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90488" y="-57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51665;&#54596;\2022\&#47588;&#53356;&#47196;%20&#48148;&#51060;&#48660;\&#50696;&#51228;\Part%2004\Chapter%2023\ChatGPT%20-%20&#54028;&#50892;&#54252;&#51064;&#53944;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51665;&#54596;\2022\&#47588;&#53356;&#47196;%20&#48148;&#51060;&#48660;\&#50696;&#51228;\Part%2004\Chapter%2023\ChatGPT%20-%20&#54028;&#50892;&#54252;&#51064;&#53944;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b="1"/>
              <a:t>영업사원 실적 비교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전년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lumMod val="110000"/>
                    <a:satMod val="105000"/>
                    <a:tint val="67000"/>
                  </a:schemeClr>
                </a:gs>
                <a:gs pos="50000">
                  <a:schemeClr val="accent5">
                    <a:lumMod val="105000"/>
                    <a:satMod val="103000"/>
                    <a:tint val="73000"/>
                  </a:schemeClr>
                </a:gs>
                <a:gs pos="100000">
                  <a:schemeClr val="accent5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6350" cap="flat" cmpd="sng" algn="ctr">
              <a:solidFill>
                <a:schemeClr val="accent5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Sheet1!$B$3:$B$11</c:f>
              <c:strCache>
                <c:ptCount val="9"/>
                <c:pt idx="0">
                  <c:v>박지훈</c:v>
                </c:pt>
                <c:pt idx="1">
                  <c:v>유준혁</c:v>
                </c:pt>
                <c:pt idx="2">
                  <c:v>이서연</c:v>
                </c:pt>
                <c:pt idx="3">
                  <c:v>김민준</c:v>
                </c:pt>
                <c:pt idx="4">
                  <c:v>최서현</c:v>
                </c:pt>
                <c:pt idx="5">
                  <c:v>박현우</c:v>
                </c:pt>
                <c:pt idx="6">
                  <c:v>정시우</c:v>
                </c:pt>
                <c:pt idx="7">
                  <c:v>이은서</c:v>
                </c:pt>
                <c:pt idx="8">
                  <c:v>오서윤</c:v>
                </c:pt>
              </c:strCache>
            </c:strRef>
          </c:cat>
          <c:val>
            <c:numRef>
              <c:f>Sheet1!$C$3:$C$11</c:f>
              <c:numCache>
                <c:formatCode>_(* #,##0_);_(* \(#,##0\);_(* "-"_);_(@_)</c:formatCode>
                <c:ptCount val="9"/>
                <c:pt idx="0">
                  <c:v>5283.4425000000001</c:v>
                </c:pt>
                <c:pt idx="1">
                  <c:v>8958.6834999999992</c:v>
                </c:pt>
                <c:pt idx="2">
                  <c:v>7469.6390000000001</c:v>
                </c:pt>
                <c:pt idx="3">
                  <c:v>4107.6634999999997</c:v>
                </c:pt>
                <c:pt idx="4">
                  <c:v>10107.511</c:v>
                </c:pt>
                <c:pt idx="5">
                  <c:v>7697.4894999999997</c:v>
                </c:pt>
                <c:pt idx="6">
                  <c:v>1126.3454999999999</c:v>
                </c:pt>
                <c:pt idx="7">
                  <c:v>3379.6995000000002</c:v>
                </c:pt>
                <c:pt idx="8">
                  <c:v>5474.1729999999998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3E-4426-A19B-B692FF0967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4"/>
        <c:axId val="278482168"/>
        <c:axId val="278480992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Sheet1!$D$2</c:f>
              <c:strCache>
                <c:ptCount val="1"/>
                <c:pt idx="0">
                  <c:v>금년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110000"/>
                    <a:satMod val="105000"/>
                    <a:tint val="67000"/>
                  </a:schemeClr>
                </a:gs>
                <a:gs pos="50000">
                  <a:schemeClr val="accent4">
                    <a:lumMod val="105000"/>
                    <a:satMod val="103000"/>
                    <a:tint val="73000"/>
                  </a:schemeClr>
                </a:gs>
                <a:gs pos="100000">
                  <a:schemeClr val="accent4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Sheet1!$B$3:$B$11</c:f>
              <c:strCache>
                <c:ptCount val="9"/>
                <c:pt idx="0">
                  <c:v>박지훈</c:v>
                </c:pt>
                <c:pt idx="1">
                  <c:v>유준혁</c:v>
                </c:pt>
                <c:pt idx="2">
                  <c:v>이서연</c:v>
                </c:pt>
                <c:pt idx="3">
                  <c:v>김민준</c:v>
                </c:pt>
                <c:pt idx="4">
                  <c:v>최서현</c:v>
                </c:pt>
                <c:pt idx="5">
                  <c:v>박현우</c:v>
                </c:pt>
                <c:pt idx="6">
                  <c:v>정시우</c:v>
                </c:pt>
                <c:pt idx="7">
                  <c:v>이은서</c:v>
                </c:pt>
                <c:pt idx="8">
                  <c:v>오서윤</c:v>
                </c:pt>
              </c:strCache>
            </c:strRef>
          </c:cat>
          <c:val>
            <c:numRef>
              <c:f>Sheet1!$D$3:$D$11</c:f>
              <c:numCache>
                <c:formatCode>_(* #,##0_);_(* \(#,##0\);_(* "-"_);_(@_)</c:formatCode>
                <c:ptCount val="9"/>
                <c:pt idx="0">
                  <c:v>16250.734</c:v>
                </c:pt>
                <c:pt idx="1">
                  <c:v>18441.3465</c:v>
                </c:pt>
                <c:pt idx="2">
                  <c:v>11724.505499999999</c:v>
                </c:pt>
                <c:pt idx="3">
                  <c:v>7814.3729999999996</c:v>
                </c:pt>
                <c:pt idx="4">
                  <c:v>17374.436000000002</c:v>
                </c:pt>
                <c:pt idx="5">
                  <c:v>22818.297500000001</c:v>
                </c:pt>
                <c:pt idx="6">
                  <c:v>7007.9515000000001</c:v>
                </c:pt>
                <c:pt idx="7">
                  <c:v>7382.8694999999998</c:v>
                </c:pt>
                <c:pt idx="8">
                  <c:v>13400.3195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3E-4426-A19B-B692FF0967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278482560"/>
        <c:axId val="278481776"/>
      </c:barChart>
      <c:catAx>
        <c:axId val="2784821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78480992"/>
        <c:crosses val="autoZero"/>
        <c:auto val="1"/>
        <c:lblAlgn val="ctr"/>
        <c:lblOffset val="100"/>
        <c:noMultiLvlLbl val="0"/>
      </c:catAx>
      <c:valAx>
        <c:axId val="278480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78482168"/>
        <c:crosses val="autoZero"/>
        <c:crossBetween val="between"/>
      </c:valAx>
      <c:valAx>
        <c:axId val="278481776"/>
        <c:scaling>
          <c:orientation val="minMax"/>
          <c:max val="6000"/>
        </c:scaling>
        <c:delete val="1"/>
        <c:axPos val="r"/>
        <c:numFmt formatCode="_(* #,##0_);_(* \(#,##0\);_(* &quot;-&quot;_);_(@_)" sourceLinked="1"/>
        <c:majorTickMark val="none"/>
        <c:minorTickMark val="none"/>
        <c:tickLblPos val="nextTo"/>
        <c:crossAx val="278482560"/>
        <c:crosses val="max"/>
        <c:crossBetween val="between"/>
      </c:valAx>
      <c:catAx>
        <c:axId val="278482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8481776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b="1"/>
              <a:t>영업사원 실적 비교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전년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lumMod val="110000"/>
                    <a:satMod val="105000"/>
                    <a:tint val="67000"/>
                  </a:schemeClr>
                </a:gs>
                <a:gs pos="50000">
                  <a:schemeClr val="accent5">
                    <a:lumMod val="105000"/>
                    <a:satMod val="103000"/>
                    <a:tint val="73000"/>
                  </a:schemeClr>
                </a:gs>
                <a:gs pos="100000">
                  <a:schemeClr val="accent5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6350" cap="flat" cmpd="sng" algn="ctr">
              <a:solidFill>
                <a:schemeClr val="accent5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Sheet1!$B$3:$B$11</c:f>
              <c:strCache>
                <c:ptCount val="9"/>
                <c:pt idx="0">
                  <c:v>박지훈</c:v>
                </c:pt>
                <c:pt idx="1">
                  <c:v>유준혁</c:v>
                </c:pt>
                <c:pt idx="2">
                  <c:v>이서연</c:v>
                </c:pt>
                <c:pt idx="3">
                  <c:v>김민준</c:v>
                </c:pt>
                <c:pt idx="4">
                  <c:v>최서현</c:v>
                </c:pt>
                <c:pt idx="5">
                  <c:v>박현우</c:v>
                </c:pt>
                <c:pt idx="6">
                  <c:v>정시우</c:v>
                </c:pt>
                <c:pt idx="7">
                  <c:v>이은서</c:v>
                </c:pt>
                <c:pt idx="8">
                  <c:v>오서윤</c:v>
                </c:pt>
              </c:strCache>
            </c:strRef>
          </c:cat>
          <c:val>
            <c:numRef>
              <c:f>Sheet1!$C$3:$C$11</c:f>
              <c:numCache>
                <c:formatCode>_(* #,##0_);_(* \(#,##0\);_(* "-"_);_(@_)</c:formatCode>
                <c:ptCount val="9"/>
                <c:pt idx="0">
                  <c:v>5283.4425000000001</c:v>
                </c:pt>
                <c:pt idx="1">
                  <c:v>8958.6834999999992</c:v>
                </c:pt>
                <c:pt idx="2">
                  <c:v>7469.6390000000001</c:v>
                </c:pt>
                <c:pt idx="3">
                  <c:v>4107.6634999999997</c:v>
                </c:pt>
                <c:pt idx="4">
                  <c:v>10107.511</c:v>
                </c:pt>
                <c:pt idx="5">
                  <c:v>7697.4894999999997</c:v>
                </c:pt>
                <c:pt idx="6">
                  <c:v>1126.3454999999999</c:v>
                </c:pt>
                <c:pt idx="7">
                  <c:v>3379.6995000000002</c:v>
                </c:pt>
                <c:pt idx="8">
                  <c:v>5474.1729999999998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E9-4BDA-821F-F9B4F8A12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4"/>
        <c:axId val="278482168"/>
        <c:axId val="278480992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Sheet1!$D$2</c:f>
              <c:strCache>
                <c:ptCount val="1"/>
                <c:pt idx="0">
                  <c:v>금년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110000"/>
                    <a:satMod val="105000"/>
                    <a:tint val="67000"/>
                  </a:schemeClr>
                </a:gs>
                <a:gs pos="50000">
                  <a:schemeClr val="accent4">
                    <a:lumMod val="105000"/>
                    <a:satMod val="103000"/>
                    <a:tint val="73000"/>
                  </a:schemeClr>
                </a:gs>
                <a:gs pos="100000">
                  <a:schemeClr val="accent4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c:spPr>
          <c:invertIfNegative val="0"/>
          <c:cat>
            <c:strRef>
              <c:f>Sheet1!$B$3:$B$11</c:f>
              <c:strCache>
                <c:ptCount val="9"/>
                <c:pt idx="0">
                  <c:v>박지훈</c:v>
                </c:pt>
                <c:pt idx="1">
                  <c:v>유준혁</c:v>
                </c:pt>
                <c:pt idx="2">
                  <c:v>이서연</c:v>
                </c:pt>
                <c:pt idx="3">
                  <c:v>김민준</c:v>
                </c:pt>
                <c:pt idx="4">
                  <c:v>최서현</c:v>
                </c:pt>
                <c:pt idx="5">
                  <c:v>박현우</c:v>
                </c:pt>
                <c:pt idx="6">
                  <c:v>정시우</c:v>
                </c:pt>
                <c:pt idx="7">
                  <c:v>이은서</c:v>
                </c:pt>
                <c:pt idx="8">
                  <c:v>오서윤</c:v>
                </c:pt>
              </c:strCache>
            </c:strRef>
          </c:cat>
          <c:val>
            <c:numRef>
              <c:f>Sheet1!$D$3:$D$11</c:f>
              <c:numCache>
                <c:formatCode>_(* #,##0_);_(* \(#,##0\);_(* "-"_);_(@_)</c:formatCode>
                <c:ptCount val="9"/>
                <c:pt idx="0">
                  <c:v>16250.734</c:v>
                </c:pt>
                <c:pt idx="1">
                  <c:v>18441.3465</c:v>
                </c:pt>
                <c:pt idx="2">
                  <c:v>11724.505499999999</c:v>
                </c:pt>
                <c:pt idx="3">
                  <c:v>7814.3729999999996</c:v>
                </c:pt>
                <c:pt idx="4">
                  <c:v>17374.436000000002</c:v>
                </c:pt>
                <c:pt idx="5">
                  <c:v>22818.297500000001</c:v>
                </c:pt>
                <c:pt idx="6">
                  <c:v>7007.9515000000001</c:v>
                </c:pt>
                <c:pt idx="7">
                  <c:v>7382.8694999999998</c:v>
                </c:pt>
                <c:pt idx="8">
                  <c:v>13400.3195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E9-4BDA-821F-F9B4F8A12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4"/>
        <c:axId val="278482560"/>
        <c:axId val="278481776"/>
      </c:barChart>
      <c:catAx>
        <c:axId val="2784821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78480992"/>
        <c:crosses val="autoZero"/>
        <c:auto val="1"/>
        <c:lblAlgn val="ctr"/>
        <c:lblOffset val="100"/>
        <c:noMultiLvlLbl val="0"/>
      </c:catAx>
      <c:valAx>
        <c:axId val="278480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278482168"/>
        <c:crosses val="autoZero"/>
        <c:crossBetween val="between"/>
      </c:valAx>
      <c:valAx>
        <c:axId val="278481776"/>
        <c:scaling>
          <c:orientation val="minMax"/>
          <c:max val="6000"/>
        </c:scaling>
        <c:delete val="1"/>
        <c:axPos val="r"/>
        <c:numFmt formatCode="_(* #,##0_);_(* \(#,##0\);_(* &quot;-&quot;_);_(@_)" sourceLinked="1"/>
        <c:majorTickMark val="none"/>
        <c:minorTickMark val="none"/>
        <c:tickLblPos val="nextTo"/>
        <c:crossAx val="278482560"/>
        <c:crosses val="max"/>
        <c:crossBetween val="between"/>
      </c:valAx>
      <c:catAx>
        <c:axId val="278482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8481776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E7064F-99B9-0B03-7EE3-DDA22B2190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05813BF-9B4A-48F1-05F2-CE5342204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E95C0A-B19A-0F07-CBA4-1F0ED3290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8D73461-B618-1565-4679-AB1625515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0053C86-B4E2-FD6C-1045-B2268E48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98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C5AF65-B94A-CC9C-60EB-2934A2772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0148FC3-9317-62D3-D984-1A724D31D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195E19-158A-B81A-190A-BC31FB3CA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758C5BF-01BE-1BC2-1B8F-B56CDFF58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0CAE244-9309-30C3-0A8C-5667AF0A6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073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F0046B-8D4C-463B-2016-927E7A8C6C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3D3B155-0B30-2412-6BDE-1E463A2DEF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57AA18-8205-A51F-8F2D-FDFAF46B3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496F3B-FC0E-006E-03A2-0CE3E8A93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563F78-5399-E394-0293-8517A672B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442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9B21B7-90CB-D198-A3B7-9238CE206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E38BB74-2304-5413-D2A6-AB604484A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AFA6B99-A917-7AB8-190D-8A0E03892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AC4DEF-FFDD-FA60-0A11-77C16FCEA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DD6345-A85F-22F3-B9D1-672A92EA7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018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9356E4-B40A-91C7-050D-7DE3C846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D5EAB91-6DE2-8EC8-D830-967903CAC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2AC872-FA20-9F50-F4C8-65B4931AE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40B9DB-C8FF-F84E-9EED-562EB76BC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7729C5-5AE4-8E2C-4D8F-6BAF518C6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26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48A2CF-A4E3-1C6D-6B8A-A05377D21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82339D-69F3-A73D-E76B-F6E73FB79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43E8E86-6FE9-F6A1-FE54-00F381FA73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FBBDE4C-4EB5-222C-4BBF-D76A80B41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F4804F-2B44-81A0-B499-91140894A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B40F013-9056-AF86-A97E-AA300517D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209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024F0B-2A37-631B-1925-61084F53A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D7C702-10F2-5976-E0A6-DA582717A0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FDE0110-7ED1-8889-2E28-0BDE82ED3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FED3D17-EFF1-C0ED-94FD-D9B3968DA7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4C77AE9-2239-B59B-70B0-B28C49163D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6AF8BD5-2A0E-3344-DC78-1B0E3C67D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DF45AED-8CC3-DB67-1A51-B49780BFF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8EBDA2F-0240-95D8-2841-2E48B6679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15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183A14-D2DB-67F6-6E16-E01ADEA1E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17FBEC-8BF9-9129-908A-8C06D4C7E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83724C7-0EF7-482A-72AE-750B776F1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29567C7-82AA-679A-8CFF-157E061B0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8039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CB044FF-D2C3-667E-0460-6CAE44CE2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4703C0C-A449-3A00-2F7D-FCBCE21ED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D571E27-6E52-7E4C-8B9B-75A4A709E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46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30AF45-2CCB-3733-D70B-D5D47BF15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707CAF-0157-18E1-5F0F-79AD776DD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8E1CD9E-2CD5-8599-9BD0-008210030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7AA85BC-A9BE-A88B-8A2F-0957918FC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406FF8-3EF4-FD1B-17D6-5B9A23EC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F27AE80-D031-DB52-BD90-55798A4B6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7831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44C728-D3A8-B62E-FB99-BE8D70255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8C490FE-0C18-7FF6-25E9-AD4B0E3DF8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15CEB7F-D9F6-72CB-7BEC-251A9B0FB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A1B83B-29E2-1002-CD98-FBC00C4E2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2EE178E-0AD3-E3A0-78F5-5CB87DDE7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53C77C-FE6D-2FAF-9FBD-16413FE5F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78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A778C64-8491-C9D3-D608-FA89858B8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89C7581-6329-19AA-0DBD-EBF8EF867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56692E6-3124-10A1-6080-361A180556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C1EF9-B74C-44F3-AEDF-9D96A9830A5A}" type="datetimeFigureOut">
              <a:rPr lang="ko-KR" altLang="en-US" smtClean="0"/>
              <a:t>2023-04-14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C3F2808-AC0F-0581-1B8B-920A215E7F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FE3555-F93B-A12F-F02F-49F966CC28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32E7F-EE2C-4516-871E-95A0273024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56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B76183-E61C-6DC1-8BB0-D08D45ED1B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C818933-5956-698F-9142-7FF3BF8A43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65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B76183-E61C-6DC1-8BB0-D08D45ED1B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C818933-5956-698F-9142-7FF3BF8A43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993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B76183-E61C-6DC1-8BB0-D08D45ED1B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C818933-5956-698F-9142-7FF3BF8A43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4" name="차트 3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3352800" y="1819275"/>
          <a:ext cx="5486400" cy="321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차트 4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1678666"/>
              </p:ext>
            </p:extLst>
          </p:nvPr>
        </p:nvGraphicFramePr>
        <p:xfrm>
          <a:off x="246888000" y="17830800"/>
          <a:ext cx="395020800" cy="2318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68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</Words>
  <Application>Microsoft Office PowerPoint</Application>
  <PresentationFormat>와이드스크린</PresentationFormat>
  <Paragraphs>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최준선</dc:creator>
  <cp:lastModifiedBy>최준선</cp:lastModifiedBy>
  <cp:revision>3</cp:revision>
  <dcterms:created xsi:type="dcterms:W3CDTF">2023-04-12T02:58:06Z</dcterms:created>
  <dcterms:modified xsi:type="dcterms:W3CDTF">2023-04-14T04:41:31Z</dcterms:modified>
</cp:coreProperties>
</file>