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5"/>
  </p:notesMasterIdLst>
  <p:sldIdLst>
    <p:sldId id="257" r:id="rId2"/>
    <p:sldId id="258" r:id="rId3"/>
    <p:sldId id="259" r:id="rId4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94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123585-4BA6-44D4-BD2C-9CE394C4D577}" type="datetimeFigureOut">
              <a:rPr lang="ko-KR" altLang="en-US" smtClean="0"/>
              <a:t>2014-02-01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853190-6BFF-4A9C-A6DE-45211C20FFF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950743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economy.hankooki.com/lpage/people/201307/e20130704171745118530.htm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economy.hankooki.com/lpage/people/201307/e20130704171745118530.htm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economy.hankooki.com/lpage/people/201307/e20130704171745118530.htm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"</a:t>
            </a:r>
            <a:r>
              <a:rPr lang="ko-KR" altLang="en-US" dirty="0" smtClean="0"/>
              <a:t>동일한 직무를 담당하는 남녀 직원을 비교했을 때 여성의 </a:t>
            </a:r>
            <a:r>
              <a:rPr lang="ko-KR" altLang="en-US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급여</a:t>
            </a:r>
            <a:r>
              <a:rPr lang="ko-KR" altLang="en-US" dirty="0" smtClean="0"/>
              <a:t>가 </a:t>
            </a:r>
            <a:r>
              <a:rPr lang="ko-KR" altLang="en-US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미국</a:t>
            </a:r>
            <a:r>
              <a:rPr lang="ko-KR" altLang="en-US" dirty="0" smtClean="0"/>
              <a:t>에서는 </a:t>
            </a:r>
            <a:r>
              <a:rPr lang="en-US" altLang="ko-KR" dirty="0" smtClean="0"/>
              <a:t>24% </a:t>
            </a:r>
            <a:r>
              <a:rPr lang="ko-KR" altLang="en-US" dirty="0" smtClean="0"/>
              <a:t>적어요</a:t>
            </a:r>
            <a:r>
              <a:rPr lang="en-US" altLang="ko-KR" dirty="0" smtClean="0"/>
              <a:t>. </a:t>
            </a:r>
            <a:r>
              <a:rPr lang="ko-KR" altLang="en-US" dirty="0" smtClean="0"/>
              <a:t>한국은 무려 </a:t>
            </a:r>
            <a:r>
              <a:rPr lang="en-US" altLang="ko-KR" dirty="0" smtClean="0"/>
              <a:t>39%</a:t>
            </a:r>
            <a:r>
              <a:rPr lang="ko-KR" altLang="en-US" dirty="0" smtClean="0"/>
              <a:t>나 적어 경제협력개발기구</a:t>
            </a:r>
            <a:r>
              <a:rPr lang="en-US" altLang="ko-KR" dirty="0" smtClean="0"/>
              <a:t>(OECD) </a:t>
            </a:r>
            <a:r>
              <a:rPr lang="ko-KR" altLang="en-US" dirty="0" smtClean="0"/>
              <a:t>국가 중 가장 격차가 심한 것으로 압니다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동일 직무에 대한 동일한 처우로 개선이 동반돼야 합니다</a:t>
            </a:r>
            <a:r>
              <a:rPr lang="en-US" altLang="ko-KR" dirty="0" smtClean="0"/>
              <a:t>."</a:t>
            </a:r>
            <a:br>
              <a:rPr lang="en-US" altLang="ko-KR" dirty="0" smtClean="0"/>
            </a:br>
            <a:r>
              <a:rPr lang="en-US" altLang="ko-KR" dirty="0" smtClean="0"/>
              <a:t/>
            </a:r>
            <a:br>
              <a:rPr lang="en-US" altLang="ko-KR" dirty="0" smtClean="0"/>
            </a:br>
            <a:r>
              <a:rPr lang="ko-KR" altLang="en-US" dirty="0" smtClean="0"/>
              <a:t>세계 대표적 여성 </a:t>
            </a:r>
            <a:r>
              <a:rPr lang="ko-KR" altLang="en-US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리더</a:t>
            </a:r>
            <a:r>
              <a:rPr lang="ko-KR" altLang="en-US" dirty="0" smtClean="0"/>
              <a:t> 중 하나로 꼽히는 </a:t>
            </a:r>
            <a:r>
              <a:rPr lang="ko-KR" altLang="en-US" dirty="0" err="1" smtClean="0"/>
              <a:t>페이스북</a:t>
            </a:r>
            <a:r>
              <a:rPr lang="ko-KR" altLang="en-US" dirty="0" smtClean="0"/>
              <a:t> 최고운영책임자</a:t>
            </a:r>
            <a:r>
              <a:rPr lang="en-US" altLang="ko-KR" dirty="0" smtClean="0"/>
              <a:t>(COO) </a:t>
            </a:r>
            <a:r>
              <a:rPr lang="ko-KR" altLang="en-US" dirty="0" smtClean="0"/>
              <a:t>셰릴 </a:t>
            </a:r>
            <a:r>
              <a:rPr lang="ko-KR" altLang="en-US" dirty="0" err="1" smtClean="0"/>
              <a:t>샌드버그</a:t>
            </a:r>
            <a:r>
              <a:rPr lang="en-US" altLang="ko-KR" dirty="0" smtClean="0"/>
              <a:t>(43</a:t>
            </a:r>
            <a:r>
              <a:rPr lang="ko-KR" altLang="en-US" dirty="0" err="1" smtClean="0"/>
              <a:t>ㆍ사진</a:t>
            </a:r>
            <a:r>
              <a:rPr lang="en-US" altLang="ko-KR" dirty="0" smtClean="0"/>
              <a:t>)</a:t>
            </a:r>
            <a:r>
              <a:rPr lang="ko-KR" altLang="en-US" dirty="0" smtClean="0"/>
              <a:t>가 </a:t>
            </a:r>
            <a:r>
              <a:rPr lang="en-US" altLang="ko-KR" dirty="0" smtClean="0"/>
              <a:t>4</a:t>
            </a:r>
            <a:r>
              <a:rPr lang="ko-KR" altLang="en-US" dirty="0" smtClean="0"/>
              <a:t>일 오전 서울 프레스센터에서 </a:t>
            </a:r>
            <a:r>
              <a:rPr lang="en-US" altLang="ko-KR" dirty="0" smtClean="0"/>
              <a:t>'</a:t>
            </a:r>
            <a:r>
              <a:rPr lang="ko-KR" altLang="en-US" dirty="0" smtClean="0"/>
              <a:t>린 인</a:t>
            </a:r>
            <a:r>
              <a:rPr lang="en-US" altLang="ko-KR" dirty="0" smtClean="0"/>
              <a:t>(Lean In)'</a:t>
            </a:r>
            <a:r>
              <a:rPr lang="ko-KR" altLang="en-US" dirty="0" smtClean="0"/>
              <a:t>의 한국 출간과 관련해 </a:t>
            </a:r>
            <a:r>
              <a:rPr lang="ko-KR" altLang="en-US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기자간담회</a:t>
            </a:r>
            <a:r>
              <a:rPr lang="ko-KR" altLang="en-US" dirty="0" smtClean="0"/>
              <a:t>를 갖고 책의 집필 의도와 여성 </a:t>
            </a:r>
            <a:r>
              <a:rPr lang="ko-KR" altLang="en-US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리더십</a:t>
            </a:r>
            <a:r>
              <a:rPr lang="ko-KR" altLang="en-US" dirty="0" smtClean="0"/>
              <a:t>에 대한 의견을 풀어냈다</a:t>
            </a:r>
            <a:r>
              <a:rPr lang="en-US" altLang="ko-KR" dirty="0" smtClean="0"/>
              <a:t>.</a:t>
            </a:r>
            <a:br>
              <a:rPr lang="en-US" altLang="ko-KR" dirty="0" smtClean="0"/>
            </a:b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E2217B-FE2E-46D4-BAB2-A2C8882A65C1}" type="slidenum">
              <a:rPr lang="ko-KR" altLang="en-US" smtClean="0">
                <a:solidFill>
                  <a:prstClr val="black"/>
                </a:solidFill>
              </a:rPr>
              <a:pPr/>
              <a:t>1</a:t>
            </a:fld>
            <a:endParaRPr lang="ko-KR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69368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"</a:t>
            </a:r>
            <a:r>
              <a:rPr lang="ko-KR" altLang="en-US" dirty="0" smtClean="0"/>
              <a:t>동일한 직무를 담당하는 남녀 직원을 비교했을 때 여성의 </a:t>
            </a:r>
            <a:r>
              <a:rPr lang="ko-KR" altLang="en-US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급여</a:t>
            </a:r>
            <a:r>
              <a:rPr lang="ko-KR" altLang="en-US" dirty="0" smtClean="0"/>
              <a:t>가 </a:t>
            </a:r>
            <a:r>
              <a:rPr lang="ko-KR" altLang="en-US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미국</a:t>
            </a:r>
            <a:r>
              <a:rPr lang="ko-KR" altLang="en-US" dirty="0" smtClean="0"/>
              <a:t>에서는 </a:t>
            </a:r>
            <a:r>
              <a:rPr lang="en-US" altLang="ko-KR" dirty="0" smtClean="0"/>
              <a:t>24% </a:t>
            </a:r>
            <a:r>
              <a:rPr lang="ko-KR" altLang="en-US" dirty="0" smtClean="0"/>
              <a:t>적어요</a:t>
            </a:r>
            <a:r>
              <a:rPr lang="en-US" altLang="ko-KR" dirty="0" smtClean="0"/>
              <a:t>. </a:t>
            </a:r>
            <a:r>
              <a:rPr lang="ko-KR" altLang="en-US" dirty="0" smtClean="0"/>
              <a:t>한국은 무려 </a:t>
            </a:r>
            <a:r>
              <a:rPr lang="en-US" altLang="ko-KR" dirty="0" smtClean="0"/>
              <a:t>39%</a:t>
            </a:r>
            <a:r>
              <a:rPr lang="ko-KR" altLang="en-US" dirty="0" smtClean="0"/>
              <a:t>나 적어 경제협력개발기구</a:t>
            </a:r>
            <a:r>
              <a:rPr lang="en-US" altLang="ko-KR" dirty="0" smtClean="0"/>
              <a:t>(OECD) </a:t>
            </a:r>
            <a:r>
              <a:rPr lang="ko-KR" altLang="en-US" dirty="0" smtClean="0"/>
              <a:t>국가 중 가장 격차가 심한 것으로 압니다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동일 직무에 대한 동일한 처우로 개선이 동반돼야 합니다</a:t>
            </a:r>
            <a:r>
              <a:rPr lang="en-US" altLang="ko-KR" dirty="0" smtClean="0"/>
              <a:t>."</a:t>
            </a:r>
            <a:br>
              <a:rPr lang="en-US" altLang="ko-KR" dirty="0" smtClean="0"/>
            </a:br>
            <a:r>
              <a:rPr lang="en-US" altLang="ko-KR" dirty="0" smtClean="0"/>
              <a:t/>
            </a:r>
            <a:br>
              <a:rPr lang="en-US" altLang="ko-KR" dirty="0" smtClean="0"/>
            </a:br>
            <a:r>
              <a:rPr lang="ko-KR" altLang="en-US" dirty="0" smtClean="0"/>
              <a:t>세계 대표적 여성 </a:t>
            </a:r>
            <a:r>
              <a:rPr lang="ko-KR" altLang="en-US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리더</a:t>
            </a:r>
            <a:r>
              <a:rPr lang="ko-KR" altLang="en-US" dirty="0" smtClean="0"/>
              <a:t> 중 하나로 꼽히는 </a:t>
            </a:r>
            <a:r>
              <a:rPr lang="ko-KR" altLang="en-US" dirty="0" err="1" smtClean="0"/>
              <a:t>페이스북</a:t>
            </a:r>
            <a:r>
              <a:rPr lang="ko-KR" altLang="en-US" dirty="0" smtClean="0"/>
              <a:t> 최고운영책임자</a:t>
            </a:r>
            <a:r>
              <a:rPr lang="en-US" altLang="ko-KR" dirty="0" smtClean="0"/>
              <a:t>(COO) </a:t>
            </a:r>
            <a:r>
              <a:rPr lang="ko-KR" altLang="en-US" dirty="0" smtClean="0"/>
              <a:t>셰릴 </a:t>
            </a:r>
            <a:r>
              <a:rPr lang="ko-KR" altLang="en-US" dirty="0" err="1" smtClean="0"/>
              <a:t>샌드버그</a:t>
            </a:r>
            <a:r>
              <a:rPr lang="en-US" altLang="ko-KR" dirty="0" smtClean="0"/>
              <a:t>(43</a:t>
            </a:r>
            <a:r>
              <a:rPr lang="ko-KR" altLang="en-US" dirty="0" err="1" smtClean="0"/>
              <a:t>ㆍ사진</a:t>
            </a:r>
            <a:r>
              <a:rPr lang="en-US" altLang="ko-KR" dirty="0" smtClean="0"/>
              <a:t>)</a:t>
            </a:r>
            <a:r>
              <a:rPr lang="ko-KR" altLang="en-US" dirty="0" smtClean="0"/>
              <a:t>가 </a:t>
            </a:r>
            <a:r>
              <a:rPr lang="en-US" altLang="ko-KR" dirty="0" smtClean="0"/>
              <a:t>4</a:t>
            </a:r>
            <a:r>
              <a:rPr lang="ko-KR" altLang="en-US" dirty="0" smtClean="0"/>
              <a:t>일 오전 서울 프레스센터에서 </a:t>
            </a:r>
            <a:r>
              <a:rPr lang="en-US" altLang="ko-KR" dirty="0" smtClean="0"/>
              <a:t>'</a:t>
            </a:r>
            <a:r>
              <a:rPr lang="ko-KR" altLang="en-US" dirty="0" smtClean="0"/>
              <a:t>린 인</a:t>
            </a:r>
            <a:r>
              <a:rPr lang="en-US" altLang="ko-KR" dirty="0" smtClean="0"/>
              <a:t>(Lean In)'</a:t>
            </a:r>
            <a:r>
              <a:rPr lang="ko-KR" altLang="en-US" dirty="0" smtClean="0"/>
              <a:t>의 한국 출간과 관련해 </a:t>
            </a:r>
            <a:r>
              <a:rPr lang="ko-KR" altLang="en-US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기자간담회</a:t>
            </a:r>
            <a:r>
              <a:rPr lang="ko-KR" altLang="en-US" dirty="0" smtClean="0"/>
              <a:t>를 갖고 책의 집필 의도와 여성 </a:t>
            </a:r>
            <a:r>
              <a:rPr lang="ko-KR" altLang="en-US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리더십</a:t>
            </a:r>
            <a:r>
              <a:rPr lang="ko-KR" altLang="en-US" dirty="0" smtClean="0"/>
              <a:t>에 대한 의견을 풀어냈다</a:t>
            </a:r>
            <a:r>
              <a:rPr lang="en-US" altLang="ko-KR" dirty="0" smtClean="0"/>
              <a:t>.</a:t>
            </a:r>
            <a:br>
              <a:rPr lang="en-US" altLang="ko-KR" dirty="0" smtClean="0"/>
            </a:b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E2217B-FE2E-46D4-BAB2-A2C8882A65C1}" type="slidenum">
              <a:rPr lang="ko-KR" altLang="en-US" smtClean="0">
                <a:solidFill>
                  <a:prstClr val="black"/>
                </a:solidFill>
              </a:rPr>
              <a:pPr/>
              <a:t>2</a:t>
            </a:fld>
            <a:endParaRPr lang="ko-KR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25815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"</a:t>
            </a:r>
            <a:r>
              <a:rPr lang="ko-KR" altLang="en-US" dirty="0" smtClean="0"/>
              <a:t>동일한 직무를 담당하는 남녀 직원을 비교했을 때 여성의 </a:t>
            </a:r>
            <a:r>
              <a:rPr lang="ko-KR" altLang="en-US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급여</a:t>
            </a:r>
            <a:r>
              <a:rPr lang="ko-KR" altLang="en-US" dirty="0" smtClean="0"/>
              <a:t>가 </a:t>
            </a:r>
            <a:r>
              <a:rPr lang="ko-KR" altLang="en-US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미국</a:t>
            </a:r>
            <a:r>
              <a:rPr lang="ko-KR" altLang="en-US" dirty="0" smtClean="0"/>
              <a:t>에서는 </a:t>
            </a:r>
            <a:r>
              <a:rPr lang="en-US" altLang="ko-KR" dirty="0" smtClean="0"/>
              <a:t>24% </a:t>
            </a:r>
            <a:r>
              <a:rPr lang="ko-KR" altLang="en-US" dirty="0" smtClean="0"/>
              <a:t>적어요</a:t>
            </a:r>
            <a:r>
              <a:rPr lang="en-US" altLang="ko-KR" dirty="0" smtClean="0"/>
              <a:t>. </a:t>
            </a:r>
            <a:r>
              <a:rPr lang="ko-KR" altLang="en-US" dirty="0" smtClean="0"/>
              <a:t>한국은 무려 </a:t>
            </a:r>
            <a:r>
              <a:rPr lang="en-US" altLang="ko-KR" dirty="0" smtClean="0"/>
              <a:t>39%</a:t>
            </a:r>
            <a:r>
              <a:rPr lang="ko-KR" altLang="en-US" dirty="0" smtClean="0"/>
              <a:t>나 적어 경제협력개발기구</a:t>
            </a:r>
            <a:r>
              <a:rPr lang="en-US" altLang="ko-KR" dirty="0" smtClean="0"/>
              <a:t>(OECD) </a:t>
            </a:r>
            <a:r>
              <a:rPr lang="ko-KR" altLang="en-US" dirty="0" smtClean="0"/>
              <a:t>국가 중 가장 격차가 심한 것으로 압니다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동일 직무에 대한 동일한 처우로 개선이 동반돼야 합니다</a:t>
            </a:r>
            <a:r>
              <a:rPr lang="en-US" altLang="ko-KR" dirty="0" smtClean="0"/>
              <a:t>."</a:t>
            </a:r>
            <a:br>
              <a:rPr lang="en-US" altLang="ko-KR" dirty="0" smtClean="0"/>
            </a:br>
            <a:r>
              <a:rPr lang="en-US" altLang="ko-KR" dirty="0" smtClean="0"/>
              <a:t/>
            </a:r>
            <a:br>
              <a:rPr lang="en-US" altLang="ko-KR" dirty="0" smtClean="0"/>
            </a:br>
            <a:r>
              <a:rPr lang="ko-KR" altLang="en-US" dirty="0" smtClean="0"/>
              <a:t>세계 대표적 여성 </a:t>
            </a:r>
            <a:r>
              <a:rPr lang="ko-KR" altLang="en-US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리더</a:t>
            </a:r>
            <a:r>
              <a:rPr lang="ko-KR" altLang="en-US" dirty="0" smtClean="0"/>
              <a:t> 중 하나로 꼽히는 </a:t>
            </a:r>
            <a:r>
              <a:rPr lang="ko-KR" altLang="en-US" dirty="0" err="1" smtClean="0"/>
              <a:t>페이스북</a:t>
            </a:r>
            <a:r>
              <a:rPr lang="ko-KR" altLang="en-US" dirty="0" smtClean="0"/>
              <a:t> 최고운영책임자</a:t>
            </a:r>
            <a:r>
              <a:rPr lang="en-US" altLang="ko-KR" dirty="0" smtClean="0"/>
              <a:t>(COO) </a:t>
            </a:r>
            <a:r>
              <a:rPr lang="ko-KR" altLang="en-US" dirty="0" smtClean="0"/>
              <a:t>셰릴 </a:t>
            </a:r>
            <a:r>
              <a:rPr lang="ko-KR" altLang="en-US" dirty="0" err="1" smtClean="0"/>
              <a:t>샌드버그</a:t>
            </a:r>
            <a:r>
              <a:rPr lang="en-US" altLang="ko-KR" dirty="0" smtClean="0"/>
              <a:t>(43</a:t>
            </a:r>
            <a:r>
              <a:rPr lang="ko-KR" altLang="en-US" dirty="0" err="1" smtClean="0"/>
              <a:t>ㆍ사진</a:t>
            </a:r>
            <a:r>
              <a:rPr lang="en-US" altLang="ko-KR" dirty="0" smtClean="0"/>
              <a:t>)</a:t>
            </a:r>
            <a:r>
              <a:rPr lang="ko-KR" altLang="en-US" dirty="0" smtClean="0"/>
              <a:t>가 </a:t>
            </a:r>
            <a:r>
              <a:rPr lang="en-US" altLang="ko-KR" dirty="0" smtClean="0"/>
              <a:t>4</a:t>
            </a:r>
            <a:r>
              <a:rPr lang="ko-KR" altLang="en-US" dirty="0" smtClean="0"/>
              <a:t>일 오전 서울 프레스센터에서 </a:t>
            </a:r>
            <a:r>
              <a:rPr lang="en-US" altLang="ko-KR" dirty="0" smtClean="0"/>
              <a:t>'</a:t>
            </a:r>
            <a:r>
              <a:rPr lang="ko-KR" altLang="en-US" dirty="0" smtClean="0"/>
              <a:t>린 인</a:t>
            </a:r>
            <a:r>
              <a:rPr lang="en-US" altLang="ko-KR" dirty="0" smtClean="0"/>
              <a:t>(Lean In)'</a:t>
            </a:r>
            <a:r>
              <a:rPr lang="ko-KR" altLang="en-US" dirty="0" smtClean="0"/>
              <a:t>의 한국 출간과 관련해 </a:t>
            </a:r>
            <a:r>
              <a:rPr lang="ko-KR" altLang="en-US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기자간담회</a:t>
            </a:r>
            <a:r>
              <a:rPr lang="ko-KR" altLang="en-US" dirty="0" smtClean="0"/>
              <a:t>를 갖고 책의 집필 의도와 여성 </a:t>
            </a:r>
            <a:r>
              <a:rPr lang="ko-KR" altLang="en-US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리더십</a:t>
            </a:r>
            <a:r>
              <a:rPr lang="ko-KR" altLang="en-US" dirty="0" smtClean="0"/>
              <a:t>에 대한 의견을 풀어냈다</a:t>
            </a:r>
            <a:r>
              <a:rPr lang="en-US" altLang="ko-KR" dirty="0" smtClean="0"/>
              <a:t>.</a:t>
            </a:r>
            <a:br>
              <a:rPr lang="en-US" altLang="ko-KR" dirty="0" smtClean="0"/>
            </a:b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E2217B-FE2E-46D4-BAB2-A2C8882A65C1}" type="slidenum">
              <a:rPr lang="ko-KR" altLang="en-US" smtClean="0">
                <a:solidFill>
                  <a:prstClr val="black"/>
                </a:solidFill>
              </a:rPr>
              <a:pPr/>
              <a:t>3</a:t>
            </a:fld>
            <a:endParaRPr lang="ko-KR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27032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CB9C3-1F28-4CDA-A8B6-DC7D07BA49D0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2014-02-01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7DF0F-204C-498B-B55E-383B291D2F2F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97576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CB9C3-1F28-4CDA-A8B6-DC7D07BA49D0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2014-02-01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7DF0F-204C-498B-B55E-383B291D2F2F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87085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CB9C3-1F28-4CDA-A8B6-DC7D07BA49D0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2014-02-01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7DF0F-204C-498B-B55E-383B291D2F2F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30620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CB9C3-1F28-4CDA-A8B6-DC7D07BA49D0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2014-02-01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7DF0F-204C-498B-B55E-383B291D2F2F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92192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CB9C3-1F28-4CDA-A8B6-DC7D07BA49D0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2014-02-01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7DF0F-204C-498B-B55E-383B291D2F2F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43417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CB9C3-1F28-4CDA-A8B6-DC7D07BA49D0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2014-02-01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7DF0F-204C-498B-B55E-383B291D2F2F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20748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CB9C3-1F28-4CDA-A8B6-DC7D07BA49D0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2014-02-01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7DF0F-204C-498B-B55E-383B291D2F2F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63337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CB9C3-1F28-4CDA-A8B6-DC7D07BA49D0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2014-02-01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7DF0F-204C-498B-B55E-383B291D2F2F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34068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CB9C3-1F28-4CDA-A8B6-DC7D07BA49D0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2014-02-01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7DF0F-204C-498B-B55E-383B291D2F2F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0069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CB9C3-1F28-4CDA-A8B6-DC7D07BA49D0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2014-02-01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7DF0F-204C-498B-B55E-383B291D2F2F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4551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CB9C3-1F28-4CDA-A8B6-DC7D07BA49D0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2014-02-01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7DF0F-204C-498B-B55E-383B291D2F2F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29136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/>
            </a:gs>
            <a:gs pos="100000">
              <a:schemeClr val="bg1">
                <a:lumMod val="7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71192" y="365127"/>
            <a:ext cx="8401616" cy="6850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6CB9C3-1F28-4CDA-A8B6-DC7D07BA49D0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2014-02-01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77DF0F-204C-498B-B55E-383B291D2F2F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사각형 6"/>
          <p:cNvSpPr/>
          <p:nvPr userDrawn="1"/>
        </p:nvSpPr>
        <p:spPr bwMode="ltGray">
          <a:xfrm>
            <a:off x="1587" y="6583680"/>
            <a:ext cx="9142413" cy="274320"/>
          </a:xfrm>
          <a:prstGeom prst="rect">
            <a:avLst/>
          </a:prstGeom>
          <a:gradFill flip="none" rotWithShape="1">
            <a:gsLst>
              <a:gs pos="100000">
                <a:schemeClr val="tx2">
                  <a:lumMod val="75000"/>
                </a:schemeClr>
              </a:gs>
              <a:gs pos="0">
                <a:schemeClr val="tx2"/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/>
            <a:endParaRPr lang="ko-KR" altLang="en-US" kern="0" dirty="0">
              <a:solidFill>
                <a:prstClr val="white"/>
              </a:solidFill>
              <a:latin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7912840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1" hangingPunct="1">
        <a:lnSpc>
          <a:spcPct val="90000"/>
        </a:lnSpc>
        <a:spcBef>
          <a:spcPct val="0"/>
        </a:spcBef>
        <a:buNone/>
        <a:defRPr sz="4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wmf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wm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wmf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wmf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직사각형 75"/>
          <p:cNvSpPr/>
          <p:nvPr/>
        </p:nvSpPr>
        <p:spPr>
          <a:xfrm>
            <a:off x="4572000" y="877824"/>
            <a:ext cx="4572000" cy="5788152"/>
          </a:xfrm>
          <a:prstGeom prst="rect">
            <a:avLst/>
          </a:prstGeom>
          <a:solidFill>
            <a:srgbClr val="FFEA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75" name="직사각형 74"/>
          <p:cNvSpPr/>
          <p:nvPr/>
        </p:nvSpPr>
        <p:spPr>
          <a:xfrm>
            <a:off x="0" y="877824"/>
            <a:ext cx="4572000" cy="5788152"/>
          </a:xfrm>
          <a:prstGeom prst="rect">
            <a:avLst/>
          </a:prstGeom>
          <a:solidFill>
            <a:srgbClr val="FFE1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0" y="0"/>
            <a:ext cx="9144000" cy="87782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0" y="6665976"/>
            <a:ext cx="9144000" cy="202296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2755" y="161913"/>
            <a:ext cx="21738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000" b="1" dirty="0">
                <a:solidFill>
                  <a:prstClr val="white"/>
                </a:solidFill>
                <a:latin typeface="맑은 고딕"/>
              </a:rPr>
              <a:t>Lean In</a:t>
            </a:r>
            <a:endParaRPr lang="ko-KR" altLang="en-US" sz="3000" b="1" dirty="0">
              <a:solidFill>
                <a:prstClr val="white"/>
              </a:solidFill>
              <a:latin typeface="맑은 고딕"/>
            </a:endParaRPr>
          </a:p>
        </p:txBody>
      </p:sp>
      <p:pic>
        <p:nvPicPr>
          <p:cNvPr id="6" name="Picture 4" descr="C:\Users\kissi_000\AppData\Local\Microsoft\Windows\Temporary Internet Files\Content.IE5\2JMXKY9I\MC900309844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8814" y="2060150"/>
            <a:ext cx="925970" cy="637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5" descr="C:\Users\kissi_000\AppData\Local\Microsoft\Windows\Temporary Internet Files\Content.IE5\CXHTLXUW\MC900001002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755" y="1980997"/>
            <a:ext cx="1049322" cy="729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897283" y="124486"/>
            <a:ext cx="6224530" cy="654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ko-KR" altLang="en-US" sz="1600" b="1" dirty="0">
                <a:solidFill>
                  <a:prstClr val="white"/>
                </a:solidFill>
                <a:latin typeface="맑은 고딕" panose="020B0503020000020004" pitchFamily="50" charset="-127"/>
              </a:rPr>
              <a:t>여성들이여 기회 앞에서 멈칫하며 주저하지 말고</a:t>
            </a:r>
            <a:r>
              <a:rPr lang="en-US" altLang="ko-KR" sz="1600" b="1" dirty="0">
                <a:solidFill>
                  <a:prstClr val="white"/>
                </a:solidFill>
                <a:latin typeface="맑은 고딕" panose="020B0503020000020004" pitchFamily="50" charset="-127"/>
              </a:rPr>
              <a:t>(Lean Back) </a:t>
            </a:r>
            <a:br>
              <a:rPr lang="en-US" altLang="ko-KR" sz="1600" b="1" dirty="0">
                <a:solidFill>
                  <a:prstClr val="white"/>
                </a:solidFill>
                <a:latin typeface="맑은 고딕" panose="020B0503020000020004" pitchFamily="50" charset="-127"/>
              </a:rPr>
            </a:br>
            <a:r>
              <a:rPr lang="ko-KR" altLang="en-US" sz="1600" b="1" dirty="0">
                <a:solidFill>
                  <a:prstClr val="white"/>
                </a:solidFill>
                <a:latin typeface="맑은 고딕" panose="020B0503020000020004" pitchFamily="50" charset="-127"/>
              </a:rPr>
              <a:t>적극적으로 달려 들어라</a:t>
            </a:r>
            <a:r>
              <a:rPr lang="en-US" altLang="ko-KR" sz="1600" b="1" dirty="0">
                <a:solidFill>
                  <a:prstClr val="white"/>
                </a:solidFill>
                <a:latin typeface="맑은 고딕" panose="020B0503020000020004" pitchFamily="50" charset="-127"/>
              </a:rPr>
              <a:t>(Lean In) </a:t>
            </a:r>
          </a:p>
        </p:txBody>
      </p:sp>
      <p:sp>
        <p:nvSpPr>
          <p:cNvPr id="52" name="직사각형 51"/>
          <p:cNvSpPr/>
          <p:nvPr/>
        </p:nvSpPr>
        <p:spPr>
          <a:xfrm>
            <a:off x="1903658" y="6230349"/>
            <a:ext cx="533668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1400" b="1" dirty="0">
                <a:solidFill>
                  <a:prstClr val="black"/>
                </a:solidFill>
              </a:rPr>
              <a:t>동일한 직무를 담당하는 여성직원의 남성직원 대비 급여 격차 </a:t>
            </a:r>
          </a:p>
        </p:txBody>
      </p:sp>
      <p:sp>
        <p:nvSpPr>
          <p:cNvPr id="53" name="직사각형 52"/>
          <p:cNvSpPr/>
          <p:nvPr/>
        </p:nvSpPr>
        <p:spPr>
          <a:xfrm>
            <a:off x="754654" y="1142772"/>
            <a:ext cx="76346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1600" b="1" dirty="0">
                <a:solidFill>
                  <a:prstClr val="black"/>
                </a:solidFill>
                <a:latin typeface="맑은 고딕" panose="020B0503020000020004" pitchFamily="50" charset="-127"/>
              </a:rPr>
              <a:t>동일한 직무를 담당하는 남녀 직원의 급여를 비교해 보면 </a:t>
            </a:r>
          </a:p>
          <a:p>
            <a:pPr algn="ctr"/>
            <a:r>
              <a:rPr lang="ko-KR" altLang="en-US" sz="1600" b="1" dirty="0">
                <a:solidFill>
                  <a:prstClr val="black"/>
                </a:solidFill>
                <a:latin typeface="맑은 고딕" panose="020B0503020000020004" pitchFamily="50" charset="-127"/>
              </a:rPr>
              <a:t>한국은 무려 </a:t>
            </a:r>
            <a:r>
              <a:rPr lang="en-US" altLang="ko-KR" sz="2000" b="1" dirty="0">
                <a:solidFill>
                  <a:srgbClr val="C00000"/>
                </a:solidFill>
                <a:latin typeface="맑은 고딕" panose="020B0503020000020004" pitchFamily="50" charset="-127"/>
              </a:rPr>
              <a:t>39%</a:t>
            </a:r>
            <a:r>
              <a:rPr lang="ko-KR" altLang="en-US" sz="1600" b="1" dirty="0">
                <a:solidFill>
                  <a:prstClr val="black"/>
                </a:solidFill>
                <a:latin typeface="맑은 고딕" panose="020B0503020000020004" pitchFamily="50" charset="-127"/>
              </a:rPr>
              <a:t>나 적어 경제협력개발기구</a:t>
            </a:r>
            <a:r>
              <a:rPr lang="en-US" altLang="ko-KR" sz="1600" b="1" dirty="0">
                <a:solidFill>
                  <a:prstClr val="black"/>
                </a:solidFill>
                <a:latin typeface="맑은 고딕" panose="020B0503020000020004" pitchFamily="50" charset="-127"/>
              </a:rPr>
              <a:t>(OECD) </a:t>
            </a:r>
            <a:r>
              <a:rPr lang="ko-KR" altLang="en-US" sz="1600" b="1" dirty="0">
                <a:solidFill>
                  <a:prstClr val="black"/>
                </a:solidFill>
                <a:latin typeface="맑은 고딕" panose="020B0503020000020004" pitchFamily="50" charset="-127"/>
              </a:rPr>
              <a:t>국가 중 가장 격차가 심함</a:t>
            </a:r>
          </a:p>
        </p:txBody>
      </p:sp>
      <p:grpSp>
        <p:nvGrpSpPr>
          <p:cNvPr id="51" name="그룹 50"/>
          <p:cNvGrpSpPr/>
          <p:nvPr/>
        </p:nvGrpSpPr>
        <p:grpSpPr>
          <a:xfrm>
            <a:off x="1124256" y="2073585"/>
            <a:ext cx="1948120" cy="3820106"/>
            <a:chOff x="849313" y="2125663"/>
            <a:chExt cx="1381125" cy="2708275"/>
          </a:xfrm>
          <a:solidFill>
            <a:schemeClr val="bg1"/>
          </a:solidFill>
        </p:grpSpPr>
        <p:sp>
          <p:nvSpPr>
            <p:cNvPr id="49" name="Freeform 40"/>
            <p:cNvSpPr>
              <a:spLocks/>
            </p:cNvSpPr>
            <p:nvPr/>
          </p:nvSpPr>
          <p:spPr bwMode="auto">
            <a:xfrm>
              <a:off x="1309688" y="2125663"/>
              <a:ext cx="479425" cy="477838"/>
            </a:xfrm>
            <a:custGeom>
              <a:avLst/>
              <a:gdLst>
                <a:gd name="T0" fmla="*/ 302 w 605"/>
                <a:gd name="T1" fmla="*/ 601 h 601"/>
                <a:gd name="T2" fmla="*/ 363 w 605"/>
                <a:gd name="T3" fmla="*/ 593 h 601"/>
                <a:gd name="T4" fmla="*/ 423 w 605"/>
                <a:gd name="T5" fmla="*/ 576 h 601"/>
                <a:gd name="T6" fmla="*/ 474 w 605"/>
                <a:gd name="T7" fmla="*/ 548 h 601"/>
                <a:gd name="T8" fmla="*/ 520 w 605"/>
                <a:gd name="T9" fmla="*/ 514 h 601"/>
                <a:gd name="T10" fmla="*/ 555 w 605"/>
                <a:gd name="T11" fmla="*/ 471 h 601"/>
                <a:gd name="T12" fmla="*/ 580 w 605"/>
                <a:gd name="T13" fmla="*/ 419 h 601"/>
                <a:gd name="T14" fmla="*/ 598 w 605"/>
                <a:gd name="T15" fmla="*/ 363 h 601"/>
                <a:gd name="T16" fmla="*/ 605 w 605"/>
                <a:gd name="T17" fmla="*/ 304 h 601"/>
                <a:gd name="T18" fmla="*/ 598 w 605"/>
                <a:gd name="T19" fmla="*/ 241 h 601"/>
                <a:gd name="T20" fmla="*/ 580 w 605"/>
                <a:gd name="T21" fmla="*/ 184 h 601"/>
                <a:gd name="T22" fmla="*/ 555 w 605"/>
                <a:gd name="T23" fmla="*/ 132 h 601"/>
                <a:gd name="T24" fmla="*/ 520 w 605"/>
                <a:gd name="T25" fmla="*/ 86 h 601"/>
                <a:gd name="T26" fmla="*/ 474 w 605"/>
                <a:gd name="T27" fmla="*/ 52 h 601"/>
                <a:gd name="T28" fmla="*/ 423 w 605"/>
                <a:gd name="T29" fmla="*/ 24 h 601"/>
                <a:gd name="T30" fmla="*/ 363 w 605"/>
                <a:gd name="T31" fmla="*/ 7 h 601"/>
                <a:gd name="T32" fmla="*/ 302 w 605"/>
                <a:gd name="T33" fmla="*/ 0 h 601"/>
                <a:gd name="T34" fmla="*/ 242 w 605"/>
                <a:gd name="T35" fmla="*/ 7 h 601"/>
                <a:gd name="T36" fmla="*/ 185 w 605"/>
                <a:gd name="T37" fmla="*/ 24 h 601"/>
                <a:gd name="T38" fmla="*/ 132 w 605"/>
                <a:gd name="T39" fmla="*/ 52 h 601"/>
                <a:gd name="T40" fmla="*/ 89 w 605"/>
                <a:gd name="T41" fmla="*/ 86 h 601"/>
                <a:gd name="T42" fmla="*/ 53 w 605"/>
                <a:gd name="T43" fmla="*/ 132 h 601"/>
                <a:gd name="T44" fmla="*/ 25 w 605"/>
                <a:gd name="T45" fmla="*/ 184 h 601"/>
                <a:gd name="T46" fmla="*/ 7 w 605"/>
                <a:gd name="T47" fmla="*/ 241 h 601"/>
                <a:gd name="T48" fmla="*/ 0 w 605"/>
                <a:gd name="T49" fmla="*/ 304 h 601"/>
                <a:gd name="T50" fmla="*/ 7 w 605"/>
                <a:gd name="T51" fmla="*/ 363 h 601"/>
                <a:gd name="T52" fmla="*/ 25 w 605"/>
                <a:gd name="T53" fmla="*/ 419 h 601"/>
                <a:gd name="T54" fmla="*/ 53 w 605"/>
                <a:gd name="T55" fmla="*/ 471 h 601"/>
                <a:gd name="T56" fmla="*/ 89 w 605"/>
                <a:gd name="T57" fmla="*/ 514 h 601"/>
                <a:gd name="T58" fmla="*/ 132 w 605"/>
                <a:gd name="T59" fmla="*/ 548 h 601"/>
                <a:gd name="T60" fmla="*/ 185 w 605"/>
                <a:gd name="T61" fmla="*/ 576 h 601"/>
                <a:gd name="T62" fmla="*/ 242 w 605"/>
                <a:gd name="T63" fmla="*/ 593 h 601"/>
                <a:gd name="T64" fmla="*/ 302 w 605"/>
                <a:gd name="T65" fmla="*/ 601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05" h="601">
                  <a:moveTo>
                    <a:pt x="302" y="601"/>
                  </a:moveTo>
                  <a:lnTo>
                    <a:pt x="363" y="593"/>
                  </a:lnTo>
                  <a:lnTo>
                    <a:pt x="423" y="576"/>
                  </a:lnTo>
                  <a:lnTo>
                    <a:pt x="474" y="548"/>
                  </a:lnTo>
                  <a:lnTo>
                    <a:pt x="520" y="514"/>
                  </a:lnTo>
                  <a:lnTo>
                    <a:pt x="555" y="471"/>
                  </a:lnTo>
                  <a:lnTo>
                    <a:pt x="580" y="419"/>
                  </a:lnTo>
                  <a:lnTo>
                    <a:pt x="598" y="363"/>
                  </a:lnTo>
                  <a:lnTo>
                    <a:pt x="605" y="304"/>
                  </a:lnTo>
                  <a:lnTo>
                    <a:pt x="598" y="241"/>
                  </a:lnTo>
                  <a:lnTo>
                    <a:pt x="580" y="184"/>
                  </a:lnTo>
                  <a:lnTo>
                    <a:pt x="555" y="132"/>
                  </a:lnTo>
                  <a:lnTo>
                    <a:pt x="520" y="86"/>
                  </a:lnTo>
                  <a:lnTo>
                    <a:pt x="474" y="52"/>
                  </a:lnTo>
                  <a:lnTo>
                    <a:pt x="423" y="24"/>
                  </a:lnTo>
                  <a:lnTo>
                    <a:pt x="363" y="7"/>
                  </a:lnTo>
                  <a:lnTo>
                    <a:pt x="302" y="0"/>
                  </a:lnTo>
                  <a:lnTo>
                    <a:pt x="242" y="7"/>
                  </a:lnTo>
                  <a:lnTo>
                    <a:pt x="185" y="24"/>
                  </a:lnTo>
                  <a:lnTo>
                    <a:pt x="132" y="52"/>
                  </a:lnTo>
                  <a:lnTo>
                    <a:pt x="89" y="86"/>
                  </a:lnTo>
                  <a:lnTo>
                    <a:pt x="53" y="132"/>
                  </a:lnTo>
                  <a:lnTo>
                    <a:pt x="25" y="184"/>
                  </a:lnTo>
                  <a:lnTo>
                    <a:pt x="7" y="241"/>
                  </a:lnTo>
                  <a:lnTo>
                    <a:pt x="0" y="304"/>
                  </a:lnTo>
                  <a:lnTo>
                    <a:pt x="7" y="363"/>
                  </a:lnTo>
                  <a:lnTo>
                    <a:pt x="25" y="419"/>
                  </a:lnTo>
                  <a:lnTo>
                    <a:pt x="53" y="471"/>
                  </a:lnTo>
                  <a:lnTo>
                    <a:pt x="89" y="514"/>
                  </a:lnTo>
                  <a:lnTo>
                    <a:pt x="132" y="548"/>
                  </a:lnTo>
                  <a:lnTo>
                    <a:pt x="185" y="576"/>
                  </a:lnTo>
                  <a:lnTo>
                    <a:pt x="242" y="593"/>
                  </a:lnTo>
                  <a:lnTo>
                    <a:pt x="302" y="6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Freeform 41"/>
            <p:cNvSpPr>
              <a:spLocks/>
            </p:cNvSpPr>
            <p:nvPr/>
          </p:nvSpPr>
          <p:spPr bwMode="auto">
            <a:xfrm>
              <a:off x="849313" y="2646363"/>
              <a:ext cx="1381125" cy="2187575"/>
            </a:xfrm>
            <a:custGeom>
              <a:avLst/>
              <a:gdLst>
                <a:gd name="T0" fmla="*/ 1733 w 1740"/>
                <a:gd name="T1" fmla="*/ 1090 h 2755"/>
                <a:gd name="T2" fmla="*/ 1740 w 1740"/>
                <a:gd name="T3" fmla="*/ 1143 h 2755"/>
                <a:gd name="T4" fmla="*/ 1726 w 1740"/>
                <a:gd name="T5" fmla="*/ 1195 h 2755"/>
                <a:gd name="T6" fmla="*/ 1690 w 1740"/>
                <a:gd name="T7" fmla="*/ 1237 h 2755"/>
                <a:gd name="T8" fmla="*/ 1641 w 1740"/>
                <a:gd name="T9" fmla="*/ 1266 h 2755"/>
                <a:gd name="T10" fmla="*/ 1580 w 1740"/>
                <a:gd name="T11" fmla="*/ 1269 h 2755"/>
                <a:gd name="T12" fmla="*/ 1527 w 1740"/>
                <a:gd name="T13" fmla="*/ 1248 h 2755"/>
                <a:gd name="T14" fmla="*/ 1484 w 1740"/>
                <a:gd name="T15" fmla="*/ 1213 h 2755"/>
                <a:gd name="T16" fmla="*/ 1459 w 1740"/>
                <a:gd name="T17" fmla="*/ 1161 h 2755"/>
                <a:gd name="T18" fmla="*/ 1156 w 1740"/>
                <a:gd name="T19" fmla="*/ 500 h 2755"/>
                <a:gd name="T20" fmla="*/ 1061 w 1740"/>
                <a:gd name="T21" fmla="*/ 1448 h 2755"/>
                <a:gd name="T22" fmla="*/ 1057 w 1740"/>
                <a:gd name="T23" fmla="*/ 2628 h 2755"/>
                <a:gd name="T24" fmla="*/ 1035 w 1740"/>
                <a:gd name="T25" fmla="*/ 2681 h 2755"/>
                <a:gd name="T26" fmla="*/ 1000 w 1740"/>
                <a:gd name="T27" fmla="*/ 2726 h 2755"/>
                <a:gd name="T28" fmla="*/ 947 w 1740"/>
                <a:gd name="T29" fmla="*/ 2752 h 2755"/>
                <a:gd name="T30" fmla="*/ 854 w 1740"/>
                <a:gd name="T31" fmla="*/ 2755 h 2755"/>
                <a:gd name="T32" fmla="*/ 793 w 1740"/>
                <a:gd name="T33" fmla="*/ 2755 h 2755"/>
                <a:gd name="T34" fmla="*/ 800 w 1740"/>
                <a:gd name="T35" fmla="*/ 2755 h 2755"/>
                <a:gd name="T36" fmla="*/ 843 w 1740"/>
                <a:gd name="T37" fmla="*/ 2755 h 2755"/>
                <a:gd name="T38" fmla="*/ 901 w 1740"/>
                <a:gd name="T39" fmla="*/ 2755 h 2755"/>
                <a:gd name="T40" fmla="*/ 943 w 1740"/>
                <a:gd name="T41" fmla="*/ 2755 h 2755"/>
                <a:gd name="T42" fmla="*/ 947 w 1740"/>
                <a:gd name="T43" fmla="*/ 2755 h 2755"/>
                <a:gd name="T44" fmla="*/ 882 w 1740"/>
                <a:gd name="T45" fmla="*/ 2755 h 2755"/>
                <a:gd name="T46" fmla="*/ 787 w 1740"/>
                <a:gd name="T47" fmla="*/ 2752 h 2755"/>
                <a:gd name="T48" fmla="*/ 737 w 1740"/>
                <a:gd name="T49" fmla="*/ 2726 h 2755"/>
                <a:gd name="T50" fmla="*/ 698 w 1740"/>
                <a:gd name="T51" fmla="*/ 2681 h 2755"/>
                <a:gd name="T52" fmla="*/ 676 w 1740"/>
                <a:gd name="T53" fmla="*/ 2628 h 2755"/>
                <a:gd name="T54" fmla="*/ 673 w 1740"/>
                <a:gd name="T55" fmla="*/ 1448 h 2755"/>
                <a:gd name="T56" fmla="*/ 580 w 1740"/>
                <a:gd name="T57" fmla="*/ 517 h 2755"/>
                <a:gd name="T58" fmla="*/ 281 w 1740"/>
                <a:gd name="T59" fmla="*/ 1161 h 2755"/>
                <a:gd name="T60" fmla="*/ 256 w 1740"/>
                <a:gd name="T61" fmla="*/ 1213 h 2755"/>
                <a:gd name="T62" fmla="*/ 213 w 1740"/>
                <a:gd name="T63" fmla="*/ 1252 h 2755"/>
                <a:gd name="T64" fmla="*/ 160 w 1740"/>
                <a:gd name="T65" fmla="*/ 1269 h 2755"/>
                <a:gd name="T66" fmla="*/ 102 w 1740"/>
                <a:gd name="T67" fmla="*/ 1266 h 2755"/>
                <a:gd name="T68" fmla="*/ 50 w 1740"/>
                <a:gd name="T69" fmla="*/ 1240 h 2755"/>
                <a:gd name="T70" fmla="*/ 17 w 1740"/>
                <a:gd name="T71" fmla="*/ 1199 h 2755"/>
                <a:gd name="T72" fmla="*/ 0 w 1740"/>
                <a:gd name="T73" fmla="*/ 1147 h 2755"/>
                <a:gd name="T74" fmla="*/ 7 w 1740"/>
                <a:gd name="T75" fmla="*/ 1090 h 2755"/>
                <a:gd name="T76" fmla="*/ 298 w 1740"/>
                <a:gd name="T77" fmla="*/ 280 h 2755"/>
                <a:gd name="T78" fmla="*/ 416 w 1740"/>
                <a:gd name="T79" fmla="*/ 154 h 2755"/>
                <a:gd name="T80" fmla="*/ 569 w 1740"/>
                <a:gd name="T81" fmla="*/ 63 h 2755"/>
                <a:gd name="T82" fmla="*/ 744 w 1740"/>
                <a:gd name="T83" fmla="*/ 10 h 2755"/>
                <a:gd name="T84" fmla="*/ 933 w 1740"/>
                <a:gd name="T85" fmla="*/ 0 h 2755"/>
                <a:gd name="T86" fmla="*/ 1117 w 1740"/>
                <a:gd name="T87" fmla="*/ 38 h 2755"/>
                <a:gd name="T88" fmla="*/ 1289 w 1740"/>
                <a:gd name="T89" fmla="*/ 122 h 2755"/>
                <a:gd name="T90" fmla="*/ 1430 w 1740"/>
                <a:gd name="T91" fmla="*/ 266 h 2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740" h="2755">
                  <a:moveTo>
                    <a:pt x="1488" y="357"/>
                  </a:moveTo>
                  <a:lnTo>
                    <a:pt x="1733" y="1090"/>
                  </a:lnTo>
                  <a:lnTo>
                    <a:pt x="1740" y="1118"/>
                  </a:lnTo>
                  <a:lnTo>
                    <a:pt x="1740" y="1143"/>
                  </a:lnTo>
                  <a:lnTo>
                    <a:pt x="1733" y="1171"/>
                  </a:lnTo>
                  <a:lnTo>
                    <a:pt x="1726" y="1195"/>
                  </a:lnTo>
                  <a:lnTo>
                    <a:pt x="1708" y="1216"/>
                  </a:lnTo>
                  <a:lnTo>
                    <a:pt x="1690" y="1237"/>
                  </a:lnTo>
                  <a:lnTo>
                    <a:pt x="1665" y="1255"/>
                  </a:lnTo>
                  <a:lnTo>
                    <a:pt x="1641" y="1266"/>
                  </a:lnTo>
                  <a:lnTo>
                    <a:pt x="1609" y="1269"/>
                  </a:lnTo>
                  <a:lnTo>
                    <a:pt x="1580" y="1269"/>
                  </a:lnTo>
                  <a:lnTo>
                    <a:pt x="1551" y="1262"/>
                  </a:lnTo>
                  <a:lnTo>
                    <a:pt x="1527" y="1248"/>
                  </a:lnTo>
                  <a:lnTo>
                    <a:pt x="1502" y="1233"/>
                  </a:lnTo>
                  <a:lnTo>
                    <a:pt x="1484" y="1213"/>
                  </a:lnTo>
                  <a:lnTo>
                    <a:pt x="1469" y="1188"/>
                  </a:lnTo>
                  <a:lnTo>
                    <a:pt x="1459" y="1161"/>
                  </a:lnTo>
                  <a:lnTo>
                    <a:pt x="1231" y="500"/>
                  </a:lnTo>
                  <a:lnTo>
                    <a:pt x="1156" y="500"/>
                  </a:lnTo>
                  <a:lnTo>
                    <a:pt x="1442" y="1448"/>
                  </a:lnTo>
                  <a:lnTo>
                    <a:pt x="1061" y="1448"/>
                  </a:lnTo>
                  <a:lnTo>
                    <a:pt x="1061" y="2601"/>
                  </a:lnTo>
                  <a:lnTo>
                    <a:pt x="1057" y="2628"/>
                  </a:lnTo>
                  <a:lnTo>
                    <a:pt x="1050" y="2657"/>
                  </a:lnTo>
                  <a:lnTo>
                    <a:pt x="1035" y="2681"/>
                  </a:lnTo>
                  <a:lnTo>
                    <a:pt x="1021" y="2705"/>
                  </a:lnTo>
                  <a:lnTo>
                    <a:pt x="1000" y="2726"/>
                  </a:lnTo>
                  <a:lnTo>
                    <a:pt x="975" y="2741"/>
                  </a:lnTo>
                  <a:lnTo>
                    <a:pt x="947" y="2752"/>
                  </a:lnTo>
                  <a:lnTo>
                    <a:pt x="918" y="2755"/>
                  </a:lnTo>
                  <a:lnTo>
                    <a:pt x="854" y="2755"/>
                  </a:lnTo>
                  <a:lnTo>
                    <a:pt x="815" y="2755"/>
                  </a:lnTo>
                  <a:lnTo>
                    <a:pt x="793" y="2755"/>
                  </a:lnTo>
                  <a:lnTo>
                    <a:pt x="790" y="2755"/>
                  </a:lnTo>
                  <a:lnTo>
                    <a:pt x="800" y="2755"/>
                  </a:lnTo>
                  <a:lnTo>
                    <a:pt x="819" y="2755"/>
                  </a:lnTo>
                  <a:lnTo>
                    <a:pt x="843" y="2755"/>
                  </a:lnTo>
                  <a:lnTo>
                    <a:pt x="872" y="2755"/>
                  </a:lnTo>
                  <a:lnTo>
                    <a:pt x="901" y="2755"/>
                  </a:lnTo>
                  <a:lnTo>
                    <a:pt x="925" y="2755"/>
                  </a:lnTo>
                  <a:lnTo>
                    <a:pt x="943" y="2755"/>
                  </a:lnTo>
                  <a:lnTo>
                    <a:pt x="950" y="2755"/>
                  </a:lnTo>
                  <a:lnTo>
                    <a:pt x="947" y="2755"/>
                  </a:lnTo>
                  <a:lnTo>
                    <a:pt x="921" y="2755"/>
                  </a:lnTo>
                  <a:lnTo>
                    <a:pt x="882" y="2755"/>
                  </a:lnTo>
                  <a:lnTo>
                    <a:pt x="815" y="2755"/>
                  </a:lnTo>
                  <a:lnTo>
                    <a:pt x="787" y="2752"/>
                  </a:lnTo>
                  <a:lnTo>
                    <a:pt x="758" y="2741"/>
                  </a:lnTo>
                  <a:lnTo>
                    <a:pt x="737" y="2726"/>
                  </a:lnTo>
                  <a:lnTo>
                    <a:pt x="715" y="2705"/>
                  </a:lnTo>
                  <a:lnTo>
                    <a:pt x="698" y="2681"/>
                  </a:lnTo>
                  <a:lnTo>
                    <a:pt x="683" y="2657"/>
                  </a:lnTo>
                  <a:lnTo>
                    <a:pt x="676" y="2628"/>
                  </a:lnTo>
                  <a:lnTo>
                    <a:pt x="673" y="2601"/>
                  </a:lnTo>
                  <a:lnTo>
                    <a:pt x="673" y="1448"/>
                  </a:lnTo>
                  <a:lnTo>
                    <a:pt x="281" y="1448"/>
                  </a:lnTo>
                  <a:lnTo>
                    <a:pt x="580" y="517"/>
                  </a:lnTo>
                  <a:lnTo>
                    <a:pt x="512" y="517"/>
                  </a:lnTo>
                  <a:lnTo>
                    <a:pt x="281" y="1161"/>
                  </a:lnTo>
                  <a:lnTo>
                    <a:pt x="271" y="1188"/>
                  </a:lnTo>
                  <a:lnTo>
                    <a:pt x="256" y="1213"/>
                  </a:lnTo>
                  <a:lnTo>
                    <a:pt x="238" y="1233"/>
                  </a:lnTo>
                  <a:lnTo>
                    <a:pt x="213" y="1252"/>
                  </a:lnTo>
                  <a:lnTo>
                    <a:pt x="189" y="1262"/>
                  </a:lnTo>
                  <a:lnTo>
                    <a:pt x="160" y="1269"/>
                  </a:lnTo>
                  <a:lnTo>
                    <a:pt x="131" y="1269"/>
                  </a:lnTo>
                  <a:lnTo>
                    <a:pt x="102" y="1266"/>
                  </a:lnTo>
                  <a:lnTo>
                    <a:pt x="75" y="1255"/>
                  </a:lnTo>
                  <a:lnTo>
                    <a:pt x="50" y="1240"/>
                  </a:lnTo>
                  <a:lnTo>
                    <a:pt x="32" y="1219"/>
                  </a:lnTo>
                  <a:lnTo>
                    <a:pt x="17" y="1199"/>
                  </a:lnTo>
                  <a:lnTo>
                    <a:pt x="7" y="1171"/>
                  </a:lnTo>
                  <a:lnTo>
                    <a:pt x="0" y="1147"/>
                  </a:lnTo>
                  <a:lnTo>
                    <a:pt x="0" y="1118"/>
                  </a:lnTo>
                  <a:lnTo>
                    <a:pt x="7" y="1090"/>
                  </a:lnTo>
                  <a:lnTo>
                    <a:pt x="256" y="357"/>
                  </a:lnTo>
                  <a:lnTo>
                    <a:pt x="298" y="280"/>
                  </a:lnTo>
                  <a:lnTo>
                    <a:pt x="352" y="213"/>
                  </a:lnTo>
                  <a:lnTo>
                    <a:pt x="416" y="154"/>
                  </a:lnTo>
                  <a:lnTo>
                    <a:pt x="487" y="101"/>
                  </a:lnTo>
                  <a:lnTo>
                    <a:pt x="569" y="63"/>
                  </a:lnTo>
                  <a:lnTo>
                    <a:pt x="655" y="31"/>
                  </a:lnTo>
                  <a:lnTo>
                    <a:pt x="744" y="10"/>
                  </a:lnTo>
                  <a:lnTo>
                    <a:pt x="836" y="0"/>
                  </a:lnTo>
                  <a:lnTo>
                    <a:pt x="933" y="0"/>
                  </a:lnTo>
                  <a:lnTo>
                    <a:pt x="1025" y="10"/>
                  </a:lnTo>
                  <a:lnTo>
                    <a:pt x="1117" y="38"/>
                  </a:lnTo>
                  <a:lnTo>
                    <a:pt x="1203" y="73"/>
                  </a:lnTo>
                  <a:lnTo>
                    <a:pt x="1289" y="122"/>
                  </a:lnTo>
                  <a:lnTo>
                    <a:pt x="1363" y="189"/>
                  </a:lnTo>
                  <a:lnTo>
                    <a:pt x="1430" y="266"/>
                  </a:lnTo>
                  <a:lnTo>
                    <a:pt x="1488" y="3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prstClr val="black"/>
                </a:solidFill>
              </a:endParaRPr>
            </a:p>
          </p:txBody>
        </p:sp>
      </p:grpSp>
      <p:pic>
        <p:nvPicPr>
          <p:cNvPr id="46" name="그림 45"/>
          <p:cNvPicPr>
            <a:picLocks noChangeAspect="1"/>
          </p:cNvPicPr>
          <p:nvPr/>
        </p:nvPicPr>
        <p:blipFill rotWithShape="1">
          <a:blip r:embed="rId5"/>
          <a:srcRect t="45403"/>
          <a:stretch/>
        </p:blipFill>
        <p:spPr>
          <a:xfrm>
            <a:off x="1117811" y="3783837"/>
            <a:ext cx="1952051" cy="2084583"/>
          </a:xfrm>
          <a:prstGeom prst="rect">
            <a:avLst/>
          </a:prstGeom>
        </p:spPr>
      </p:pic>
      <p:grpSp>
        <p:nvGrpSpPr>
          <p:cNvPr id="57" name="그룹 56"/>
          <p:cNvGrpSpPr/>
          <p:nvPr/>
        </p:nvGrpSpPr>
        <p:grpSpPr>
          <a:xfrm>
            <a:off x="6074901" y="2073585"/>
            <a:ext cx="1948120" cy="3820106"/>
            <a:chOff x="849313" y="2125663"/>
            <a:chExt cx="1381125" cy="2708275"/>
          </a:xfrm>
          <a:solidFill>
            <a:schemeClr val="bg1"/>
          </a:solidFill>
        </p:grpSpPr>
        <p:sp>
          <p:nvSpPr>
            <p:cNvPr id="58" name="Freeform 40"/>
            <p:cNvSpPr>
              <a:spLocks/>
            </p:cNvSpPr>
            <p:nvPr/>
          </p:nvSpPr>
          <p:spPr bwMode="auto">
            <a:xfrm>
              <a:off x="1309688" y="2125663"/>
              <a:ext cx="479425" cy="477838"/>
            </a:xfrm>
            <a:custGeom>
              <a:avLst/>
              <a:gdLst>
                <a:gd name="T0" fmla="*/ 302 w 605"/>
                <a:gd name="T1" fmla="*/ 601 h 601"/>
                <a:gd name="T2" fmla="*/ 363 w 605"/>
                <a:gd name="T3" fmla="*/ 593 h 601"/>
                <a:gd name="T4" fmla="*/ 423 w 605"/>
                <a:gd name="T5" fmla="*/ 576 h 601"/>
                <a:gd name="T6" fmla="*/ 474 w 605"/>
                <a:gd name="T7" fmla="*/ 548 h 601"/>
                <a:gd name="T8" fmla="*/ 520 w 605"/>
                <a:gd name="T9" fmla="*/ 514 h 601"/>
                <a:gd name="T10" fmla="*/ 555 w 605"/>
                <a:gd name="T11" fmla="*/ 471 h 601"/>
                <a:gd name="T12" fmla="*/ 580 w 605"/>
                <a:gd name="T13" fmla="*/ 419 h 601"/>
                <a:gd name="T14" fmla="*/ 598 w 605"/>
                <a:gd name="T15" fmla="*/ 363 h 601"/>
                <a:gd name="T16" fmla="*/ 605 w 605"/>
                <a:gd name="T17" fmla="*/ 304 h 601"/>
                <a:gd name="T18" fmla="*/ 598 w 605"/>
                <a:gd name="T19" fmla="*/ 241 h 601"/>
                <a:gd name="T20" fmla="*/ 580 w 605"/>
                <a:gd name="T21" fmla="*/ 184 h 601"/>
                <a:gd name="T22" fmla="*/ 555 w 605"/>
                <a:gd name="T23" fmla="*/ 132 h 601"/>
                <a:gd name="T24" fmla="*/ 520 w 605"/>
                <a:gd name="T25" fmla="*/ 86 h 601"/>
                <a:gd name="T26" fmla="*/ 474 w 605"/>
                <a:gd name="T27" fmla="*/ 52 h 601"/>
                <a:gd name="T28" fmla="*/ 423 w 605"/>
                <a:gd name="T29" fmla="*/ 24 h 601"/>
                <a:gd name="T30" fmla="*/ 363 w 605"/>
                <a:gd name="T31" fmla="*/ 7 h 601"/>
                <a:gd name="T32" fmla="*/ 302 w 605"/>
                <a:gd name="T33" fmla="*/ 0 h 601"/>
                <a:gd name="T34" fmla="*/ 242 w 605"/>
                <a:gd name="T35" fmla="*/ 7 h 601"/>
                <a:gd name="T36" fmla="*/ 185 w 605"/>
                <a:gd name="T37" fmla="*/ 24 h 601"/>
                <a:gd name="T38" fmla="*/ 132 w 605"/>
                <a:gd name="T39" fmla="*/ 52 h 601"/>
                <a:gd name="T40" fmla="*/ 89 w 605"/>
                <a:gd name="T41" fmla="*/ 86 h 601"/>
                <a:gd name="T42" fmla="*/ 53 w 605"/>
                <a:gd name="T43" fmla="*/ 132 h 601"/>
                <a:gd name="T44" fmla="*/ 25 w 605"/>
                <a:gd name="T45" fmla="*/ 184 h 601"/>
                <a:gd name="T46" fmla="*/ 7 w 605"/>
                <a:gd name="T47" fmla="*/ 241 h 601"/>
                <a:gd name="T48" fmla="*/ 0 w 605"/>
                <a:gd name="T49" fmla="*/ 304 h 601"/>
                <a:gd name="T50" fmla="*/ 7 w 605"/>
                <a:gd name="T51" fmla="*/ 363 h 601"/>
                <a:gd name="T52" fmla="*/ 25 w 605"/>
                <a:gd name="T53" fmla="*/ 419 h 601"/>
                <a:gd name="T54" fmla="*/ 53 w 605"/>
                <a:gd name="T55" fmla="*/ 471 h 601"/>
                <a:gd name="T56" fmla="*/ 89 w 605"/>
                <a:gd name="T57" fmla="*/ 514 h 601"/>
                <a:gd name="T58" fmla="*/ 132 w 605"/>
                <a:gd name="T59" fmla="*/ 548 h 601"/>
                <a:gd name="T60" fmla="*/ 185 w 605"/>
                <a:gd name="T61" fmla="*/ 576 h 601"/>
                <a:gd name="T62" fmla="*/ 242 w 605"/>
                <a:gd name="T63" fmla="*/ 593 h 601"/>
                <a:gd name="T64" fmla="*/ 302 w 605"/>
                <a:gd name="T65" fmla="*/ 601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05" h="601">
                  <a:moveTo>
                    <a:pt x="302" y="601"/>
                  </a:moveTo>
                  <a:lnTo>
                    <a:pt x="363" y="593"/>
                  </a:lnTo>
                  <a:lnTo>
                    <a:pt x="423" y="576"/>
                  </a:lnTo>
                  <a:lnTo>
                    <a:pt x="474" y="548"/>
                  </a:lnTo>
                  <a:lnTo>
                    <a:pt x="520" y="514"/>
                  </a:lnTo>
                  <a:lnTo>
                    <a:pt x="555" y="471"/>
                  </a:lnTo>
                  <a:lnTo>
                    <a:pt x="580" y="419"/>
                  </a:lnTo>
                  <a:lnTo>
                    <a:pt x="598" y="363"/>
                  </a:lnTo>
                  <a:lnTo>
                    <a:pt x="605" y="304"/>
                  </a:lnTo>
                  <a:lnTo>
                    <a:pt x="598" y="241"/>
                  </a:lnTo>
                  <a:lnTo>
                    <a:pt x="580" y="184"/>
                  </a:lnTo>
                  <a:lnTo>
                    <a:pt x="555" y="132"/>
                  </a:lnTo>
                  <a:lnTo>
                    <a:pt x="520" y="86"/>
                  </a:lnTo>
                  <a:lnTo>
                    <a:pt x="474" y="52"/>
                  </a:lnTo>
                  <a:lnTo>
                    <a:pt x="423" y="24"/>
                  </a:lnTo>
                  <a:lnTo>
                    <a:pt x="363" y="7"/>
                  </a:lnTo>
                  <a:lnTo>
                    <a:pt x="302" y="0"/>
                  </a:lnTo>
                  <a:lnTo>
                    <a:pt x="242" y="7"/>
                  </a:lnTo>
                  <a:lnTo>
                    <a:pt x="185" y="24"/>
                  </a:lnTo>
                  <a:lnTo>
                    <a:pt x="132" y="52"/>
                  </a:lnTo>
                  <a:lnTo>
                    <a:pt x="89" y="86"/>
                  </a:lnTo>
                  <a:lnTo>
                    <a:pt x="53" y="132"/>
                  </a:lnTo>
                  <a:lnTo>
                    <a:pt x="25" y="184"/>
                  </a:lnTo>
                  <a:lnTo>
                    <a:pt x="7" y="241"/>
                  </a:lnTo>
                  <a:lnTo>
                    <a:pt x="0" y="304"/>
                  </a:lnTo>
                  <a:lnTo>
                    <a:pt x="7" y="363"/>
                  </a:lnTo>
                  <a:lnTo>
                    <a:pt x="25" y="419"/>
                  </a:lnTo>
                  <a:lnTo>
                    <a:pt x="53" y="471"/>
                  </a:lnTo>
                  <a:lnTo>
                    <a:pt x="89" y="514"/>
                  </a:lnTo>
                  <a:lnTo>
                    <a:pt x="132" y="548"/>
                  </a:lnTo>
                  <a:lnTo>
                    <a:pt x="185" y="576"/>
                  </a:lnTo>
                  <a:lnTo>
                    <a:pt x="242" y="593"/>
                  </a:lnTo>
                  <a:lnTo>
                    <a:pt x="302" y="6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Freeform 41"/>
            <p:cNvSpPr>
              <a:spLocks/>
            </p:cNvSpPr>
            <p:nvPr/>
          </p:nvSpPr>
          <p:spPr bwMode="auto">
            <a:xfrm>
              <a:off x="849313" y="2646363"/>
              <a:ext cx="1381125" cy="2187575"/>
            </a:xfrm>
            <a:custGeom>
              <a:avLst/>
              <a:gdLst>
                <a:gd name="T0" fmla="*/ 1733 w 1740"/>
                <a:gd name="T1" fmla="*/ 1090 h 2755"/>
                <a:gd name="T2" fmla="*/ 1740 w 1740"/>
                <a:gd name="T3" fmla="*/ 1143 h 2755"/>
                <a:gd name="T4" fmla="*/ 1726 w 1740"/>
                <a:gd name="T5" fmla="*/ 1195 h 2755"/>
                <a:gd name="T6" fmla="*/ 1690 w 1740"/>
                <a:gd name="T7" fmla="*/ 1237 h 2755"/>
                <a:gd name="T8" fmla="*/ 1641 w 1740"/>
                <a:gd name="T9" fmla="*/ 1266 h 2755"/>
                <a:gd name="T10" fmla="*/ 1580 w 1740"/>
                <a:gd name="T11" fmla="*/ 1269 h 2755"/>
                <a:gd name="T12" fmla="*/ 1527 w 1740"/>
                <a:gd name="T13" fmla="*/ 1248 h 2755"/>
                <a:gd name="T14" fmla="*/ 1484 w 1740"/>
                <a:gd name="T15" fmla="*/ 1213 h 2755"/>
                <a:gd name="T16" fmla="*/ 1459 w 1740"/>
                <a:gd name="T17" fmla="*/ 1161 h 2755"/>
                <a:gd name="T18" fmla="*/ 1156 w 1740"/>
                <a:gd name="T19" fmla="*/ 500 h 2755"/>
                <a:gd name="T20" fmla="*/ 1061 w 1740"/>
                <a:gd name="T21" fmla="*/ 1448 h 2755"/>
                <a:gd name="T22" fmla="*/ 1057 w 1740"/>
                <a:gd name="T23" fmla="*/ 2628 h 2755"/>
                <a:gd name="T24" fmla="*/ 1035 w 1740"/>
                <a:gd name="T25" fmla="*/ 2681 h 2755"/>
                <a:gd name="T26" fmla="*/ 1000 w 1740"/>
                <a:gd name="T27" fmla="*/ 2726 h 2755"/>
                <a:gd name="T28" fmla="*/ 947 w 1740"/>
                <a:gd name="T29" fmla="*/ 2752 h 2755"/>
                <a:gd name="T30" fmla="*/ 854 w 1740"/>
                <a:gd name="T31" fmla="*/ 2755 h 2755"/>
                <a:gd name="T32" fmla="*/ 793 w 1740"/>
                <a:gd name="T33" fmla="*/ 2755 h 2755"/>
                <a:gd name="T34" fmla="*/ 800 w 1740"/>
                <a:gd name="T35" fmla="*/ 2755 h 2755"/>
                <a:gd name="T36" fmla="*/ 843 w 1740"/>
                <a:gd name="T37" fmla="*/ 2755 h 2755"/>
                <a:gd name="T38" fmla="*/ 901 w 1740"/>
                <a:gd name="T39" fmla="*/ 2755 h 2755"/>
                <a:gd name="T40" fmla="*/ 943 w 1740"/>
                <a:gd name="T41" fmla="*/ 2755 h 2755"/>
                <a:gd name="T42" fmla="*/ 947 w 1740"/>
                <a:gd name="T43" fmla="*/ 2755 h 2755"/>
                <a:gd name="T44" fmla="*/ 882 w 1740"/>
                <a:gd name="T45" fmla="*/ 2755 h 2755"/>
                <a:gd name="T46" fmla="*/ 787 w 1740"/>
                <a:gd name="T47" fmla="*/ 2752 h 2755"/>
                <a:gd name="T48" fmla="*/ 737 w 1740"/>
                <a:gd name="T49" fmla="*/ 2726 h 2755"/>
                <a:gd name="T50" fmla="*/ 698 w 1740"/>
                <a:gd name="T51" fmla="*/ 2681 h 2755"/>
                <a:gd name="T52" fmla="*/ 676 w 1740"/>
                <a:gd name="T53" fmla="*/ 2628 h 2755"/>
                <a:gd name="T54" fmla="*/ 673 w 1740"/>
                <a:gd name="T55" fmla="*/ 1448 h 2755"/>
                <a:gd name="T56" fmla="*/ 580 w 1740"/>
                <a:gd name="T57" fmla="*/ 517 h 2755"/>
                <a:gd name="T58" fmla="*/ 281 w 1740"/>
                <a:gd name="T59" fmla="*/ 1161 h 2755"/>
                <a:gd name="T60" fmla="*/ 256 w 1740"/>
                <a:gd name="T61" fmla="*/ 1213 h 2755"/>
                <a:gd name="T62" fmla="*/ 213 w 1740"/>
                <a:gd name="T63" fmla="*/ 1252 h 2755"/>
                <a:gd name="T64" fmla="*/ 160 w 1740"/>
                <a:gd name="T65" fmla="*/ 1269 h 2755"/>
                <a:gd name="T66" fmla="*/ 102 w 1740"/>
                <a:gd name="T67" fmla="*/ 1266 h 2755"/>
                <a:gd name="T68" fmla="*/ 50 w 1740"/>
                <a:gd name="T69" fmla="*/ 1240 h 2755"/>
                <a:gd name="T70" fmla="*/ 17 w 1740"/>
                <a:gd name="T71" fmla="*/ 1199 h 2755"/>
                <a:gd name="T72" fmla="*/ 0 w 1740"/>
                <a:gd name="T73" fmla="*/ 1147 h 2755"/>
                <a:gd name="T74" fmla="*/ 7 w 1740"/>
                <a:gd name="T75" fmla="*/ 1090 h 2755"/>
                <a:gd name="T76" fmla="*/ 298 w 1740"/>
                <a:gd name="T77" fmla="*/ 280 h 2755"/>
                <a:gd name="T78" fmla="*/ 416 w 1740"/>
                <a:gd name="T79" fmla="*/ 154 h 2755"/>
                <a:gd name="T80" fmla="*/ 569 w 1740"/>
                <a:gd name="T81" fmla="*/ 63 h 2755"/>
                <a:gd name="T82" fmla="*/ 744 w 1740"/>
                <a:gd name="T83" fmla="*/ 10 h 2755"/>
                <a:gd name="T84" fmla="*/ 933 w 1740"/>
                <a:gd name="T85" fmla="*/ 0 h 2755"/>
                <a:gd name="T86" fmla="*/ 1117 w 1740"/>
                <a:gd name="T87" fmla="*/ 38 h 2755"/>
                <a:gd name="T88" fmla="*/ 1289 w 1740"/>
                <a:gd name="T89" fmla="*/ 122 h 2755"/>
                <a:gd name="T90" fmla="*/ 1430 w 1740"/>
                <a:gd name="T91" fmla="*/ 266 h 2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740" h="2755">
                  <a:moveTo>
                    <a:pt x="1488" y="357"/>
                  </a:moveTo>
                  <a:lnTo>
                    <a:pt x="1733" y="1090"/>
                  </a:lnTo>
                  <a:lnTo>
                    <a:pt x="1740" y="1118"/>
                  </a:lnTo>
                  <a:lnTo>
                    <a:pt x="1740" y="1143"/>
                  </a:lnTo>
                  <a:lnTo>
                    <a:pt x="1733" y="1171"/>
                  </a:lnTo>
                  <a:lnTo>
                    <a:pt x="1726" y="1195"/>
                  </a:lnTo>
                  <a:lnTo>
                    <a:pt x="1708" y="1216"/>
                  </a:lnTo>
                  <a:lnTo>
                    <a:pt x="1690" y="1237"/>
                  </a:lnTo>
                  <a:lnTo>
                    <a:pt x="1665" y="1255"/>
                  </a:lnTo>
                  <a:lnTo>
                    <a:pt x="1641" y="1266"/>
                  </a:lnTo>
                  <a:lnTo>
                    <a:pt x="1609" y="1269"/>
                  </a:lnTo>
                  <a:lnTo>
                    <a:pt x="1580" y="1269"/>
                  </a:lnTo>
                  <a:lnTo>
                    <a:pt x="1551" y="1262"/>
                  </a:lnTo>
                  <a:lnTo>
                    <a:pt x="1527" y="1248"/>
                  </a:lnTo>
                  <a:lnTo>
                    <a:pt x="1502" y="1233"/>
                  </a:lnTo>
                  <a:lnTo>
                    <a:pt x="1484" y="1213"/>
                  </a:lnTo>
                  <a:lnTo>
                    <a:pt x="1469" y="1188"/>
                  </a:lnTo>
                  <a:lnTo>
                    <a:pt x="1459" y="1161"/>
                  </a:lnTo>
                  <a:lnTo>
                    <a:pt x="1231" y="500"/>
                  </a:lnTo>
                  <a:lnTo>
                    <a:pt x="1156" y="500"/>
                  </a:lnTo>
                  <a:lnTo>
                    <a:pt x="1442" y="1448"/>
                  </a:lnTo>
                  <a:lnTo>
                    <a:pt x="1061" y="1448"/>
                  </a:lnTo>
                  <a:lnTo>
                    <a:pt x="1061" y="2601"/>
                  </a:lnTo>
                  <a:lnTo>
                    <a:pt x="1057" y="2628"/>
                  </a:lnTo>
                  <a:lnTo>
                    <a:pt x="1050" y="2657"/>
                  </a:lnTo>
                  <a:lnTo>
                    <a:pt x="1035" y="2681"/>
                  </a:lnTo>
                  <a:lnTo>
                    <a:pt x="1021" y="2705"/>
                  </a:lnTo>
                  <a:lnTo>
                    <a:pt x="1000" y="2726"/>
                  </a:lnTo>
                  <a:lnTo>
                    <a:pt x="975" y="2741"/>
                  </a:lnTo>
                  <a:lnTo>
                    <a:pt x="947" y="2752"/>
                  </a:lnTo>
                  <a:lnTo>
                    <a:pt x="918" y="2755"/>
                  </a:lnTo>
                  <a:lnTo>
                    <a:pt x="854" y="2755"/>
                  </a:lnTo>
                  <a:lnTo>
                    <a:pt x="815" y="2755"/>
                  </a:lnTo>
                  <a:lnTo>
                    <a:pt x="793" y="2755"/>
                  </a:lnTo>
                  <a:lnTo>
                    <a:pt x="790" y="2755"/>
                  </a:lnTo>
                  <a:lnTo>
                    <a:pt x="800" y="2755"/>
                  </a:lnTo>
                  <a:lnTo>
                    <a:pt x="819" y="2755"/>
                  </a:lnTo>
                  <a:lnTo>
                    <a:pt x="843" y="2755"/>
                  </a:lnTo>
                  <a:lnTo>
                    <a:pt x="872" y="2755"/>
                  </a:lnTo>
                  <a:lnTo>
                    <a:pt x="901" y="2755"/>
                  </a:lnTo>
                  <a:lnTo>
                    <a:pt x="925" y="2755"/>
                  </a:lnTo>
                  <a:lnTo>
                    <a:pt x="943" y="2755"/>
                  </a:lnTo>
                  <a:lnTo>
                    <a:pt x="950" y="2755"/>
                  </a:lnTo>
                  <a:lnTo>
                    <a:pt x="947" y="2755"/>
                  </a:lnTo>
                  <a:lnTo>
                    <a:pt x="921" y="2755"/>
                  </a:lnTo>
                  <a:lnTo>
                    <a:pt x="882" y="2755"/>
                  </a:lnTo>
                  <a:lnTo>
                    <a:pt x="815" y="2755"/>
                  </a:lnTo>
                  <a:lnTo>
                    <a:pt x="787" y="2752"/>
                  </a:lnTo>
                  <a:lnTo>
                    <a:pt x="758" y="2741"/>
                  </a:lnTo>
                  <a:lnTo>
                    <a:pt x="737" y="2726"/>
                  </a:lnTo>
                  <a:lnTo>
                    <a:pt x="715" y="2705"/>
                  </a:lnTo>
                  <a:lnTo>
                    <a:pt x="698" y="2681"/>
                  </a:lnTo>
                  <a:lnTo>
                    <a:pt x="683" y="2657"/>
                  </a:lnTo>
                  <a:lnTo>
                    <a:pt x="676" y="2628"/>
                  </a:lnTo>
                  <a:lnTo>
                    <a:pt x="673" y="2601"/>
                  </a:lnTo>
                  <a:lnTo>
                    <a:pt x="673" y="1448"/>
                  </a:lnTo>
                  <a:lnTo>
                    <a:pt x="281" y="1448"/>
                  </a:lnTo>
                  <a:lnTo>
                    <a:pt x="580" y="517"/>
                  </a:lnTo>
                  <a:lnTo>
                    <a:pt x="512" y="517"/>
                  </a:lnTo>
                  <a:lnTo>
                    <a:pt x="281" y="1161"/>
                  </a:lnTo>
                  <a:lnTo>
                    <a:pt x="271" y="1188"/>
                  </a:lnTo>
                  <a:lnTo>
                    <a:pt x="256" y="1213"/>
                  </a:lnTo>
                  <a:lnTo>
                    <a:pt x="238" y="1233"/>
                  </a:lnTo>
                  <a:lnTo>
                    <a:pt x="213" y="1252"/>
                  </a:lnTo>
                  <a:lnTo>
                    <a:pt x="189" y="1262"/>
                  </a:lnTo>
                  <a:lnTo>
                    <a:pt x="160" y="1269"/>
                  </a:lnTo>
                  <a:lnTo>
                    <a:pt x="131" y="1269"/>
                  </a:lnTo>
                  <a:lnTo>
                    <a:pt x="102" y="1266"/>
                  </a:lnTo>
                  <a:lnTo>
                    <a:pt x="75" y="1255"/>
                  </a:lnTo>
                  <a:lnTo>
                    <a:pt x="50" y="1240"/>
                  </a:lnTo>
                  <a:lnTo>
                    <a:pt x="32" y="1219"/>
                  </a:lnTo>
                  <a:lnTo>
                    <a:pt x="17" y="1199"/>
                  </a:lnTo>
                  <a:lnTo>
                    <a:pt x="7" y="1171"/>
                  </a:lnTo>
                  <a:lnTo>
                    <a:pt x="0" y="1147"/>
                  </a:lnTo>
                  <a:lnTo>
                    <a:pt x="0" y="1118"/>
                  </a:lnTo>
                  <a:lnTo>
                    <a:pt x="7" y="1090"/>
                  </a:lnTo>
                  <a:lnTo>
                    <a:pt x="256" y="357"/>
                  </a:lnTo>
                  <a:lnTo>
                    <a:pt x="298" y="280"/>
                  </a:lnTo>
                  <a:lnTo>
                    <a:pt x="352" y="213"/>
                  </a:lnTo>
                  <a:lnTo>
                    <a:pt x="416" y="154"/>
                  </a:lnTo>
                  <a:lnTo>
                    <a:pt x="487" y="101"/>
                  </a:lnTo>
                  <a:lnTo>
                    <a:pt x="569" y="63"/>
                  </a:lnTo>
                  <a:lnTo>
                    <a:pt x="655" y="31"/>
                  </a:lnTo>
                  <a:lnTo>
                    <a:pt x="744" y="10"/>
                  </a:lnTo>
                  <a:lnTo>
                    <a:pt x="836" y="0"/>
                  </a:lnTo>
                  <a:lnTo>
                    <a:pt x="933" y="0"/>
                  </a:lnTo>
                  <a:lnTo>
                    <a:pt x="1025" y="10"/>
                  </a:lnTo>
                  <a:lnTo>
                    <a:pt x="1117" y="38"/>
                  </a:lnTo>
                  <a:lnTo>
                    <a:pt x="1203" y="73"/>
                  </a:lnTo>
                  <a:lnTo>
                    <a:pt x="1289" y="122"/>
                  </a:lnTo>
                  <a:lnTo>
                    <a:pt x="1363" y="189"/>
                  </a:lnTo>
                  <a:lnTo>
                    <a:pt x="1430" y="266"/>
                  </a:lnTo>
                  <a:lnTo>
                    <a:pt x="1488" y="3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prstClr val="black"/>
                </a:solidFill>
              </a:endParaRPr>
            </a:p>
          </p:txBody>
        </p:sp>
      </p:grpSp>
      <p:pic>
        <p:nvPicPr>
          <p:cNvPr id="65" name="그림 64"/>
          <p:cNvPicPr>
            <a:picLocks noChangeAspect="1"/>
          </p:cNvPicPr>
          <p:nvPr/>
        </p:nvPicPr>
        <p:blipFill rotWithShape="1">
          <a:blip r:embed="rId6"/>
          <a:srcRect r="50268"/>
          <a:stretch/>
        </p:blipFill>
        <p:spPr>
          <a:xfrm>
            <a:off x="3853437" y="2033704"/>
            <a:ext cx="718564" cy="3834716"/>
          </a:xfrm>
          <a:prstGeom prst="rect">
            <a:avLst/>
          </a:prstGeom>
        </p:spPr>
      </p:pic>
      <p:pic>
        <p:nvPicPr>
          <p:cNvPr id="67" name="그림 66"/>
          <p:cNvPicPr>
            <a:picLocks noChangeAspect="1"/>
          </p:cNvPicPr>
          <p:nvPr/>
        </p:nvPicPr>
        <p:blipFill rotWithShape="1">
          <a:blip r:embed="rId7"/>
          <a:srcRect l="49425"/>
          <a:stretch/>
        </p:blipFill>
        <p:spPr>
          <a:xfrm>
            <a:off x="4572000" y="2033704"/>
            <a:ext cx="730738" cy="3834716"/>
          </a:xfrm>
          <a:prstGeom prst="rect">
            <a:avLst/>
          </a:prstGeom>
        </p:spPr>
      </p:pic>
      <p:pic>
        <p:nvPicPr>
          <p:cNvPr id="72" name="그림 71"/>
          <p:cNvPicPr>
            <a:picLocks noChangeAspect="1"/>
          </p:cNvPicPr>
          <p:nvPr/>
        </p:nvPicPr>
        <p:blipFill rotWithShape="1">
          <a:blip r:embed="rId8"/>
          <a:srcRect t="30868"/>
          <a:stretch/>
        </p:blipFill>
        <p:spPr>
          <a:xfrm>
            <a:off x="6075934" y="3260993"/>
            <a:ext cx="1950889" cy="2642589"/>
          </a:xfrm>
          <a:prstGeom prst="rect">
            <a:avLst/>
          </a:prstGeom>
        </p:spPr>
      </p:pic>
      <p:sp>
        <p:nvSpPr>
          <p:cNvPr id="73" name="직사각형 72"/>
          <p:cNvSpPr/>
          <p:nvPr/>
        </p:nvSpPr>
        <p:spPr>
          <a:xfrm>
            <a:off x="6677705" y="2836927"/>
            <a:ext cx="74251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2400" b="1" dirty="0">
                <a:solidFill>
                  <a:srgbClr val="ED7D31">
                    <a:lumMod val="50000"/>
                  </a:srgbClr>
                </a:solidFill>
                <a:latin typeface="맑은 고딕" panose="020B0503020000020004" pitchFamily="50" charset="-127"/>
              </a:rPr>
              <a:t>24</a:t>
            </a:r>
            <a:r>
              <a:rPr lang="en-US" altLang="ko-KR" sz="1600" b="1" dirty="0">
                <a:solidFill>
                  <a:srgbClr val="ED7D31">
                    <a:lumMod val="50000"/>
                  </a:srgbClr>
                </a:solidFill>
                <a:latin typeface="맑은 고딕" panose="020B0503020000020004" pitchFamily="50" charset="-127"/>
              </a:rPr>
              <a:t>%</a:t>
            </a:r>
            <a:endParaRPr lang="ko-KR" altLang="en-US" b="1" dirty="0">
              <a:solidFill>
                <a:srgbClr val="ED7D31">
                  <a:lumMod val="50000"/>
                </a:srgbClr>
              </a:solidFill>
              <a:latin typeface="맑은 고딕" panose="020B0503020000020004" pitchFamily="50" charset="-127"/>
            </a:endParaRPr>
          </a:p>
        </p:txBody>
      </p:sp>
      <p:sp>
        <p:nvSpPr>
          <p:cNvPr id="74" name="직사각형 73"/>
          <p:cNvSpPr/>
          <p:nvPr/>
        </p:nvSpPr>
        <p:spPr>
          <a:xfrm>
            <a:off x="1669963" y="3101548"/>
            <a:ext cx="8835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3200" b="1" dirty="0">
                <a:solidFill>
                  <a:srgbClr val="C00000"/>
                </a:solidFill>
                <a:latin typeface="맑은 고딕" panose="020B0503020000020004" pitchFamily="50" charset="-127"/>
              </a:rPr>
              <a:t>39</a:t>
            </a:r>
            <a:r>
              <a:rPr lang="en-US" altLang="ko-KR" sz="2000" b="1" dirty="0">
                <a:solidFill>
                  <a:srgbClr val="C00000"/>
                </a:solidFill>
                <a:latin typeface="맑은 고딕" panose="020B0503020000020004" pitchFamily="50" charset="-127"/>
              </a:rPr>
              <a:t>%</a:t>
            </a:r>
            <a:endParaRPr lang="ko-KR" altLang="en-US" sz="3200" b="1" dirty="0">
              <a:solidFill>
                <a:srgbClr val="C00000"/>
              </a:solidFill>
              <a:latin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064360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0" y="0"/>
            <a:ext cx="9144000" cy="87782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0" y="6665976"/>
            <a:ext cx="9144000" cy="202296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2755" y="161913"/>
            <a:ext cx="21738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000" b="1" dirty="0">
                <a:solidFill>
                  <a:prstClr val="white"/>
                </a:solidFill>
                <a:latin typeface="맑은 고딕"/>
              </a:rPr>
              <a:t>Lean In</a:t>
            </a:r>
            <a:endParaRPr lang="ko-KR" altLang="en-US" sz="3000" b="1" dirty="0">
              <a:solidFill>
                <a:prstClr val="white"/>
              </a:solidFill>
              <a:latin typeface="맑은 고딕"/>
            </a:endParaRPr>
          </a:p>
        </p:txBody>
      </p:sp>
      <p:pic>
        <p:nvPicPr>
          <p:cNvPr id="6" name="Picture 4" descr="C:\Users\kissi_000\AppData\Local\Microsoft\Windows\Temporary Internet Files\Content.IE5\2JMXKY9I\MC900309844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8814" y="2060150"/>
            <a:ext cx="925970" cy="637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5" descr="C:\Users\kissi_000\AppData\Local\Microsoft\Windows\Temporary Internet Files\Content.IE5\CXHTLXUW\MC900001002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755" y="1980997"/>
            <a:ext cx="1049322" cy="729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897283" y="124486"/>
            <a:ext cx="6224530" cy="654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ko-KR" altLang="en-US" sz="1600" b="1" dirty="0">
                <a:solidFill>
                  <a:prstClr val="white"/>
                </a:solidFill>
                <a:latin typeface="맑은 고딕" panose="020B0503020000020004" pitchFamily="50" charset="-127"/>
              </a:rPr>
              <a:t>여성들이여 기회 앞에서 멈칫하며 주저하지 말고</a:t>
            </a:r>
            <a:r>
              <a:rPr lang="en-US" altLang="ko-KR" sz="1600" b="1" dirty="0">
                <a:solidFill>
                  <a:prstClr val="white"/>
                </a:solidFill>
                <a:latin typeface="맑은 고딕" panose="020B0503020000020004" pitchFamily="50" charset="-127"/>
              </a:rPr>
              <a:t>(Lean Back) </a:t>
            </a:r>
            <a:br>
              <a:rPr lang="en-US" altLang="ko-KR" sz="1600" b="1" dirty="0">
                <a:solidFill>
                  <a:prstClr val="white"/>
                </a:solidFill>
                <a:latin typeface="맑은 고딕" panose="020B0503020000020004" pitchFamily="50" charset="-127"/>
              </a:rPr>
            </a:br>
            <a:r>
              <a:rPr lang="ko-KR" altLang="en-US" sz="1600" b="1" dirty="0">
                <a:solidFill>
                  <a:prstClr val="white"/>
                </a:solidFill>
                <a:latin typeface="맑은 고딕" panose="020B0503020000020004" pitchFamily="50" charset="-127"/>
              </a:rPr>
              <a:t>적극적으로 달려 들어라</a:t>
            </a:r>
            <a:r>
              <a:rPr lang="en-US" altLang="ko-KR" sz="1600" b="1" dirty="0">
                <a:solidFill>
                  <a:prstClr val="white"/>
                </a:solidFill>
                <a:latin typeface="맑은 고딕" panose="020B0503020000020004" pitchFamily="50" charset="-127"/>
              </a:rPr>
              <a:t>(Lean In) </a:t>
            </a:r>
          </a:p>
        </p:txBody>
      </p:sp>
      <p:sp>
        <p:nvSpPr>
          <p:cNvPr id="53" name="직사각형 52"/>
          <p:cNvSpPr/>
          <p:nvPr/>
        </p:nvSpPr>
        <p:spPr>
          <a:xfrm>
            <a:off x="754654" y="1142772"/>
            <a:ext cx="76346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1600" b="1" dirty="0">
                <a:solidFill>
                  <a:prstClr val="black"/>
                </a:solidFill>
                <a:latin typeface="맑은 고딕" panose="020B0503020000020004" pitchFamily="50" charset="-127"/>
              </a:rPr>
              <a:t>동일한 직무를 담당하는 남녀 직원의 급여를 비교해 보면 </a:t>
            </a:r>
          </a:p>
          <a:p>
            <a:pPr algn="ctr"/>
            <a:r>
              <a:rPr lang="ko-KR" altLang="en-US" sz="1600" b="1" dirty="0">
                <a:solidFill>
                  <a:prstClr val="black"/>
                </a:solidFill>
                <a:latin typeface="맑은 고딕" panose="020B0503020000020004" pitchFamily="50" charset="-127"/>
              </a:rPr>
              <a:t>한국은 무려 </a:t>
            </a:r>
            <a:r>
              <a:rPr lang="en-US" altLang="ko-KR" sz="2000" b="1" dirty="0">
                <a:solidFill>
                  <a:srgbClr val="C00000"/>
                </a:solidFill>
                <a:latin typeface="맑은 고딕" panose="020B0503020000020004" pitchFamily="50" charset="-127"/>
              </a:rPr>
              <a:t>39%</a:t>
            </a:r>
            <a:r>
              <a:rPr lang="ko-KR" altLang="en-US" sz="1600" b="1" dirty="0">
                <a:solidFill>
                  <a:prstClr val="black"/>
                </a:solidFill>
                <a:latin typeface="맑은 고딕" panose="020B0503020000020004" pitchFamily="50" charset="-127"/>
              </a:rPr>
              <a:t>나 적어 경제협력개발기구</a:t>
            </a:r>
            <a:r>
              <a:rPr lang="en-US" altLang="ko-KR" sz="1600" b="1" dirty="0">
                <a:solidFill>
                  <a:prstClr val="black"/>
                </a:solidFill>
                <a:latin typeface="맑은 고딕" panose="020B0503020000020004" pitchFamily="50" charset="-127"/>
              </a:rPr>
              <a:t>(OECD) </a:t>
            </a:r>
            <a:r>
              <a:rPr lang="ko-KR" altLang="en-US" sz="1600" b="1" dirty="0">
                <a:solidFill>
                  <a:prstClr val="black"/>
                </a:solidFill>
                <a:latin typeface="맑은 고딕" panose="020B0503020000020004" pitchFamily="50" charset="-127"/>
              </a:rPr>
              <a:t>국가 중 가장 격차가 심함</a:t>
            </a:r>
          </a:p>
        </p:txBody>
      </p:sp>
      <p:grpSp>
        <p:nvGrpSpPr>
          <p:cNvPr id="51" name="그룹 50"/>
          <p:cNvGrpSpPr/>
          <p:nvPr/>
        </p:nvGrpSpPr>
        <p:grpSpPr>
          <a:xfrm>
            <a:off x="1124256" y="2073585"/>
            <a:ext cx="1948120" cy="3820106"/>
            <a:chOff x="849313" y="2125663"/>
            <a:chExt cx="1381125" cy="2708275"/>
          </a:xfrm>
          <a:solidFill>
            <a:schemeClr val="accent3">
              <a:lumMod val="20000"/>
              <a:lumOff val="80000"/>
            </a:schemeClr>
          </a:solidFill>
        </p:grpSpPr>
        <p:sp>
          <p:nvSpPr>
            <p:cNvPr id="49" name="Freeform 40"/>
            <p:cNvSpPr>
              <a:spLocks/>
            </p:cNvSpPr>
            <p:nvPr/>
          </p:nvSpPr>
          <p:spPr bwMode="auto">
            <a:xfrm>
              <a:off x="1309688" y="2125663"/>
              <a:ext cx="479425" cy="477838"/>
            </a:xfrm>
            <a:custGeom>
              <a:avLst/>
              <a:gdLst>
                <a:gd name="T0" fmla="*/ 302 w 605"/>
                <a:gd name="T1" fmla="*/ 601 h 601"/>
                <a:gd name="T2" fmla="*/ 363 w 605"/>
                <a:gd name="T3" fmla="*/ 593 h 601"/>
                <a:gd name="T4" fmla="*/ 423 w 605"/>
                <a:gd name="T5" fmla="*/ 576 h 601"/>
                <a:gd name="T6" fmla="*/ 474 w 605"/>
                <a:gd name="T7" fmla="*/ 548 h 601"/>
                <a:gd name="T8" fmla="*/ 520 w 605"/>
                <a:gd name="T9" fmla="*/ 514 h 601"/>
                <a:gd name="T10" fmla="*/ 555 w 605"/>
                <a:gd name="T11" fmla="*/ 471 h 601"/>
                <a:gd name="T12" fmla="*/ 580 w 605"/>
                <a:gd name="T13" fmla="*/ 419 h 601"/>
                <a:gd name="T14" fmla="*/ 598 w 605"/>
                <a:gd name="T15" fmla="*/ 363 h 601"/>
                <a:gd name="T16" fmla="*/ 605 w 605"/>
                <a:gd name="T17" fmla="*/ 304 h 601"/>
                <a:gd name="T18" fmla="*/ 598 w 605"/>
                <a:gd name="T19" fmla="*/ 241 h 601"/>
                <a:gd name="T20" fmla="*/ 580 w 605"/>
                <a:gd name="T21" fmla="*/ 184 h 601"/>
                <a:gd name="T22" fmla="*/ 555 w 605"/>
                <a:gd name="T23" fmla="*/ 132 h 601"/>
                <a:gd name="T24" fmla="*/ 520 w 605"/>
                <a:gd name="T25" fmla="*/ 86 h 601"/>
                <a:gd name="T26" fmla="*/ 474 w 605"/>
                <a:gd name="T27" fmla="*/ 52 h 601"/>
                <a:gd name="T28" fmla="*/ 423 w 605"/>
                <a:gd name="T29" fmla="*/ 24 h 601"/>
                <a:gd name="T30" fmla="*/ 363 w 605"/>
                <a:gd name="T31" fmla="*/ 7 h 601"/>
                <a:gd name="T32" fmla="*/ 302 w 605"/>
                <a:gd name="T33" fmla="*/ 0 h 601"/>
                <a:gd name="T34" fmla="*/ 242 w 605"/>
                <a:gd name="T35" fmla="*/ 7 h 601"/>
                <a:gd name="T36" fmla="*/ 185 w 605"/>
                <a:gd name="T37" fmla="*/ 24 h 601"/>
                <a:gd name="T38" fmla="*/ 132 w 605"/>
                <a:gd name="T39" fmla="*/ 52 h 601"/>
                <a:gd name="T40" fmla="*/ 89 w 605"/>
                <a:gd name="T41" fmla="*/ 86 h 601"/>
                <a:gd name="T42" fmla="*/ 53 w 605"/>
                <a:gd name="T43" fmla="*/ 132 h 601"/>
                <a:gd name="T44" fmla="*/ 25 w 605"/>
                <a:gd name="T45" fmla="*/ 184 h 601"/>
                <a:gd name="T46" fmla="*/ 7 w 605"/>
                <a:gd name="T47" fmla="*/ 241 h 601"/>
                <a:gd name="T48" fmla="*/ 0 w 605"/>
                <a:gd name="T49" fmla="*/ 304 h 601"/>
                <a:gd name="T50" fmla="*/ 7 w 605"/>
                <a:gd name="T51" fmla="*/ 363 h 601"/>
                <a:gd name="T52" fmla="*/ 25 w 605"/>
                <a:gd name="T53" fmla="*/ 419 h 601"/>
                <a:gd name="T54" fmla="*/ 53 w 605"/>
                <a:gd name="T55" fmla="*/ 471 h 601"/>
                <a:gd name="T56" fmla="*/ 89 w 605"/>
                <a:gd name="T57" fmla="*/ 514 h 601"/>
                <a:gd name="T58" fmla="*/ 132 w 605"/>
                <a:gd name="T59" fmla="*/ 548 h 601"/>
                <a:gd name="T60" fmla="*/ 185 w 605"/>
                <a:gd name="T61" fmla="*/ 576 h 601"/>
                <a:gd name="T62" fmla="*/ 242 w 605"/>
                <a:gd name="T63" fmla="*/ 593 h 601"/>
                <a:gd name="T64" fmla="*/ 302 w 605"/>
                <a:gd name="T65" fmla="*/ 601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05" h="601">
                  <a:moveTo>
                    <a:pt x="302" y="601"/>
                  </a:moveTo>
                  <a:lnTo>
                    <a:pt x="363" y="593"/>
                  </a:lnTo>
                  <a:lnTo>
                    <a:pt x="423" y="576"/>
                  </a:lnTo>
                  <a:lnTo>
                    <a:pt x="474" y="548"/>
                  </a:lnTo>
                  <a:lnTo>
                    <a:pt x="520" y="514"/>
                  </a:lnTo>
                  <a:lnTo>
                    <a:pt x="555" y="471"/>
                  </a:lnTo>
                  <a:lnTo>
                    <a:pt x="580" y="419"/>
                  </a:lnTo>
                  <a:lnTo>
                    <a:pt x="598" y="363"/>
                  </a:lnTo>
                  <a:lnTo>
                    <a:pt x="605" y="304"/>
                  </a:lnTo>
                  <a:lnTo>
                    <a:pt x="598" y="241"/>
                  </a:lnTo>
                  <a:lnTo>
                    <a:pt x="580" y="184"/>
                  </a:lnTo>
                  <a:lnTo>
                    <a:pt x="555" y="132"/>
                  </a:lnTo>
                  <a:lnTo>
                    <a:pt x="520" y="86"/>
                  </a:lnTo>
                  <a:lnTo>
                    <a:pt x="474" y="52"/>
                  </a:lnTo>
                  <a:lnTo>
                    <a:pt x="423" y="24"/>
                  </a:lnTo>
                  <a:lnTo>
                    <a:pt x="363" y="7"/>
                  </a:lnTo>
                  <a:lnTo>
                    <a:pt x="302" y="0"/>
                  </a:lnTo>
                  <a:lnTo>
                    <a:pt x="242" y="7"/>
                  </a:lnTo>
                  <a:lnTo>
                    <a:pt x="185" y="24"/>
                  </a:lnTo>
                  <a:lnTo>
                    <a:pt x="132" y="52"/>
                  </a:lnTo>
                  <a:lnTo>
                    <a:pt x="89" y="86"/>
                  </a:lnTo>
                  <a:lnTo>
                    <a:pt x="53" y="132"/>
                  </a:lnTo>
                  <a:lnTo>
                    <a:pt x="25" y="184"/>
                  </a:lnTo>
                  <a:lnTo>
                    <a:pt x="7" y="241"/>
                  </a:lnTo>
                  <a:lnTo>
                    <a:pt x="0" y="304"/>
                  </a:lnTo>
                  <a:lnTo>
                    <a:pt x="7" y="363"/>
                  </a:lnTo>
                  <a:lnTo>
                    <a:pt x="25" y="419"/>
                  </a:lnTo>
                  <a:lnTo>
                    <a:pt x="53" y="471"/>
                  </a:lnTo>
                  <a:lnTo>
                    <a:pt x="89" y="514"/>
                  </a:lnTo>
                  <a:lnTo>
                    <a:pt x="132" y="548"/>
                  </a:lnTo>
                  <a:lnTo>
                    <a:pt x="185" y="576"/>
                  </a:lnTo>
                  <a:lnTo>
                    <a:pt x="242" y="593"/>
                  </a:lnTo>
                  <a:lnTo>
                    <a:pt x="302" y="6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Freeform 41"/>
            <p:cNvSpPr>
              <a:spLocks/>
            </p:cNvSpPr>
            <p:nvPr/>
          </p:nvSpPr>
          <p:spPr bwMode="auto">
            <a:xfrm>
              <a:off x="849313" y="2646363"/>
              <a:ext cx="1381125" cy="2187575"/>
            </a:xfrm>
            <a:custGeom>
              <a:avLst/>
              <a:gdLst>
                <a:gd name="T0" fmla="*/ 1733 w 1740"/>
                <a:gd name="T1" fmla="*/ 1090 h 2755"/>
                <a:gd name="T2" fmla="*/ 1740 w 1740"/>
                <a:gd name="T3" fmla="*/ 1143 h 2755"/>
                <a:gd name="T4" fmla="*/ 1726 w 1740"/>
                <a:gd name="T5" fmla="*/ 1195 h 2755"/>
                <a:gd name="T6" fmla="*/ 1690 w 1740"/>
                <a:gd name="T7" fmla="*/ 1237 h 2755"/>
                <a:gd name="T8" fmla="*/ 1641 w 1740"/>
                <a:gd name="T9" fmla="*/ 1266 h 2755"/>
                <a:gd name="T10" fmla="*/ 1580 w 1740"/>
                <a:gd name="T11" fmla="*/ 1269 h 2755"/>
                <a:gd name="T12" fmla="*/ 1527 w 1740"/>
                <a:gd name="T13" fmla="*/ 1248 h 2755"/>
                <a:gd name="T14" fmla="*/ 1484 w 1740"/>
                <a:gd name="T15" fmla="*/ 1213 h 2755"/>
                <a:gd name="T16" fmla="*/ 1459 w 1740"/>
                <a:gd name="T17" fmla="*/ 1161 h 2755"/>
                <a:gd name="T18" fmla="*/ 1156 w 1740"/>
                <a:gd name="T19" fmla="*/ 500 h 2755"/>
                <a:gd name="T20" fmla="*/ 1061 w 1740"/>
                <a:gd name="T21" fmla="*/ 1448 h 2755"/>
                <a:gd name="T22" fmla="*/ 1057 w 1740"/>
                <a:gd name="T23" fmla="*/ 2628 h 2755"/>
                <a:gd name="T24" fmla="*/ 1035 w 1740"/>
                <a:gd name="T25" fmla="*/ 2681 h 2755"/>
                <a:gd name="T26" fmla="*/ 1000 w 1740"/>
                <a:gd name="T27" fmla="*/ 2726 h 2755"/>
                <a:gd name="T28" fmla="*/ 947 w 1740"/>
                <a:gd name="T29" fmla="*/ 2752 h 2755"/>
                <a:gd name="T30" fmla="*/ 854 w 1740"/>
                <a:gd name="T31" fmla="*/ 2755 h 2755"/>
                <a:gd name="T32" fmla="*/ 793 w 1740"/>
                <a:gd name="T33" fmla="*/ 2755 h 2755"/>
                <a:gd name="T34" fmla="*/ 800 w 1740"/>
                <a:gd name="T35" fmla="*/ 2755 h 2755"/>
                <a:gd name="T36" fmla="*/ 843 w 1740"/>
                <a:gd name="T37" fmla="*/ 2755 h 2755"/>
                <a:gd name="T38" fmla="*/ 901 w 1740"/>
                <a:gd name="T39" fmla="*/ 2755 h 2755"/>
                <a:gd name="T40" fmla="*/ 943 w 1740"/>
                <a:gd name="T41" fmla="*/ 2755 h 2755"/>
                <a:gd name="T42" fmla="*/ 947 w 1740"/>
                <a:gd name="T43" fmla="*/ 2755 h 2755"/>
                <a:gd name="T44" fmla="*/ 882 w 1740"/>
                <a:gd name="T45" fmla="*/ 2755 h 2755"/>
                <a:gd name="T46" fmla="*/ 787 w 1740"/>
                <a:gd name="T47" fmla="*/ 2752 h 2755"/>
                <a:gd name="T48" fmla="*/ 737 w 1740"/>
                <a:gd name="T49" fmla="*/ 2726 h 2755"/>
                <a:gd name="T50" fmla="*/ 698 w 1740"/>
                <a:gd name="T51" fmla="*/ 2681 h 2755"/>
                <a:gd name="T52" fmla="*/ 676 w 1740"/>
                <a:gd name="T53" fmla="*/ 2628 h 2755"/>
                <a:gd name="T54" fmla="*/ 673 w 1740"/>
                <a:gd name="T55" fmla="*/ 1448 h 2755"/>
                <a:gd name="T56" fmla="*/ 580 w 1740"/>
                <a:gd name="T57" fmla="*/ 517 h 2755"/>
                <a:gd name="T58" fmla="*/ 281 w 1740"/>
                <a:gd name="T59" fmla="*/ 1161 h 2755"/>
                <a:gd name="T60" fmla="*/ 256 w 1740"/>
                <a:gd name="T61" fmla="*/ 1213 h 2755"/>
                <a:gd name="T62" fmla="*/ 213 w 1740"/>
                <a:gd name="T63" fmla="*/ 1252 h 2755"/>
                <a:gd name="T64" fmla="*/ 160 w 1740"/>
                <a:gd name="T65" fmla="*/ 1269 h 2755"/>
                <a:gd name="T66" fmla="*/ 102 w 1740"/>
                <a:gd name="T67" fmla="*/ 1266 h 2755"/>
                <a:gd name="T68" fmla="*/ 50 w 1740"/>
                <a:gd name="T69" fmla="*/ 1240 h 2755"/>
                <a:gd name="T70" fmla="*/ 17 w 1740"/>
                <a:gd name="T71" fmla="*/ 1199 h 2755"/>
                <a:gd name="T72" fmla="*/ 0 w 1740"/>
                <a:gd name="T73" fmla="*/ 1147 h 2755"/>
                <a:gd name="T74" fmla="*/ 7 w 1740"/>
                <a:gd name="T75" fmla="*/ 1090 h 2755"/>
                <a:gd name="T76" fmla="*/ 298 w 1740"/>
                <a:gd name="T77" fmla="*/ 280 h 2755"/>
                <a:gd name="T78" fmla="*/ 416 w 1740"/>
                <a:gd name="T79" fmla="*/ 154 h 2755"/>
                <a:gd name="T80" fmla="*/ 569 w 1740"/>
                <a:gd name="T81" fmla="*/ 63 h 2755"/>
                <a:gd name="T82" fmla="*/ 744 w 1740"/>
                <a:gd name="T83" fmla="*/ 10 h 2755"/>
                <a:gd name="T84" fmla="*/ 933 w 1740"/>
                <a:gd name="T85" fmla="*/ 0 h 2755"/>
                <a:gd name="T86" fmla="*/ 1117 w 1740"/>
                <a:gd name="T87" fmla="*/ 38 h 2755"/>
                <a:gd name="T88" fmla="*/ 1289 w 1740"/>
                <a:gd name="T89" fmla="*/ 122 h 2755"/>
                <a:gd name="T90" fmla="*/ 1430 w 1740"/>
                <a:gd name="T91" fmla="*/ 266 h 2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740" h="2755">
                  <a:moveTo>
                    <a:pt x="1488" y="357"/>
                  </a:moveTo>
                  <a:lnTo>
                    <a:pt x="1733" y="1090"/>
                  </a:lnTo>
                  <a:lnTo>
                    <a:pt x="1740" y="1118"/>
                  </a:lnTo>
                  <a:lnTo>
                    <a:pt x="1740" y="1143"/>
                  </a:lnTo>
                  <a:lnTo>
                    <a:pt x="1733" y="1171"/>
                  </a:lnTo>
                  <a:lnTo>
                    <a:pt x="1726" y="1195"/>
                  </a:lnTo>
                  <a:lnTo>
                    <a:pt x="1708" y="1216"/>
                  </a:lnTo>
                  <a:lnTo>
                    <a:pt x="1690" y="1237"/>
                  </a:lnTo>
                  <a:lnTo>
                    <a:pt x="1665" y="1255"/>
                  </a:lnTo>
                  <a:lnTo>
                    <a:pt x="1641" y="1266"/>
                  </a:lnTo>
                  <a:lnTo>
                    <a:pt x="1609" y="1269"/>
                  </a:lnTo>
                  <a:lnTo>
                    <a:pt x="1580" y="1269"/>
                  </a:lnTo>
                  <a:lnTo>
                    <a:pt x="1551" y="1262"/>
                  </a:lnTo>
                  <a:lnTo>
                    <a:pt x="1527" y="1248"/>
                  </a:lnTo>
                  <a:lnTo>
                    <a:pt x="1502" y="1233"/>
                  </a:lnTo>
                  <a:lnTo>
                    <a:pt x="1484" y="1213"/>
                  </a:lnTo>
                  <a:lnTo>
                    <a:pt x="1469" y="1188"/>
                  </a:lnTo>
                  <a:lnTo>
                    <a:pt x="1459" y="1161"/>
                  </a:lnTo>
                  <a:lnTo>
                    <a:pt x="1231" y="500"/>
                  </a:lnTo>
                  <a:lnTo>
                    <a:pt x="1156" y="500"/>
                  </a:lnTo>
                  <a:lnTo>
                    <a:pt x="1442" y="1448"/>
                  </a:lnTo>
                  <a:lnTo>
                    <a:pt x="1061" y="1448"/>
                  </a:lnTo>
                  <a:lnTo>
                    <a:pt x="1061" y="2601"/>
                  </a:lnTo>
                  <a:lnTo>
                    <a:pt x="1057" y="2628"/>
                  </a:lnTo>
                  <a:lnTo>
                    <a:pt x="1050" y="2657"/>
                  </a:lnTo>
                  <a:lnTo>
                    <a:pt x="1035" y="2681"/>
                  </a:lnTo>
                  <a:lnTo>
                    <a:pt x="1021" y="2705"/>
                  </a:lnTo>
                  <a:lnTo>
                    <a:pt x="1000" y="2726"/>
                  </a:lnTo>
                  <a:lnTo>
                    <a:pt x="975" y="2741"/>
                  </a:lnTo>
                  <a:lnTo>
                    <a:pt x="947" y="2752"/>
                  </a:lnTo>
                  <a:lnTo>
                    <a:pt x="918" y="2755"/>
                  </a:lnTo>
                  <a:lnTo>
                    <a:pt x="854" y="2755"/>
                  </a:lnTo>
                  <a:lnTo>
                    <a:pt x="815" y="2755"/>
                  </a:lnTo>
                  <a:lnTo>
                    <a:pt x="793" y="2755"/>
                  </a:lnTo>
                  <a:lnTo>
                    <a:pt x="790" y="2755"/>
                  </a:lnTo>
                  <a:lnTo>
                    <a:pt x="800" y="2755"/>
                  </a:lnTo>
                  <a:lnTo>
                    <a:pt x="819" y="2755"/>
                  </a:lnTo>
                  <a:lnTo>
                    <a:pt x="843" y="2755"/>
                  </a:lnTo>
                  <a:lnTo>
                    <a:pt x="872" y="2755"/>
                  </a:lnTo>
                  <a:lnTo>
                    <a:pt x="901" y="2755"/>
                  </a:lnTo>
                  <a:lnTo>
                    <a:pt x="925" y="2755"/>
                  </a:lnTo>
                  <a:lnTo>
                    <a:pt x="943" y="2755"/>
                  </a:lnTo>
                  <a:lnTo>
                    <a:pt x="950" y="2755"/>
                  </a:lnTo>
                  <a:lnTo>
                    <a:pt x="947" y="2755"/>
                  </a:lnTo>
                  <a:lnTo>
                    <a:pt x="921" y="2755"/>
                  </a:lnTo>
                  <a:lnTo>
                    <a:pt x="882" y="2755"/>
                  </a:lnTo>
                  <a:lnTo>
                    <a:pt x="815" y="2755"/>
                  </a:lnTo>
                  <a:lnTo>
                    <a:pt x="787" y="2752"/>
                  </a:lnTo>
                  <a:lnTo>
                    <a:pt x="758" y="2741"/>
                  </a:lnTo>
                  <a:lnTo>
                    <a:pt x="737" y="2726"/>
                  </a:lnTo>
                  <a:lnTo>
                    <a:pt x="715" y="2705"/>
                  </a:lnTo>
                  <a:lnTo>
                    <a:pt x="698" y="2681"/>
                  </a:lnTo>
                  <a:lnTo>
                    <a:pt x="683" y="2657"/>
                  </a:lnTo>
                  <a:lnTo>
                    <a:pt x="676" y="2628"/>
                  </a:lnTo>
                  <a:lnTo>
                    <a:pt x="673" y="2601"/>
                  </a:lnTo>
                  <a:lnTo>
                    <a:pt x="673" y="1448"/>
                  </a:lnTo>
                  <a:lnTo>
                    <a:pt x="281" y="1448"/>
                  </a:lnTo>
                  <a:lnTo>
                    <a:pt x="580" y="517"/>
                  </a:lnTo>
                  <a:lnTo>
                    <a:pt x="512" y="517"/>
                  </a:lnTo>
                  <a:lnTo>
                    <a:pt x="281" y="1161"/>
                  </a:lnTo>
                  <a:lnTo>
                    <a:pt x="271" y="1188"/>
                  </a:lnTo>
                  <a:lnTo>
                    <a:pt x="256" y="1213"/>
                  </a:lnTo>
                  <a:lnTo>
                    <a:pt x="238" y="1233"/>
                  </a:lnTo>
                  <a:lnTo>
                    <a:pt x="213" y="1252"/>
                  </a:lnTo>
                  <a:lnTo>
                    <a:pt x="189" y="1262"/>
                  </a:lnTo>
                  <a:lnTo>
                    <a:pt x="160" y="1269"/>
                  </a:lnTo>
                  <a:lnTo>
                    <a:pt x="131" y="1269"/>
                  </a:lnTo>
                  <a:lnTo>
                    <a:pt x="102" y="1266"/>
                  </a:lnTo>
                  <a:lnTo>
                    <a:pt x="75" y="1255"/>
                  </a:lnTo>
                  <a:lnTo>
                    <a:pt x="50" y="1240"/>
                  </a:lnTo>
                  <a:lnTo>
                    <a:pt x="32" y="1219"/>
                  </a:lnTo>
                  <a:lnTo>
                    <a:pt x="17" y="1199"/>
                  </a:lnTo>
                  <a:lnTo>
                    <a:pt x="7" y="1171"/>
                  </a:lnTo>
                  <a:lnTo>
                    <a:pt x="0" y="1147"/>
                  </a:lnTo>
                  <a:lnTo>
                    <a:pt x="0" y="1118"/>
                  </a:lnTo>
                  <a:lnTo>
                    <a:pt x="7" y="1090"/>
                  </a:lnTo>
                  <a:lnTo>
                    <a:pt x="256" y="357"/>
                  </a:lnTo>
                  <a:lnTo>
                    <a:pt x="298" y="280"/>
                  </a:lnTo>
                  <a:lnTo>
                    <a:pt x="352" y="213"/>
                  </a:lnTo>
                  <a:lnTo>
                    <a:pt x="416" y="154"/>
                  </a:lnTo>
                  <a:lnTo>
                    <a:pt x="487" y="101"/>
                  </a:lnTo>
                  <a:lnTo>
                    <a:pt x="569" y="63"/>
                  </a:lnTo>
                  <a:lnTo>
                    <a:pt x="655" y="31"/>
                  </a:lnTo>
                  <a:lnTo>
                    <a:pt x="744" y="10"/>
                  </a:lnTo>
                  <a:lnTo>
                    <a:pt x="836" y="0"/>
                  </a:lnTo>
                  <a:lnTo>
                    <a:pt x="933" y="0"/>
                  </a:lnTo>
                  <a:lnTo>
                    <a:pt x="1025" y="10"/>
                  </a:lnTo>
                  <a:lnTo>
                    <a:pt x="1117" y="38"/>
                  </a:lnTo>
                  <a:lnTo>
                    <a:pt x="1203" y="73"/>
                  </a:lnTo>
                  <a:lnTo>
                    <a:pt x="1289" y="122"/>
                  </a:lnTo>
                  <a:lnTo>
                    <a:pt x="1363" y="189"/>
                  </a:lnTo>
                  <a:lnTo>
                    <a:pt x="1430" y="266"/>
                  </a:lnTo>
                  <a:lnTo>
                    <a:pt x="1488" y="3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prstClr val="black"/>
                </a:solidFill>
              </a:endParaRPr>
            </a:p>
          </p:txBody>
        </p:sp>
      </p:grpSp>
      <p:pic>
        <p:nvPicPr>
          <p:cNvPr id="46" name="그림 45"/>
          <p:cNvPicPr>
            <a:picLocks noChangeAspect="1"/>
          </p:cNvPicPr>
          <p:nvPr/>
        </p:nvPicPr>
        <p:blipFill rotWithShape="1">
          <a:blip r:embed="rId5"/>
          <a:srcRect t="45403"/>
          <a:stretch/>
        </p:blipFill>
        <p:spPr>
          <a:xfrm>
            <a:off x="1117811" y="3783837"/>
            <a:ext cx="1952051" cy="2084583"/>
          </a:xfrm>
          <a:prstGeom prst="rect">
            <a:avLst/>
          </a:prstGeom>
        </p:spPr>
      </p:pic>
      <p:grpSp>
        <p:nvGrpSpPr>
          <p:cNvPr id="57" name="그룹 56"/>
          <p:cNvGrpSpPr/>
          <p:nvPr/>
        </p:nvGrpSpPr>
        <p:grpSpPr>
          <a:xfrm>
            <a:off x="6074901" y="2073585"/>
            <a:ext cx="1948120" cy="3820106"/>
            <a:chOff x="849313" y="2125663"/>
            <a:chExt cx="1381125" cy="2708275"/>
          </a:xfrm>
          <a:solidFill>
            <a:schemeClr val="accent3">
              <a:lumMod val="20000"/>
              <a:lumOff val="80000"/>
            </a:schemeClr>
          </a:solidFill>
        </p:grpSpPr>
        <p:sp>
          <p:nvSpPr>
            <p:cNvPr id="58" name="Freeform 40"/>
            <p:cNvSpPr>
              <a:spLocks/>
            </p:cNvSpPr>
            <p:nvPr/>
          </p:nvSpPr>
          <p:spPr bwMode="auto">
            <a:xfrm>
              <a:off x="1309688" y="2125663"/>
              <a:ext cx="479425" cy="477838"/>
            </a:xfrm>
            <a:custGeom>
              <a:avLst/>
              <a:gdLst>
                <a:gd name="T0" fmla="*/ 302 w 605"/>
                <a:gd name="T1" fmla="*/ 601 h 601"/>
                <a:gd name="T2" fmla="*/ 363 w 605"/>
                <a:gd name="T3" fmla="*/ 593 h 601"/>
                <a:gd name="T4" fmla="*/ 423 w 605"/>
                <a:gd name="T5" fmla="*/ 576 h 601"/>
                <a:gd name="T6" fmla="*/ 474 w 605"/>
                <a:gd name="T7" fmla="*/ 548 h 601"/>
                <a:gd name="T8" fmla="*/ 520 w 605"/>
                <a:gd name="T9" fmla="*/ 514 h 601"/>
                <a:gd name="T10" fmla="*/ 555 w 605"/>
                <a:gd name="T11" fmla="*/ 471 h 601"/>
                <a:gd name="T12" fmla="*/ 580 w 605"/>
                <a:gd name="T13" fmla="*/ 419 h 601"/>
                <a:gd name="T14" fmla="*/ 598 w 605"/>
                <a:gd name="T15" fmla="*/ 363 h 601"/>
                <a:gd name="T16" fmla="*/ 605 w 605"/>
                <a:gd name="T17" fmla="*/ 304 h 601"/>
                <a:gd name="T18" fmla="*/ 598 w 605"/>
                <a:gd name="T19" fmla="*/ 241 h 601"/>
                <a:gd name="T20" fmla="*/ 580 w 605"/>
                <a:gd name="T21" fmla="*/ 184 h 601"/>
                <a:gd name="T22" fmla="*/ 555 w 605"/>
                <a:gd name="T23" fmla="*/ 132 h 601"/>
                <a:gd name="T24" fmla="*/ 520 w 605"/>
                <a:gd name="T25" fmla="*/ 86 h 601"/>
                <a:gd name="T26" fmla="*/ 474 w 605"/>
                <a:gd name="T27" fmla="*/ 52 h 601"/>
                <a:gd name="T28" fmla="*/ 423 w 605"/>
                <a:gd name="T29" fmla="*/ 24 h 601"/>
                <a:gd name="T30" fmla="*/ 363 w 605"/>
                <a:gd name="T31" fmla="*/ 7 h 601"/>
                <a:gd name="T32" fmla="*/ 302 w 605"/>
                <a:gd name="T33" fmla="*/ 0 h 601"/>
                <a:gd name="T34" fmla="*/ 242 w 605"/>
                <a:gd name="T35" fmla="*/ 7 h 601"/>
                <a:gd name="T36" fmla="*/ 185 w 605"/>
                <a:gd name="T37" fmla="*/ 24 h 601"/>
                <a:gd name="T38" fmla="*/ 132 w 605"/>
                <a:gd name="T39" fmla="*/ 52 h 601"/>
                <a:gd name="T40" fmla="*/ 89 w 605"/>
                <a:gd name="T41" fmla="*/ 86 h 601"/>
                <a:gd name="T42" fmla="*/ 53 w 605"/>
                <a:gd name="T43" fmla="*/ 132 h 601"/>
                <a:gd name="T44" fmla="*/ 25 w 605"/>
                <a:gd name="T45" fmla="*/ 184 h 601"/>
                <a:gd name="T46" fmla="*/ 7 w 605"/>
                <a:gd name="T47" fmla="*/ 241 h 601"/>
                <a:gd name="T48" fmla="*/ 0 w 605"/>
                <a:gd name="T49" fmla="*/ 304 h 601"/>
                <a:gd name="T50" fmla="*/ 7 w 605"/>
                <a:gd name="T51" fmla="*/ 363 h 601"/>
                <a:gd name="T52" fmla="*/ 25 w 605"/>
                <a:gd name="T53" fmla="*/ 419 h 601"/>
                <a:gd name="T54" fmla="*/ 53 w 605"/>
                <a:gd name="T55" fmla="*/ 471 h 601"/>
                <a:gd name="T56" fmla="*/ 89 w 605"/>
                <a:gd name="T57" fmla="*/ 514 h 601"/>
                <a:gd name="T58" fmla="*/ 132 w 605"/>
                <a:gd name="T59" fmla="*/ 548 h 601"/>
                <a:gd name="T60" fmla="*/ 185 w 605"/>
                <a:gd name="T61" fmla="*/ 576 h 601"/>
                <a:gd name="T62" fmla="*/ 242 w 605"/>
                <a:gd name="T63" fmla="*/ 593 h 601"/>
                <a:gd name="T64" fmla="*/ 302 w 605"/>
                <a:gd name="T65" fmla="*/ 601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05" h="601">
                  <a:moveTo>
                    <a:pt x="302" y="601"/>
                  </a:moveTo>
                  <a:lnTo>
                    <a:pt x="363" y="593"/>
                  </a:lnTo>
                  <a:lnTo>
                    <a:pt x="423" y="576"/>
                  </a:lnTo>
                  <a:lnTo>
                    <a:pt x="474" y="548"/>
                  </a:lnTo>
                  <a:lnTo>
                    <a:pt x="520" y="514"/>
                  </a:lnTo>
                  <a:lnTo>
                    <a:pt x="555" y="471"/>
                  </a:lnTo>
                  <a:lnTo>
                    <a:pt x="580" y="419"/>
                  </a:lnTo>
                  <a:lnTo>
                    <a:pt x="598" y="363"/>
                  </a:lnTo>
                  <a:lnTo>
                    <a:pt x="605" y="304"/>
                  </a:lnTo>
                  <a:lnTo>
                    <a:pt x="598" y="241"/>
                  </a:lnTo>
                  <a:lnTo>
                    <a:pt x="580" y="184"/>
                  </a:lnTo>
                  <a:lnTo>
                    <a:pt x="555" y="132"/>
                  </a:lnTo>
                  <a:lnTo>
                    <a:pt x="520" y="86"/>
                  </a:lnTo>
                  <a:lnTo>
                    <a:pt x="474" y="52"/>
                  </a:lnTo>
                  <a:lnTo>
                    <a:pt x="423" y="24"/>
                  </a:lnTo>
                  <a:lnTo>
                    <a:pt x="363" y="7"/>
                  </a:lnTo>
                  <a:lnTo>
                    <a:pt x="302" y="0"/>
                  </a:lnTo>
                  <a:lnTo>
                    <a:pt x="242" y="7"/>
                  </a:lnTo>
                  <a:lnTo>
                    <a:pt x="185" y="24"/>
                  </a:lnTo>
                  <a:lnTo>
                    <a:pt x="132" y="52"/>
                  </a:lnTo>
                  <a:lnTo>
                    <a:pt x="89" y="86"/>
                  </a:lnTo>
                  <a:lnTo>
                    <a:pt x="53" y="132"/>
                  </a:lnTo>
                  <a:lnTo>
                    <a:pt x="25" y="184"/>
                  </a:lnTo>
                  <a:lnTo>
                    <a:pt x="7" y="241"/>
                  </a:lnTo>
                  <a:lnTo>
                    <a:pt x="0" y="304"/>
                  </a:lnTo>
                  <a:lnTo>
                    <a:pt x="7" y="363"/>
                  </a:lnTo>
                  <a:lnTo>
                    <a:pt x="25" y="419"/>
                  </a:lnTo>
                  <a:lnTo>
                    <a:pt x="53" y="471"/>
                  </a:lnTo>
                  <a:lnTo>
                    <a:pt x="89" y="514"/>
                  </a:lnTo>
                  <a:lnTo>
                    <a:pt x="132" y="548"/>
                  </a:lnTo>
                  <a:lnTo>
                    <a:pt x="185" y="576"/>
                  </a:lnTo>
                  <a:lnTo>
                    <a:pt x="242" y="593"/>
                  </a:lnTo>
                  <a:lnTo>
                    <a:pt x="302" y="6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Freeform 41"/>
            <p:cNvSpPr>
              <a:spLocks/>
            </p:cNvSpPr>
            <p:nvPr/>
          </p:nvSpPr>
          <p:spPr bwMode="auto">
            <a:xfrm>
              <a:off x="849313" y="2646363"/>
              <a:ext cx="1381125" cy="2187575"/>
            </a:xfrm>
            <a:custGeom>
              <a:avLst/>
              <a:gdLst>
                <a:gd name="T0" fmla="*/ 1733 w 1740"/>
                <a:gd name="T1" fmla="*/ 1090 h 2755"/>
                <a:gd name="T2" fmla="*/ 1740 w 1740"/>
                <a:gd name="T3" fmla="*/ 1143 h 2755"/>
                <a:gd name="T4" fmla="*/ 1726 w 1740"/>
                <a:gd name="T5" fmla="*/ 1195 h 2755"/>
                <a:gd name="T6" fmla="*/ 1690 w 1740"/>
                <a:gd name="T7" fmla="*/ 1237 h 2755"/>
                <a:gd name="T8" fmla="*/ 1641 w 1740"/>
                <a:gd name="T9" fmla="*/ 1266 h 2755"/>
                <a:gd name="T10" fmla="*/ 1580 w 1740"/>
                <a:gd name="T11" fmla="*/ 1269 h 2755"/>
                <a:gd name="T12" fmla="*/ 1527 w 1740"/>
                <a:gd name="T13" fmla="*/ 1248 h 2755"/>
                <a:gd name="T14" fmla="*/ 1484 w 1740"/>
                <a:gd name="T15" fmla="*/ 1213 h 2755"/>
                <a:gd name="T16" fmla="*/ 1459 w 1740"/>
                <a:gd name="T17" fmla="*/ 1161 h 2755"/>
                <a:gd name="T18" fmla="*/ 1156 w 1740"/>
                <a:gd name="T19" fmla="*/ 500 h 2755"/>
                <a:gd name="T20" fmla="*/ 1061 w 1740"/>
                <a:gd name="T21" fmla="*/ 1448 h 2755"/>
                <a:gd name="T22" fmla="*/ 1057 w 1740"/>
                <a:gd name="T23" fmla="*/ 2628 h 2755"/>
                <a:gd name="T24" fmla="*/ 1035 w 1740"/>
                <a:gd name="T25" fmla="*/ 2681 h 2755"/>
                <a:gd name="T26" fmla="*/ 1000 w 1740"/>
                <a:gd name="T27" fmla="*/ 2726 h 2755"/>
                <a:gd name="T28" fmla="*/ 947 w 1740"/>
                <a:gd name="T29" fmla="*/ 2752 h 2755"/>
                <a:gd name="T30" fmla="*/ 854 w 1740"/>
                <a:gd name="T31" fmla="*/ 2755 h 2755"/>
                <a:gd name="T32" fmla="*/ 793 w 1740"/>
                <a:gd name="T33" fmla="*/ 2755 h 2755"/>
                <a:gd name="T34" fmla="*/ 800 w 1740"/>
                <a:gd name="T35" fmla="*/ 2755 h 2755"/>
                <a:gd name="T36" fmla="*/ 843 w 1740"/>
                <a:gd name="T37" fmla="*/ 2755 h 2755"/>
                <a:gd name="T38" fmla="*/ 901 w 1740"/>
                <a:gd name="T39" fmla="*/ 2755 h 2755"/>
                <a:gd name="T40" fmla="*/ 943 w 1740"/>
                <a:gd name="T41" fmla="*/ 2755 h 2755"/>
                <a:gd name="T42" fmla="*/ 947 w 1740"/>
                <a:gd name="T43" fmla="*/ 2755 h 2755"/>
                <a:gd name="T44" fmla="*/ 882 w 1740"/>
                <a:gd name="T45" fmla="*/ 2755 h 2755"/>
                <a:gd name="T46" fmla="*/ 787 w 1740"/>
                <a:gd name="T47" fmla="*/ 2752 h 2755"/>
                <a:gd name="T48" fmla="*/ 737 w 1740"/>
                <a:gd name="T49" fmla="*/ 2726 h 2755"/>
                <a:gd name="T50" fmla="*/ 698 w 1740"/>
                <a:gd name="T51" fmla="*/ 2681 h 2755"/>
                <a:gd name="T52" fmla="*/ 676 w 1740"/>
                <a:gd name="T53" fmla="*/ 2628 h 2755"/>
                <a:gd name="T54" fmla="*/ 673 w 1740"/>
                <a:gd name="T55" fmla="*/ 1448 h 2755"/>
                <a:gd name="T56" fmla="*/ 580 w 1740"/>
                <a:gd name="T57" fmla="*/ 517 h 2755"/>
                <a:gd name="T58" fmla="*/ 281 w 1740"/>
                <a:gd name="T59" fmla="*/ 1161 h 2755"/>
                <a:gd name="T60" fmla="*/ 256 w 1740"/>
                <a:gd name="T61" fmla="*/ 1213 h 2755"/>
                <a:gd name="T62" fmla="*/ 213 w 1740"/>
                <a:gd name="T63" fmla="*/ 1252 h 2755"/>
                <a:gd name="T64" fmla="*/ 160 w 1740"/>
                <a:gd name="T65" fmla="*/ 1269 h 2755"/>
                <a:gd name="T66" fmla="*/ 102 w 1740"/>
                <a:gd name="T67" fmla="*/ 1266 h 2755"/>
                <a:gd name="T68" fmla="*/ 50 w 1740"/>
                <a:gd name="T69" fmla="*/ 1240 h 2755"/>
                <a:gd name="T70" fmla="*/ 17 w 1740"/>
                <a:gd name="T71" fmla="*/ 1199 h 2755"/>
                <a:gd name="T72" fmla="*/ 0 w 1740"/>
                <a:gd name="T73" fmla="*/ 1147 h 2755"/>
                <a:gd name="T74" fmla="*/ 7 w 1740"/>
                <a:gd name="T75" fmla="*/ 1090 h 2755"/>
                <a:gd name="T76" fmla="*/ 298 w 1740"/>
                <a:gd name="T77" fmla="*/ 280 h 2755"/>
                <a:gd name="T78" fmla="*/ 416 w 1740"/>
                <a:gd name="T79" fmla="*/ 154 h 2755"/>
                <a:gd name="T80" fmla="*/ 569 w 1740"/>
                <a:gd name="T81" fmla="*/ 63 h 2755"/>
                <a:gd name="T82" fmla="*/ 744 w 1740"/>
                <a:gd name="T83" fmla="*/ 10 h 2755"/>
                <a:gd name="T84" fmla="*/ 933 w 1740"/>
                <a:gd name="T85" fmla="*/ 0 h 2755"/>
                <a:gd name="T86" fmla="*/ 1117 w 1740"/>
                <a:gd name="T87" fmla="*/ 38 h 2755"/>
                <a:gd name="T88" fmla="*/ 1289 w 1740"/>
                <a:gd name="T89" fmla="*/ 122 h 2755"/>
                <a:gd name="T90" fmla="*/ 1430 w 1740"/>
                <a:gd name="T91" fmla="*/ 266 h 2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740" h="2755">
                  <a:moveTo>
                    <a:pt x="1488" y="357"/>
                  </a:moveTo>
                  <a:lnTo>
                    <a:pt x="1733" y="1090"/>
                  </a:lnTo>
                  <a:lnTo>
                    <a:pt x="1740" y="1118"/>
                  </a:lnTo>
                  <a:lnTo>
                    <a:pt x="1740" y="1143"/>
                  </a:lnTo>
                  <a:lnTo>
                    <a:pt x="1733" y="1171"/>
                  </a:lnTo>
                  <a:lnTo>
                    <a:pt x="1726" y="1195"/>
                  </a:lnTo>
                  <a:lnTo>
                    <a:pt x="1708" y="1216"/>
                  </a:lnTo>
                  <a:lnTo>
                    <a:pt x="1690" y="1237"/>
                  </a:lnTo>
                  <a:lnTo>
                    <a:pt x="1665" y="1255"/>
                  </a:lnTo>
                  <a:lnTo>
                    <a:pt x="1641" y="1266"/>
                  </a:lnTo>
                  <a:lnTo>
                    <a:pt x="1609" y="1269"/>
                  </a:lnTo>
                  <a:lnTo>
                    <a:pt x="1580" y="1269"/>
                  </a:lnTo>
                  <a:lnTo>
                    <a:pt x="1551" y="1262"/>
                  </a:lnTo>
                  <a:lnTo>
                    <a:pt x="1527" y="1248"/>
                  </a:lnTo>
                  <a:lnTo>
                    <a:pt x="1502" y="1233"/>
                  </a:lnTo>
                  <a:lnTo>
                    <a:pt x="1484" y="1213"/>
                  </a:lnTo>
                  <a:lnTo>
                    <a:pt x="1469" y="1188"/>
                  </a:lnTo>
                  <a:lnTo>
                    <a:pt x="1459" y="1161"/>
                  </a:lnTo>
                  <a:lnTo>
                    <a:pt x="1231" y="500"/>
                  </a:lnTo>
                  <a:lnTo>
                    <a:pt x="1156" y="500"/>
                  </a:lnTo>
                  <a:lnTo>
                    <a:pt x="1442" y="1448"/>
                  </a:lnTo>
                  <a:lnTo>
                    <a:pt x="1061" y="1448"/>
                  </a:lnTo>
                  <a:lnTo>
                    <a:pt x="1061" y="2601"/>
                  </a:lnTo>
                  <a:lnTo>
                    <a:pt x="1057" y="2628"/>
                  </a:lnTo>
                  <a:lnTo>
                    <a:pt x="1050" y="2657"/>
                  </a:lnTo>
                  <a:lnTo>
                    <a:pt x="1035" y="2681"/>
                  </a:lnTo>
                  <a:lnTo>
                    <a:pt x="1021" y="2705"/>
                  </a:lnTo>
                  <a:lnTo>
                    <a:pt x="1000" y="2726"/>
                  </a:lnTo>
                  <a:lnTo>
                    <a:pt x="975" y="2741"/>
                  </a:lnTo>
                  <a:lnTo>
                    <a:pt x="947" y="2752"/>
                  </a:lnTo>
                  <a:lnTo>
                    <a:pt x="918" y="2755"/>
                  </a:lnTo>
                  <a:lnTo>
                    <a:pt x="854" y="2755"/>
                  </a:lnTo>
                  <a:lnTo>
                    <a:pt x="815" y="2755"/>
                  </a:lnTo>
                  <a:lnTo>
                    <a:pt x="793" y="2755"/>
                  </a:lnTo>
                  <a:lnTo>
                    <a:pt x="790" y="2755"/>
                  </a:lnTo>
                  <a:lnTo>
                    <a:pt x="800" y="2755"/>
                  </a:lnTo>
                  <a:lnTo>
                    <a:pt x="819" y="2755"/>
                  </a:lnTo>
                  <a:lnTo>
                    <a:pt x="843" y="2755"/>
                  </a:lnTo>
                  <a:lnTo>
                    <a:pt x="872" y="2755"/>
                  </a:lnTo>
                  <a:lnTo>
                    <a:pt x="901" y="2755"/>
                  </a:lnTo>
                  <a:lnTo>
                    <a:pt x="925" y="2755"/>
                  </a:lnTo>
                  <a:lnTo>
                    <a:pt x="943" y="2755"/>
                  </a:lnTo>
                  <a:lnTo>
                    <a:pt x="950" y="2755"/>
                  </a:lnTo>
                  <a:lnTo>
                    <a:pt x="947" y="2755"/>
                  </a:lnTo>
                  <a:lnTo>
                    <a:pt x="921" y="2755"/>
                  </a:lnTo>
                  <a:lnTo>
                    <a:pt x="882" y="2755"/>
                  </a:lnTo>
                  <a:lnTo>
                    <a:pt x="815" y="2755"/>
                  </a:lnTo>
                  <a:lnTo>
                    <a:pt x="787" y="2752"/>
                  </a:lnTo>
                  <a:lnTo>
                    <a:pt x="758" y="2741"/>
                  </a:lnTo>
                  <a:lnTo>
                    <a:pt x="737" y="2726"/>
                  </a:lnTo>
                  <a:lnTo>
                    <a:pt x="715" y="2705"/>
                  </a:lnTo>
                  <a:lnTo>
                    <a:pt x="698" y="2681"/>
                  </a:lnTo>
                  <a:lnTo>
                    <a:pt x="683" y="2657"/>
                  </a:lnTo>
                  <a:lnTo>
                    <a:pt x="676" y="2628"/>
                  </a:lnTo>
                  <a:lnTo>
                    <a:pt x="673" y="2601"/>
                  </a:lnTo>
                  <a:lnTo>
                    <a:pt x="673" y="1448"/>
                  </a:lnTo>
                  <a:lnTo>
                    <a:pt x="281" y="1448"/>
                  </a:lnTo>
                  <a:lnTo>
                    <a:pt x="580" y="517"/>
                  </a:lnTo>
                  <a:lnTo>
                    <a:pt x="512" y="517"/>
                  </a:lnTo>
                  <a:lnTo>
                    <a:pt x="281" y="1161"/>
                  </a:lnTo>
                  <a:lnTo>
                    <a:pt x="271" y="1188"/>
                  </a:lnTo>
                  <a:lnTo>
                    <a:pt x="256" y="1213"/>
                  </a:lnTo>
                  <a:lnTo>
                    <a:pt x="238" y="1233"/>
                  </a:lnTo>
                  <a:lnTo>
                    <a:pt x="213" y="1252"/>
                  </a:lnTo>
                  <a:lnTo>
                    <a:pt x="189" y="1262"/>
                  </a:lnTo>
                  <a:lnTo>
                    <a:pt x="160" y="1269"/>
                  </a:lnTo>
                  <a:lnTo>
                    <a:pt x="131" y="1269"/>
                  </a:lnTo>
                  <a:lnTo>
                    <a:pt x="102" y="1266"/>
                  </a:lnTo>
                  <a:lnTo>
                    <a:pt x="75" y="1255"/>
                  </a:lnTo>
                  <a:lnTo>
                    <a:pt x="50" y="1240"/>
                  </a:lnTo>
                  <a:lnTo>
                    <a:pt x="32" y="1219"/>
                  </a:lnTo>
                  <a:lnTo>
                    <a:pt x="17" y="1199"/>
                  </a:lnTo>
                  <a:lnTo>
                    <a:pt x="7" y="1171"/>
                  </a:lnTo>
                  <a:lnTo>
                    <a:pt x="0" y="1147"/>
                  </a:lnTo>
                  <a:lnTo>
                    <a:pt x="0" y="1118"/>
                  </a:lnTo>
                  <a:lnTo>
                    <a:pt x="7" y="1090"/>
                  </a:lnTo>
                  <a:lnTo>
                    <a:pt x="256" y="357"/>
                  </a:lnTo>
                  <a:lnTo>
                    <a:pt x="298" y="280"/>
                  </a:lnTo>
                  <a:lnTo>
                    <a:pt x="352" y="213"/>
                  </a:lnTo>
                  <a:lnTo>
                    <a:pt x="416" y="154"/>
                  </a:lnTo>
                  <a:lnTo>
                    <a:pt x="487" y="101"/>
                  </a:lnTo>
                  <a:lnTo>
                    <a:pt x="569" y="63"/>
                  </a:lnTo>
                  <a:lnTo>
                    <a:pt x="655" y="31"/>
                  </a:lnTo>
                  <a:lnTo>
                    <a:pt x="744" y="10"/>
                  </a:lnTo>
                  <a:lnTo>
                    <a:pt x="836" y="0"/>
                  </a:lnTo>
                  <a:lnTo>
                    <a:pt x="933" y="0"/>
                  </a:lnTo>
                  <a:lnTo>
                    <a:pt x="1025" y="10"/>
                  </a:lnTo>
                  <a:lnTo>
                    <a:pt x="1117" y="38"/>
                  </a:lnTo>
                  <a:lnTo>
                    <a:pt x="1203" y="73"/>
                  </a:lnTo>
                  <a:lnTo>
                    <a:pt x="1289" y="122"/>
                  </a:lnTo>
                  <a:lnTo>
                    <a:pt x="1363" y="189"/>
                  </a:lnTo>
                  <a:lnTo>
                    <a:pt x="1430" y="266"/>
                  </a:lnTo>
                  <a:lnTo>
                    <a:pt x="1488" y="3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prstClr val="black"/>
                </a:solidFill>
              </a:endParaRPr>
            </a:p>
          </p:txBody>
        </p:sp>
      </p:grpSp>
      <p:pic>
        <p:nvPicPr>
          <p:cNvPr id="65" name="그림 64"/>
          <p:cNvPicPr>
            <a:picLocks noChangeAspect="1"/>
          </p:cNvPicPr>
          <p:nvPr/>
        </p:nvPicPr>
        <p:blipFill rotWithShape="1">
          <a:blip r:embed="rId6"/>
          <a:srcRect r="50268"/>
          <a:stretch/>
        </p:blipFill>
        <p:spPr>
          <a:xfrm>
            <a:off x="3853437" y="2033704"/>
            <a:ext cx="718564" cy="3834716"/>
          </a:xfrm>
          <a:prstGeom prst="rect">
            <a:avLst/>
          </a:prstGeom>
        </p:spPr>
      </p:pic>
      <p:pic>
        <p:nvPicPr>
          <p:cNvPr id="67" name="그림 66"/>
          <p:cNvPicPr>
            <a:picLocks noChangeAspect="1"/>
          </p:cNvPicPr>
          <p:nvPr/>
        </p:nvPicPr>
        <p:blipFill rotWithShape="1">
          <a:blip r:embed="rId7"/>
          <a:srcRect l="49425"/>
          <a:stretch/>
        </p:blipFill>
        <p:spPr>
          <a:xfrm>
            <a:off x="4572000" y="2033704"/>
            <a:ext cx="730738" cy="3834716"/>
          </a:xfrm>
          <a:prstGeom prst="rect">
            <a:avLst/>
          </a:prstGeom>
        </p:spPr>
      </p:pic>
      <p:pic>
        <p:nvPicPr>
          <p:cNvPr id="72" name="그림 71"/>
          <p:cNvPicPr>
            <a:picLocks noChangeAspect="1"/>
          </p:cNvPicPr>
          <p:nvPr/>
        </p:nvPicPr>
        <p:blipFill rotWithShape="1">
          <a:blip r:embed="rId8"/>
          <a:srcRect t="30868"/>
          <a:stretch/>
        </p:blipFill>
        <p:spPr>
          <a:xfrm>
            <a:off x="6075934" y="3260993"/>
            <a:ext cx="1950889" cy="2642589"/>
          </a:xfrm>
          <a:prstGeom prst="rect">
            <a:avLst/>
          </a:prstGeom>
        </p:spPr>
      </p:pic>
      <p:sp>
        <p:nvSpPr>
          <p:cNvPr id="73" name="직사각형 72"/>
          <p:cNvSpPr/>
          <p:nvPr/>
        </p:nvSpPr>
        <p:spPr>
          <a:xfrm>
            <a:off x="6677705" y="2836927"/>
            <a:ext cx="74251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2400" b="1" dirty="0">
                <a:solidFill>
                  <a:srgbClr val="ED7D31">
                    <a:lumMod val="50000"/>
                  </a:srgbClr>
                </a:solidFill>
                <a:latin typeface="맑은 고딕" panose="020B0503020000020004" pitchFamily="50" charset="-127"/>
              </a:rPr>
              <a:t>24</a:t>
            </a:r>
            <a:r>
              <a:rPr lang="en-US" altLang="ko-KR" b="1" dirty="0">
                <a:solidFill>
                  <a:srgbClr val="ED7D31">
                    <a:lumMod val="50000"/>
                  </a:srgbClr>
                </a:solidFill>
                <a:latin typeface="맑은 고딕" panose="020B0503020000020004" pitchFamily="50" charset="-127"/>
              </a:rPr>
              <a:t>%</a:t>
            </a:r>
            <a:endParaRPr lang="ko-KR" altLang="en-US" b="1" dirty="0">
              <a:solidFill>
                <a:srgbClr val="ED7D31">
                  <a:lumMod val="50000"/>
                </a:srgbClr>
              </a:solidFill>
              <a:latin typeface="맑은 고딕" panose="020B0503020000020004" pitchFamily="50" charset="-127"/>
            </a:endParaRPr>
          </a:p>
        </p:txBody>
      </p:sp>
      <p:sp>
        <p:nvSpPr>
          <p:cNvPr id="74" name="직사각형 73"/>
          <p:cNvSpPr/>
          <p:nvPr/>
        </p:nvSpPr>
        <p:spPr>
          <a:xfrm>
            <a:off x="1647521" y="2857785"/>
            <a:ext cx="92846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3200" b="1" dirty="0">
                <a:solidFill>
                  <a:srgbClr val="C00000"/>
                </a:solidFill>
                <a:latin typeface="맑은 고딕" panose="020B0503020000020004" pitchFamily="50" charset="-127"/>
              </a:rPr>
              <a:t>39</a:t>
            </a:r>
            <a:r>
              <a:rPr lang="en-US" altLang="ko-KR" sz="2400" b="1" dirty="0">
                <a:solidFill>
                  <a:srgbClr val="C00000"/>
                </a:solidFill>
                <a:latin typeface="맑은 고딕" panose="020B0503020000020004" pitchFamily="50" charset="-127"/>
              </a:rPr>
              <a:t>%</a:t>
            </a:r>
            <a:endParaRPr lang="ko-KR" altLang="en-US" sz="3200" b="1" dirty="0">
              <a:solidFill>
                <a:srgbClr val="C00000"/>
              </a:solidFill>
              <a:latin typeface="맑은 고딕" panose="020B0503020000020004" pitchFamily="50" charset="-127"/>
            </a:endParaRPr>
          </a:p>
        </p:txBody>
      </p:sp>
      <p:sp>
        <p:nvSpPr>
          <p:cNvPr id="77" name="직사각형 76"/>
          <p:cNvSpPr/>
          <p:nvPr/>
        </p:nvSpPr>
        <p:spPr>
          <a:xfrm>
            <a:off x="1903658" y="6230349"/>
            <a:ext cx="533668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1400" b="1" dirty="0">
                <a:solidFill>
                  <a:prstClr val="black"/>
                </a:solidFill>
              </a:rPr>
              <a:t>동일한 직무를 담당하는 여성직원의 남성직원 대비 급여 격차 </a:t>
            </a:r>
          </a:p>
        </p:txBody>
      </p:sp>
    </p:spTree>
    <p:extLst>
      <p:ext uri="{BB962C8B-B14F-4D97-AF65-F5344CB8AC3E}">
        <p14:creationId xmlns:p14="http://schemas.microsoft.com/office/powerpoint/2010/main" val="2080491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직사각형 75"/>
          <p:cNvSpPr/>
          <p:nvPr/>
        </p:nvSpPr>
        <p:spPr>
          <a:xfrm>
            <a:off x="4572000" y="877824"/>
            <a:ext cx="4572000" cy="5788152"/>
          </a:xfrm>
          <a:prstGeom prst="rect">
            <a:avLst/>
          </a:prstGeom>
          <a:solidFill>
            <a:srgbClr val="FFEA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75" name="직사각형 74"/>
          <p:cNvSpPr/>
          <p:nvPr/>
        </p:nvSpPr>
        <p:spPr>
          <a:xfrm>
            <a:off x="0" y="877824"/>
            <a:ext cx="4572000" cy="5788152"/>
          </a:xfrm>
          <a:prstGeom prst="rect">
            <a:avLst/>
          </a:prstGeom>
          <a:solidFill>
            <a:srgbClr val="FFE1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0" y="0"/>
            <a:ext cx="9144000" cy="87782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0" y="6665976"/>
            <a:ext cx="9144000" cy="202296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2755" y="161913"/>
            <a:ext cx="21738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000" b="1" dirty="0">
                <a:solidFill>
                  <a:prstClr val="white"/>
                </a:solidFill>
                <a:latin typeface="맑은 고딕"/>
              </a:rPr>
              <a:t>Lean In</a:t>
            </a:r>
            <a:endParaRPr lang="ko-KR" altLang="en-US" sz="3000" b="1" dirty="0">
              <a:solidFill>
                <a:prstClr val="white"/>
              </a:solidFill>
              <a:latin typeface="맑은 고딕"/>
            </a:endParaRPr>
          </a:p>
        </p:txBody>
      </p:sp>
      <p:pic>
        <p:nvPicPr>
          <p:cNvPr id="6" name="Picture 4" descr="C:\Users\kissi_000\AppData\Local\Microsoft\Windows\Temporary Internet Files\Content.IE5\2JMXKY9I\MC900309844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8814" y="2060150"/>
            <a:ext cx="925970" cy="637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5" descr="C:\Users\kissi_000\AppData\Local\Microsoft\Windows\Temporary Internet Files\Content.IE5\CXHTLXUW\MC900001002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755" y="1980997"/>
            <a:ext cx="1049322" cy="729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897283" y="124486"/>
            <a:ext cx="6224530" cy="654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ko-KR" altLang="en-US" sz="1600" b="1" dirty="0">
                <a:solidFill>
                  <a:prstClr val="white"/>
                </a:solidFill>
                <a:latin typeface="맑은 고딕" panose="020B0503020000020004" pitchFamily="50" charset="-127"/>
              </a:rPr>
              <a:t>여성들이여 기회 앞에서 멈칫하며 주저하지 말고</a:t>
            </a:r>
            <a:r>
              <a:rPr lang="en-US" altLang="ko-KR" sz="1600" b="1" dirty="0">
                <a:solidFill>
                  <a:prstClr val="white"/>
                </a:solidFill>
                <a:latin typeface="맑은 고딕" panose="020B0503020000020004" pitchFamily="50" charset="-127"/>
              </a:rPr>
              <a:t>(Lean Back) </a:t>
            </a:r>
            <a:br>
              <a:rPr lang="en-US" altLang="ko-KR" sz="1600" b="1" dirty="0">
                <a:solidFill>
                  <a:prstClr val="white"/>
                </a:solidFill>
                <a:latin typeface="맑은 고딕" panose="020B0503020000020004" pitchFamily="50" charset="-127"/>
              </a:rPr>
            </a:br>
            <a:r>
              <a:rPr lang="ko-KR" altLang="en-US" sz="1600" b="1" dirty="0">
                <a:solidFill>
                  <a:prstClr val="white"/>
                </a:solidFill>
                <a:latin typeface="맑은 고딕" panose="020B0503020000020004" pitchFamily="50" charset="-127"/>
              </a:rPr>
              <a:t>적극적으로 달려 들어라</a:t>
            </a:r>
            <a:r>
              <a:rPr lang="en-US" altLang="ko-KR" sz="1600" b="1" dirty="0">
                <a:solidFill>
                  <a:prstClr val="white"/>
                </a:solidFill>
                <a:latin typeface="맑은 고딕" panose="020B0503020000020004" pitchFamily="50" charset="-127"/>
              </a:rPr>
              <a:t>(Lean In) </a:t>
            </a:r>
          </a:p>
        </p:txBody>
      </p:sp>
      <p:sp>
        <p:nvSpPr>
          <p:cNvPr id="52" name="직사각형 51"/>
          <p:cNvSpPr/>
          <p:nvPr/>
        </p:nvSpPr>
        <p:spPr>
          <a:xfrm>
            <a:off x="1903658" y="6230349"/>
            <a:ext cx="533668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1400" b="1" dirty="0">
                <a:solidFill>
                  <a:prstClr val="black"/>
                </a:solidFill>
              </a:rPr>
              <a:t>동일한 직무를 담당하는 여성직원의 남성직원 대비 급여 격차 </a:t>
            </a:r>
          </a:p>
        </p:txBody>
      </p:sp>
      <p:sp>
        <p:nvSpPr>
          <p:cNvPr id="53" name="직사각형 52"/>
          <p:cNvSpPr/>
          <p:nvPr/>
        </p:nvSpPr>
        <p:spPr>
          <a:xfrm>
            <a:off x="754654" y="1142772"/>
            <a:ext cx="76346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1600" b="1" dirty="0">
                <a:solidFill>
                  <a:prstClr val="black"/>
                </a:solidFill>
                <a:latin typeface="맑은 고딕" panose="020B0503020000020004" pitchFamily="50" charset="-127"/>
              </a:rPr>
              <a:t>동일한 직무를 담당하는 남녀 직원의 급여를 비교해 보면 </a:t>
            </a:r>
          </a:p>
          <a:p>
            <a:pPr algn="ctr"/>
            <a:r>
              <a:rPr lang="ko-KR" altLang="en-US" sz="1600" b="1" dirty="0">
                <a:solidFill>
                  <a:prstClr val="black"/>
                </a:solidFill>
                <a:latin typeface="맑은 고딕" panose="020B0503020000020004" pitchFamily="50" charset="-127"/>
              </a:rPr>
              <a:t>한국은 무려 </a:t>
            </a:r>
            <a:r>
              <a:rPr lang="en-US" altLang="ko-KR" sz="2000" b="1" dirty="0">
                <a:solidFill>
                  <a:srgbClr val="C00000"/>
                </a:solidFill>
                <a:latin typeface="맑은 고딕" panose="020B0503020000020004" pitchFamily="50" charset="-127"/>
              </a:rPr>
              <a:t>39%</a:t>
            </a:r>
            <a:r>
              <a:rPr lang="ko-KR" altLang="en-US" sz="1600" b="1" dirty="0">
                <a:solidFill>
                  <a:prstClr val="black"/>
                </a:solidFill>
                <a:latin typeface="맑은 고딕" panose="020B0503020000020004" pitchFamily="50" charset="-127"/>
              </a:rPr>
              <a:t>나 적어 경제협력개발기구</a:t>
            </a:r>
            <a:r>
              <a:rPr lang="en-US" altLang="ko-KR" sz="1600" b="1" dirty="0">
                <a:solidFill>
                  <a:prstClr val="black"/>
                </a:solidFill>
                <a:latin typeface="맑은 고딕" panose="020B0503020000020004" pitchFamily="50" charset="-127"/>
              </a:rPr>
              <a:t>(OECD) </a:t>
            </a:r>
            <a:r>
              <a:rPr lang="ko-KR" altLang="en-US" sz="1600" b="1" dirty="0">
                <a:solidFill>
                  <a:prstClr val="black"/>
                </a:solidFill>
                <a:latin typeface="맑은 고딕" panose="020B0503020000020004" pitchFamily="50" charset="-127"/>
              </a:rPr>
              <a:t>국가 중 가장 격차가 심함</a:t>
            </a:r>
          </a:p>
        </p:txBody>
      </p:sp>
      <p:grpSp>
        <p:nvGrpSpPr>
          <p:cNvPr id="51" name="그룹 50"/>
          <p:cNvGrpSpPr/>
          <p:nvPr/>
        </p:nvGrpSpPr>
        <p:grpSpPr>
          <a:xfrm>
            <a:off x="1124256" y="2073585"/>
            <a:ext cx="1948120" cy="3820106"/>
            <a:chOff x="849313" y="2125663"/>
            <a:chExt cx="1381125" cy="2708275"/>
          </a:xfrm>
          <a:solidFill>
            <a:schemeClr val="bg1"/>
          </a:solidFill>
        </p:grpSpPr>
        <p:sp>
          <p:nvSpPr>
            <p:cNvPr id="49" name="Freeform 40"/>
            <p:cNvSpPr>
              <a:spLocks/>
            </p:cNvSpPr>
            <p:nvPr/>
          </p:nvSpPr>
          <p:spPr bwMode="auto">
            <a:xfrm>
              <a:off x="1309688" y="2125663"/>
              <a:ext cx="479425" cy="477838"/>
            </a:xfrm>
            <a:custGeom>
              <a:avLst/>
              <a:gdLst>
                <a:gd name="T0" fmla="*/ 302 w 605"/>
                <a:gd name="T1" fmla="*/ 601 h 601"/>
                <a:gd name="T2" fmla="*/ 363 w 605"/>
                <a:gd name="T3" fmla="*/ 593 h 601"/>
                <a:gd name="T4" fmla="*/ 423 w 605"/>
                <a:gd name="T5" fmla="*/ 576 h 601"/>
                <a:gd name="T6" fmla="*/ 474 w 605"/>
                <a:gd name="T7" fmla="*/ 548 h 601"/>
                <a:gd name="T8" fmla="*/ 520 w 605"/>
                <a:gd name="T9" fmla="*/ 514 h 601"/>
                <a:gd name="T10" fmla="*/ 555 w 605"/>
                <a:gd name="T11" fmla="*/ 471 h 601"/>
                <a:gd name="T12" fmla="*/ 580 w 605"/>
                <a:gd name="T13" fmla="*/ 419 h 601"/>
                <a:gd name="T14" fmla="*/ 598 w 605"/>
                <a:gd name="T15" fmla="*/ 363 h 601"/>
                <a:gd name="T16" fmla="*/ 605 w 605"/>
                <a:gd name="T17" fmla="*/ 304 h 601"/>
                <a:gd name="T18" fmla="*/ 598 w 605"/>
                <a:gd name="T19" fmla="*/ 241 h 601"/>
                <a:gd name="T20" fmla="*/ 580 w 605"/>
                <a:gd name="T21" fmla="*/ 184 h 601"/>
                <a:gd name="T22" fmla="*/ 555 w 605"/>
                <a:gd name="T23" fmla="*/ 132 h 601"/>
                <a:gd name="T24" fmla="*/ 520 w 605"/>
                <a:gd name="T25" fmla="*/ 86 h 601"/>
                <a:gd name="T26" fmla="*/ 474 w 605"/>
                <a:gd name="T27" fmla="*/ 52 h 601"/>
                <a:gd name="T28" fmla="*/ 423 w 605"/>
                <a:gd name="T29" fmla="*/ 24 h 601"/>
                <a:gd name="T30" fmla="*/ 363 w 605"/>
                <a:gd name="T31" fmla="*/ 7 h 601"/>
                <a:gd name="T32" fmla="*/ 302 w 605"/>
                <a:gd name="T33" fmla="*/ 0 h 601"/>
                <a:gd name="T34" fmla="*/ 242 w 605"/>
                <a:gd name="T35" fmla="*/ 7 h 601"/>
                <a:gd name="T36" fmla="*/ 185 w 605"/>
                <a:gd name="T37" fmla="*/ 24 h 601"/>
                <a:gd name="T38" fmla="*/ 132 w 605"/>
                <a:gd name="T39" fmla="*/ 52 h 601"/>
                <a:gd name="T40" fmla="*/ 89 w 605"/>
                <a:gd name="T41" fmla="*/ 86 h 601"/>
                <a:gd name="T42" fmla="*/ 53 w 605"/>
                <a:gd name="T43" fmla="*/ 132 h 601"/>
                <a:gd name="T44" fmla="*/ 25 w 605"/>
                <a:gd name="T45" fmla="*/ 184 h 601"/>
                <a:gd name="T46" fmla="*/ 7 w 605"/>
                <a:gd name="T47" fmla="*/ 241 h 601"/>
                <a:gd name="T48" fmla="*/ 0 w 605"/>
                <a:gd name="T49" fmla="*/ 304 h 601"/>
                <a:gd name="T50" fmla="*/ 7 w 605"/>
                <a:gd name="T51" fmla="*/ 363 h 601"/>
                <a:gd name="T52" fmla="*/ 25 w 605"/>
                <a:gd name="T53" fmla="*/ 419 h 601"/>
                <a:gd name="T54" fmla="*/ 53 w 605"/>
                <a:gd name="T55" fmla="*/ 471 h 601"/>
                <a:gd name="T56" fmla="*/ 89 w 605"/>
                <a:gd name="T57" fmla="*/ 514 h 601"/>
                <a:gd name="T58" fmla="*/ 132 w 605"/>
                <a:gd name="T59" fmla="*/ 548 h 601"/>
                <a:gd name="T60" fmla="*/ 185 w 605"/>
                <a:gd name="T61" fmla="*/ 576 h 601"/>
                <a:gd name="T62" fmla="*/ 242 w 605"/>
                <a:gd name="T63" fmla="*/ 593 h 601"/>
                <a:gd name="T64" fmla="*/ 302 w 605"/>
                <a:gd name="T65" fmla="*/ 601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05" h="601">
                  <a:moveTo>
                    <a:pt x="302" y="601"/>
                  </a:moveTo>
                  <a:lnTo>
                    <a:pt x="363" y="593"/>
                  </a:lnTo>
                  <a:lnTo>
                    <a:pt x="423" y="576"/>
                  </a:lnTo>
                  <a:lnTo>
                    <a:pt x="474" y="548"/>
                  </a:lnTo>
                  <a:lnTo>
                    <a:pt x="520" y="514"/>
                  </a:lnTo>
                  <a:lnTo>
                    <a:pt x="555" y="471"/>
                  </a:lnTo>
                  <a:lnTo>
                    <a:pt x="580" y="419"/>
                  </a:lnTo>
                  <a:lnTo>
                    <a:pt x="598" y="363"/>
                  </a:lnTo>
                  <a:lnTo>
                    <a:pt x="605" y="304"/>
                  </a:lnTo>
                  <a:lnTo>
                    <a:pt x="598" y="241"/>
                  </a:lnTo>
                  <a:lnTo>
                    <a:pt x="580" y="184"/>
                  </a:lnTo>
                  <a:lnTo>
                    <a:pt x="555" y="132"/>
                  </a:lnTo>
                  <a:lnTo>
                    <a:pt x="520" y="86"/>
                  </a:lnTo>
                  <a:lnTo>
                    <a:pt x="474" y="52"/>
                  </a:lnTo>
                  <a:lnTo>
                    <a:pt x="423" y="24"/>
                  </a:lnTo>
                  <a:lnTo>
                    <a:pt x="363" y="7"/>
                  </a:lnTo>
                  <a:lnTo>
                    <a:pt x="302" y="0"/>
                  </a:lnTo>
                  <a:lnTo>
                    <a:pt x="242" y="7"/>
                  </a:lnTo>
                  <a:lnTo>
                    <a:pt x="185" y="24"/>
                  </a:lnTo>
                  <a:lnTo>
                    <a:pt x="132" y="52"/>
                  </a:lnTo>
                  <a:lnTo>
                    <a:pt x="89" y="86"/>
                  </a:lnTo>
                  <a:lnTo>
                    <a:pt x="53" y="132"/>
                  </a:lnTo>
                  <a:lnTo>
                    <a:pt x="25" y="184"/>
                  </a:lnTo>
                  <a:lnTo>
                    <a:pt x="7" y="241"/>
                  </a:lnTo>
                  <a:lnTo>
                    <a:pt x="0" y="304"/>
                  </a:lnTo>
                  <a:lnTo>
                    <a:pt x="7" y="363"/>
                  </a:lnTo>
                  <a:lnTo>
                    <a:pt x="25" y="419"/>
                  </a:lnTo>
                  <a:lnTo>
                    <a:pt x="53" y="471"/>
                  </a:lnTo>
                  <a:lnTo>
                    <a:pt x="89" y="514"/>
                  </a:lnTo>
                  <a:lnTo>
                    <a:pt x="132" y="548"/>
                  </a:lnTo>
                  <a:lnTo>
                    <a:pt x="185" y="576"/>
                  </a:lnTo>
                  <a:lnTo>
                    <a:pt x="242" y="593"/>
                  </a:lnTo>
                  <a:lnTo>
                    <a:pt x="302" y="6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Freeform 41"/>
            <p:cNvSpPr>
              <a:spLocks/>
            </p:cNvSpPr>
            <p:nvPr/>
          </p:nvSpPr>
          <p:spPr bwMode="auto">
            <a:xfrm>
              <a:off x="849313" y="2646363"/>
              <a:ext cx="1381125" cy="2187575"/>
            </a:xfrm>
            <a:custGeom>
              <a:avLst/>
              <a:gdLst>
                <a:gd name="T0" fmla="*/ 1733 w 1740"/>
                <a:gd name="T1" fmla="*/ 1090 h 2755"/>
                <a:gd name="T2" fmla="*/ 1740 w 1740"/>
                <a:gd name="T3" fmla="*/ 1143 h 2755"/>
                <a:gd name="T4" fmla="*/ 1726 w 1740"/>
                <a:gd name="T5" fmla="*/ 1195 h 2755"/>
                <a:gd name="T6" fmla="*/ 1690 w 1740"/>
                <a:gd name="T7" fmla="*/ 1237 h 2755"/>
                <a:gd name="T8" fmla="*/ 1641 w 1740"/>
                <a:gd name="T9" fmla="*/ 1266 h 2755"/>
                <a:gd name="T10" fmla="*/ 1580 w 1740"/>
                <a:gd name="T11" fmla="*/ 1269 h 2755"/>
                <a:gd name="T12" fmla="*/ 1527 w 1740"/>
                <a:gd name="T13" fmla="*/ 1248 h 2755"/>
                <a:gd name="T14" fmla="*/ 1484 w 1740"/>
                <a:gd name="T15" fmla="*/ 1213 h 2755"/>
                <a:gd name="T16" fmla="*/ 1459 w 1740"/>
                <a:gd name="T17" fmla="*/ 1161 h 2755"/>
                <a:gd name="T18" fmla="*/ 1156 w 1740"/>
                <a:gd name="T19" fmla="*/ 500 h 2755"/>
                <a:gd name="T20" fmla="*/ 1061 w 1740"/>
                <a:gd name="T21" fmla="*/ 1448 h 2755"/>
                <a:gd name="T22" fmla="*/ 1057 w 1740"/>
                <a:gd name="T23" fmla="*/ 2628 h 2755"/>
                <a:gd name="T24" fmla="*/ 1035 w 1740"/>
                <a:gd name="T25" fmla="*/ 2681 h 2755"/>
                <a:gd name="T26" fmla="*/ 1000 w 1740"/>
                <a:gd name="T27" fmla="*/ 2726 h 2755"/>
                <a:gd name="T28" fmla="*/ 947 w 1740"/>
                <a:gd name="T29" fmla="*/ 2752 h 2755"/>
                <a:gd name="T30" fmla="*/ 854 w 1740"/>
                <a:gd name="T31" fmla="*/ 2755 h 2755"/>
                <a:gd name="T32" fmla="*/ 793 w 1740"/>
                <a:gd name="T33" fmla="*/ 2755 h 2755"/>
                <a:gd name="T34" fmla="*/ 800 w 1740"/>
                <a:gd name="T35" fmla="*/ 2755 h 2755"/>
                <a:gd name="T36" fmla="*/ 843 w 1740"/>
                <a:gd name="T37" fmla="*/ 2755 h 2755"/>
                <a:gd name="T38" fmla="*/ 901 w 1740"/>
                <a:gd name="T39" fmla="*/ 2755 h 2755"/>
                <a:gd name="T40" fmla="*/ 943 w 1740"/>
                <a:gd name="T41" fmla="*/ 2755 h 2755"/>
                <a:gd name="T42" fmla="*/ 947 w 1740"/>
                <a:gd name="T43" fmla="*/ 2755 h 2755"/>
                <a:gd name="T44" fmla="*/ 882 w 1740"/>
                <a:gd name="T45" fmla="*/ 2755 h 2755"/>
                <a:gd name="T46" fmla="*/ 787 w 1740"/>
                <a:gd name="T47" fmla="*/ 2752 h 2755"/>
                <a:gd name="T48" fmla="*/ 737 w 1740"/>
                <a:gd name="T49" fmla="*/ 2726 h 2755"/>
                <a:gd name="T50" fmla="*/ 698 w 1740"/>
                <a:gd name="T51" fmla="*/ 2681 h 2755"/>
                <a:gd name="T52" fmla="*/ 676 w 1740"/>
                <a:gd name="T53" fmla="*/ 2628 h 2755"/>
                <a:gd name="T54" fmla="*/ 673 w 1740"/>
                <a:gd name="T55" fmla="*/ 1448 h 2755"/>
                <a:gd name="T56" fmla="*/ 580 w 1740"/>
                <a:gd name="T57" fmla="*/ 517 h 2755"/>
                <a:gd name="T58" fmla="*/ 281 w 1740"/>
                <a:gd name="T59" fmla="*/ 1161 h 2755"/>
                <a:gd name="T60" fmla="*/ 256 w 1740"/>
                <a:gd name="T61" fmla="*/ 1213 h 2755"/>
                <a:gd name="T62" fmla="*/ 213 w 1740"/>
                <a:gd name="T63" fmla="*/ 1252 h 2755"/>
                <a:gd name="T64" fmla="*/ 160 w 1740"/>
                <a:gd name="T65" fmla="*/ 1269 h 2755"/>
                <a:gd name="T66" fmla="*/ 102 w 1740"/>
                <a:gd name="T67" fmla="*/ 1266 h 2755"/>
                <a:gd name="T68" fmla="*/ 50 w 1740"/>
                <a:gd name="T69" fmla="*/ 1240 h 2755"/>
                <a:gd name="T70" fmla="*/ 17 w 1740"/>
                <a:gd name="T71" fmla="*/ 1199 h 2755"/>
                <a:gd name="T72" fmla="*/ 0 w 1740"/>
                <a:gd name="T73" fmla="*/ 1147 h 2755"/>
                <a:gd name="T74" fmla="*/ 7 w 1740"/>
                <a:gd name="T75" fmla="*/ 1090 h 2755"/>
                <a:gd name="T76" fmla="*/ 298 w 1740"/>
                <a:gd name="T77" fmla="*/ 280 h 2755"/>
                <a:gd name="T78" fmla="*/ 416 w 1740"/>
                <a:gd name="T79" fmla="*/ 154 h 2755"/>
                <a:gd name="T80" fmla="*/ 569 w 1740"/>
                <a:gd name="T81" fmla="*/ 63 h 2755"/>
                <a:gd name="T82" fmla="*/ 744 w 1740"/>
                <a:gd name="T83" fmla="*/ 10 h 2755"/>
                <a:gd name="T84" fmla="*/ 933 w 1740"/>
                <a:gd name="T85" fmla="*/ 0 h 2755"/>
                <a:gd name="T86" fmla="*/ 1117 w 1740"/>
                <a:gd name="T87" fmla="*/ 38 h 2755"/>
                <a:gd name="T88" fmla="*/ 1289 w 1740"/>
                <a:gd name="T89" fmla="*/ 122 h 2755"/>
                <a:gd name="T90" fmla="*/ 1430 w 1740"/>
                <a:gd name="T91" fmla="*/ 266 h 2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740" h="2755">
                  <a:moveTo>
                    <a:pt x="1488" y="357"/>
                  </a:moveTo>
                  <a:lnTo>
                    <a:pt x="1733" y="1090"/>
                  </a:lnTo>
                  <a:lnTo>
                    <a:pt x="1740" y="1118"/>
                  </a:lnTo>
                  <a:lnTo>
                    <a:pt x="1740" y="1143"/>
                  </a:lnTo>
                  <a:lnTo>
                    <a:pt x="1733" y="1171"/>
                  </a:lnTo>
                  <a:lnTo>
                    <a:pt x="1726" y="1195"/>
                  </a:lnTo>
                  <a:lnTo>
                    <a:pt x="1708" y="1216"/>
                  </a:lnTo>
                  <a:lnTo>
                    <a:pt x="1690" y="1237"/>
                  </a:lnTo>
                  <a:lnTo>
                    <a:pt x="1665" y="1255"/>
                  </a:lnTo>
                  <a:lnTo>
                    <a:pt x="1641" y="1266"/>
                  </a:lnTo>
                  <a:lnTo>
                    <a:pt x="1609" y="1269"/>
                  </a:lnTo>
                  <a:lnTo>
                    <a:pt x="1580" y="1269"/>
                  </a:lnTo>
                  <a:lnTo>
                    <a:pt x="1551" y="1262"/>
                  </a:lnTo>
                  <a:lnTo>
                    <a:pt x="1527" y="1248"/>
                  </a:lnTo>
                  <a:lnTo>
                    <a:pt x="1502" y="1233"/>
                  </a:lnTo>
                  <a:lnTo>
                    <a:pt x="1484" y="1213"/>
                  </a:lnTo>
                  <a:lnTo>
                    <a:pt x="1469" y="1188"/>
                  </a:lnTo>
                  <a:lnTo>
                    <a:pt x="1459" y="1161"/>
                  </a:lnTo>
                  <a:lnTo>
                    <a:pt x="1231" y="500"/>
                  </a:lnTo>
                  <a:lnTo>
                    <a:pt x="1156" y="500"/>
                  </a:lnTo>
                  <a:lnTo>
                    <a:pt x="1442" y="1448"/>
                  </a:lnTo>
                  <a:lnTo>
                    <a:pt x="1061" y="1448"/>
                  </a:lnTo>
                  <a:lnTo>
                    <a:pt x="1061" y="2601"/>
                  </a:lnTo>
                  <a:lnTo>
                    <a:pt x="1057" y="2628"/>
                  </a:lnTo>
                  <a:lnTo>
                    <a:pt x="1050" y="2657"/>
                  </a:lnTo>
                  <a:lnTo>
                    <a:pt x="1035" y="2681"/>
                  </a:lnTo>
                  <a:lnTo>
                    <a:pt x="1021" y="2705"/>
                  </a:lnTo>
                  <a:lnTo>
                    <a:pt x="1000" y="2726"/>
                  </a:lnTo>
                  <a:lnTo>
                    <a:pt x="975" y="2741"/>
                  </a:lnTo>
                  <a:lnTo>
                    <a:pt x="947" y="2752"/>
                  </a:lnTo>
                  <a:lnTo>
                    <a:pt x="918" y="2755"/>
                  </a:lnTo>
                  <a:lnTo>
                    <a:pt x="854" y="2755"/>
                  </a:lnTo>
                  <a:lnTo>
                    <a:pt x="815" y="2755"/>
                  </a:lnTo>
                  <a:lnTo>
                    <a:pt x="793" y="2755"/>
                  </a:lnTo>
                  <a:lnTo>
                    <a:pt x="790" y="2755"/>
                  </a:lnTo>
                  <a:lnTo>
                    <a:pt x="800" y="2755"/>
                  </a:lnTo>
                  <a:lnTo>
                    <a:pt x="819" y="2755"/>
                  </a:lnTo>
                  <a:lnTo>
                    <a:pt x="843" y="2755"/>
                  </a:lnTo>
                  <a:lnTo>
                    <a:pt x="872" y="2755"/>
                  </a:lnTo>
                  <a:lnTo>
                    <a:pt x="901" y="2755"/>
                  </a:lnTo>
                  <a:lnTo>
                    <a:pt x="925" y="2755"/>
                  </a:lnTo>
                  <a:lnTo>
                    <a:pt x="943" y="2755"/>
                  </a:lnTo>
                  <a:lnTo>
                    <a:pt x="950" y="2755"/>
                  </a:lnTo>
                  <a:lnTo>
                    <a:pt x="947" y="2755"/>
                  </a:lnTo>
                  <a:lnTo>
                    <a:pt x="921" y="2755"/>
                  </a:lnTo>
                  <a:lnTo>
                    <a:pt x="882" y="2755"/>
                  </a:lnTo>
                  <a:lnTo>
                    <a:pt x="815" y="2755"/>
                  </a:lnTo>
                  <a:lnTo>
                    <a:pt x="787" y="2752"/>
                  </a:lnTo>
                  <a:lnTo>
                    <a:pt x="758" y="2741"/>
                  </a:lnTo>
                  <a:lnTo>
                    <a:pt x="737" y="2726"/>
                  </a:lnTo>
                  <a:lnTo>
                    <a:pt x="715" y="2705"/>
                  </a:lnTo>
                  <a:lnTo>
                    <a:pt x="698" y="2681"/>
                  </a:lnTo>
                  <a:lnTo>
                    <a:pt x="683" y="2657"/>
                  </a:lnTo>
                  <a:lnTo>
                    <a:pt x="676" y="2628"/>
                  </a:lnTo>
                  <a:lnTo>
                    <a:pt x="673" y="2601"/>
                  </a:lnTo>
                  <a:lnTo>
                    <a:pt x="673" y="1448"/>
                  </a:lnTo>
                  <a:lnTo>
                    <a:pt x="281" y="1448"/>
                  </a:lnTo>
                  <a:lnTo>
                    <a:pt x="580" y="517"/>
                  </a:lnTo>
                  <a:lnTo>
                    <a:pt x="512" y="517"/>
                  </a:lnTo>
                  <a:lnTo>
                    <a:pt x="281" y="1161"/>
                  </a:lnTo>
                  <a:lnTo>
                    <a:pt x="271" y="1188"/>
                  </a:lnTo>
                  <a:lnTo>
                    <a:pt x="256" y="1213"/>
                  </a:lnTo>
                  <a:lnTo>
                    <a:pt x="238" y="1233"/>
                  </a:lnTo>
                  <a:lnTo>
                    <a:pt x="213" y="1252"/>
                  </a:lnTo>
                  <a:lnTo>
                    <a:pt x="189" y="1262"/>
                  </a:lnTo>
                  <a:lnTo>
                    <a:pt x="160" y="1269"/>
                  </a:lnTo>
                  <a:lnTo>
                    <a:pt x="131" y="1269"/>
                  </a:lnTo>
                  <a:lnTo>
                    <a:pt x="102" y="1266"/>
                  </a:lnTo>
                  <a:lnTo>
                    <a:pt x="75" y="1255"/>
                  </a:lnTo>
                  <a:lnTo>
                    <a:pt x="50" y="1240"/>
                  </a:lnTo>
                  <a:lnTo>
                    <a:pt x="32" y="1219"/>
                  </a:lnTo>
                  <a:lnTo>
                    <a:pt x="17" y="1199"/>
                  </a:lnTo>
                  <a:lnTo>
                    <a:pt x="7" y="1171"/>
                  </a:lnTo>
                  <a:lnTo>
                    <a:pt x="0" y="1147"/>
                  </a:lnTo>
                  <a:lnTo>
                    <a:pt x="0" y="1118"/>
                  </a:lnTo>
                  <a:lnTo>
                    <a:pt x="7" y="1090"/>
                  </a:lnTo>
                  <a:lnTo>
                    <a:pt x="256" y="357"/>
                  </a:lnTo>
                  <a:lnTo>
                    <a:pt x="298" y="280"/>
                  </a:lnTo>
                  <a:lnTo>
                    <a:pt x="352" y="213"/>
                  </a:lnTo>
                  <a:lnTo>
                    <a:pt x="416" y="154"/>
                  </a:lnTo>
                  <a:lnTo>
                    <a:pt x="487" y="101"/>
                  </a:lnTo>
                  <a:lnTo>
                    <a:pt x="569" y="63"/>
                  </a:lnTo>
                  <a:lnTo>
                    <a:pt x="655" y="31"/>
                  </a:lnTo>
                  <a:lnTo>
                    <a:pt x="744" y="10"/>
                  </a:lnTo>
                  <a:lnTo>
                    <a:pt x="836" y="0"/>
                  </a:lnTo>
                  <a:lnTo>
                    <a:pt x="933" y="0"/>
                  </a:lnTo>
                  <a:lnTo>
                    <a:pt x="1025" y="10"/>
                  </a:lnTo>
                  <a:lnTo>
                    <a:pt x="1117" y="38"/>
                  </a:lnTo>
                  <a:lnTo>
                    <a:pt x="1203" y="73"/>
                  </a:lnTo>
                  <a:lnTo>
                    <a:pt x="1289" y="122"/>
                  </a:lnTo>
                  <a:lnTo>
                    <a:pt x="1363" y="189"/>
                  </a:lnTo>
                  <a:lnTo>
                    <a:pt x="1430" y="266"/>
                  </a:lnTo>
                  <a:lnTo>
                    <a:pt x="1488" y="3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prstClr val="black"/>
                </a:solidFill>
              </a:endParaRPr>
            </a:p>
          </p:txBody>
        </p:sp>
      </p:grpSp>
      <p:pic>
        <p:nvPicPr>
          <p:cNvPr id="46" name="그림 45"/>
          <p:cNvPicPr>
            <a:picLocks noChangeAspect="1"/>
          </p:cNvPicPr>
          <p:nvPr/>
        </p:nvPicPr>
        <p:blipFill rotWithShape="1">
          <a:blip r:embed="rId5"/>
          <a:srcRect t="45403"/>
          <a:stretch/>
        </p:blipFill>
        <p:spPr>
          <a:xfrm>
            <a:off x="1117811" y="3783837"/>
            <a:ext cx="1952051" cy="2084583"/>
          </a:xfrm>
          <a:prstGeom prst="rect">
            <a:avLst/>
          </a:prstGeom>
        </p:spPr>
      </p:pic>
      <p:grpSp>
        <p:nvGrpSpPr>
          <p:cNvPr id="57" name="그룹 56"/>
          <p:cNvGrpSpPr/>
          <p:nvPr/>
        </p:nvGrpSpPr>
        <p:grpSpPr>
          <a:xfrm>
            <a:off x="6074901" y="2073585"/>
            <a:ext cx="1948120" cy="3820106"/>
            <a:chOff x="849313" y="2125663"/>
            <a:chExt cx="1381125" cy="2708275"/>
          </a:xfrm>
          <a:solidFill>
            <a:schemeClr val="bg1"/>
          </a:solidFill>
        </p:grpSpPr>
        <p:sp>
          <p:nvSpPr>
            <p:cNvPr id="58" name="Freeform 40"/>
            <p:cNvSpPr>
              <a:spLocks/>
            </p:cNvSpPr>
            <p:nvPr/>
          </p:nvSpPr>
          <p:spPr bwMode="auto">
            <a:xfrm>
              <a:off x="1309688" y="2125663"/>
              <a:ext cx="479425" cy="477838"/>
            </a:xfrm>
            <a:custGeom>
              <a:avLst/>
              <a:gdLst>
                <a:gd name="T0" fmla="*/ 302 w 605"/>
                <a:gd name="T1" fmla="*/ 601 h 601"/>
                <a:gd name="T2" fmla="*/ 363 w 605"/>
                <a:gd name="T3" fmla="*/ 593 h 601"/>
                <a:gd name="T4" fmla="*/ 423 w 605"/>
                <a:gd name="T5" fmla="*/ 576 h 601"/>
                <a:gd name="T6" fmla="*/ 474 w 605"/>
                <a:gd name="T7" fmla="*/ 548 h 601"/>
                <a:gd name="T8" fmla="*/ 520 w 605"/>
                <a:gd name="T9" fmla="*/ 514 h 601"/>
                <a:gd name="T10" fmla="*/ 555 w 605"/>
                <a:gd name="T11" fmla="*/ 471 h 601"/>
                <a:gd name="T12" fmla="*/ 580 w 605"/>
                <a:gd name="T13" fmla="*/ 419 h 601"/>
                <a:gd name="T14" fmla="*/ 598 w 605"/>
                <a:gd name="T15" fmla="*/ 363 h 601"/>
                <a:gd name="T16" fmla="*/ 605 w 605"/>
                <a:gd name="T17" fmla="*/ 304 h 601"/>
                <a:gd name="T18" fmla="*/ 598 w 605"/>
                <a:gd name="T19" fmla="*/ 241 h 601"/>
                <a:gd name="T20" fmla="*/ 580 w 605"/>
                <a:gd name="T21" fmla="*/ 184 h 601"/>
                <a:gd name="T22" fmla="*/ 555 w 605"/>
                <a:gd name="T23" fmla="*/ 132 h 601"/>
                <a:gd name="T24" fmla="*/ 520 w 605"/>
                <a:gd name="T25" fmla="*/ 86 h 601"/>
                <a:gd name="T26" fmla="*/ 474 w 605"/>
                <a:gd name="T27" fmla="*/ 52 h 601"/>
                <a:gd name="T28" fmla="*/ 423 w 605"/>
                <a:gd name="T29" fmla="*/ 24 h 601"/>
                <a:gd name="T30" fmla="*/ 363 w 605"/>
                <a:gd name="T31" fmla="*/ 7 h 601"/>
                <a:gd name="T32" fmla="*/ 302 w 605"/>
                <a:gd name="T33" fmla="*/ 0 h 601"/>
                <a:gd name="T34" fmla="*/ 242 w 605"/>
                <a:gd name="T35" fmla="*/ 7 h 601"/>
                <a:gd name="T36" fmla="*/ 185 w 605"/>
                <a:gd name="T37" fmla="*/ 24 h 601"/>
                <a:gd name="T38" fmla="*/ 132 w 605"/>
                <a:gd name="T39" fmla="*/ 52 h 601"/>
                <a:gd name="T40" fmla="*/ 89 w 605"/>
                <a:gd name="T41" fmla="*/ 86 h 601"/>
                <a:gd name="T42" fmla="*/ 53 w 605"/>
                <a:gd name="T43" fmla="*/ 132 h 601"/>
                <a:gd name="T44" fmla="*/ 25 w 605"/>
                <a:gd name="T45" fmla="*/ 184 h 601"/>
                <a:gd name="T46" fmla="*/ 7 w 605"/>
                <a:gd name="T47" fmla="*/ 241 h 601"/>
                <a:gd name="T48" fmla="*/ 0 w 605"/>
                <a:gd name="T49" fmla="*/ 304 h 601"/>
                <a:gd name="T50" fmla="*/ 7 w 605"/>
                <a:gd name="T51" fmla="*/ 363 h 601"/>
                <a:gd name="T52" fmla="*/ 25 w 605"/>
                <a:gd name="T53" fmla="*/ 419 h 601"/>
                <a:gd name="T54" fmla="*/ 53 w 605"/>
                <a:gd name="T55" fmla="*/ 471 h 601"/>
                <a:gd name="T56" fmla="*/ 89 w 605"/>
                <a:gd name="T57" fmla="*/ 514 h 601"/>
                <a:gd name="T58" fmla="*/ 132 w 605"/>
                <a:gd name="T59" fmla="*/ 548 h 601"/>
                <a:gd name="T60" fmla="*/ 185 w 605"/>
                <a:gd name="T61" fmla="*/ 576 h 601"/>
                <a:gd name="T62" fmla="*/ 242 w 605"/>
                <a:gd name="T63" fmla="*/ 593 h 601"/>
                <a:gd name="T64" fmla="*/ 302 w 605"/>
                <a:gd name="T65" fmla="*/ 601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05" h="601">
                  <a:moveTo>
                    <a:pt x="302" y="601"/>
                  </a:moveTo>
                  <a:lnTo>
                    <a:pt x="363" y="593"/>
                  </a:lnTo>
                  <a:lnTo>
                    <a:pt x="423" y="576"/>
                  </a:lnTo>
                  <a:lnTo>
                    <a:pt x="474" y="548"/>
                  </a:lnTo>
                  <a:lnTo>
                    <a:pt x="520" y="514"/>
                  </a:lnTo>
                  <a:lnTo>
                    <a:pt x="555" y="471"/>
                  </a:lnTo>
                  <a:lnTo>
                    <a:pt x="580" y="419"/>
                  </a:lnTo>
                  <a:lnTo>
                    <a:pt x="598" y="363"/>
                  </a:lnTo>
                  <a:lnTo>
                    <a:pt x="605" y="304"/>
                  </a:lnTo>
                  <a:lnTo>
                    <a:pt x="598" y="241"/>
                  </a:lnTo>
                  <a:lnTo>
                    <a:pt x="580" y="184"/>
                  </a:lnTo>
                  <a:lnTo>
                    <a:pt x="555" y="132"/>
                  </a:lnTo>
                  <a:lnTo>
                    <a:pt x="520" y="86"/>
                  </a:lnTo>
                  <a:lnTo>
                    <a:pt x="474" y="52"/>
                  </a:lnTo>
                  <a:lnTo>
                    <a:pt x="423" y="24"/>
                  </a:lnTo>
                  <a:lnTo>
                    <a:pt x="363" y="7"/>
                  </a:lnTo>
                  <a:lnTo>
                    <a:pt x="302" y="0"/>
                  </a:lnTo>
                  <a:lnTo>
                    <a:pt x="242" y="7"/>
                  </a:lnTo>
                  <a:lnTo>
                    <a:pt x="185" y="24"/>
                  </a:lnTo>
                  <a:lnTo>
                    <a:pt x="132" y="52"/>
                  </a:lnTo>
                  <a:lnTo>
                    <a:pt x="89" y="86"/>
                  </a:lnTo>
                  <a:lnTo>
                    <a:pt x="53" y="132"/>
                  </a:lnTo>
                  <a:lnTo>
                    <a:pt x="25" y="184"/>
                  </a:lnTo>
                  <a:lnTo>
                    <a:pt x="7" y="241"/>
                  </a:lnTo>
                  <a:lnTo>
                    <a:pt x="0" y="304"/>
                  </a:lnTo>
                  <a:lnTo>
                    <a:pt x="7" y="363"/>
                  </a:lnTo>
                  <a:lnTo>
                    <a:pt x="25" y="419"/>
                  </a:lnTo>
                  <a:lnTo>
                    <a:pt x="53" y="471"/>
                  </a:lnTo>
                  <a:lnTo>
                    <a:pt x="89" y="514"/>
                  </a:lnTo>
                  <a:lnTo>
                    <a:pt x="132" y="548"/>
                  </a:lnTo>
                  <a:lnTo>
                    <a:pt x="185" y="576"/>
                  </a:lnTo>
                  <a:lnTo>
                    <a:pt x="242" y="593"/>
                  </a:lnTo>
                  <a:lnTo>
                    <a:pt x="302" y="6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Freeform 41"/>
            <p:cNvSpPr>
              <a:spLocks/>
            </p:cNvSpPr>
            <p:nvPr/>
          </p:nvSpPr>
          <p:spPr bwMode="auto">
            <a:xfrm>
              <a:off x="849313" y="2646363"/>
              <a:ext cx="1381125" cy="2187575"/>
            </a:xfrm>
            <a:custGeom>
              <a:avLst/>
              <a:gdLst>
                <a:gd name="T0" fmla="*/ 1733 w 1740"/>
                <a:gd name="T1" fmla="*/ 1090 h 2755"/>
                <a:gd name="T2" fmla="*/ 1740 w 1740"/>
                <a:gd name="T3" fmla="*/ 1143 h 2755"/>
                <a:gd name="T4" fmla="*/ 1726 w 1740"/>
                <a:gd name="T5" fmla="*/ 1195 h 2755"/>
                <a:gd name="T6" fmla="*/ 1690 w 1740"/>
                <a:gd name="T7" fmla="*/ 1237 h 2755"/>
                <a:gd name="T8" fmla="*/ 1641 w 1740"/>
                <a:gd name="T9" fmla="*/ 1266 h 2755"/>
                <a:gd name="T10" fmla="*/ 1580 w 1740"/>
                <a:gd name="T11" fmla="*/ 1269 h 2755"/>
                <a:gd name="T12" fmla="*/ 1527 w 1740"/>
                <a:gd name="T13" fmla="*/ 1248 h 2755"/>
                <a:gd name="T14" fmla="*/ 1484 w 1740"/>
                <a:gd name="T15" fmla="*/ 1213 h 2755"/>
                <a:gd name="T16" fmla="*/ 1459 w 1740"/>
                <a:gd name="T17" fmla="*/ 1161 h 2755"/>
                <a:gd name="T18" fmla="*/ 1156 w 1740"/>
                <a:gd name="T19" fmla="*/ 500 h 2755"/>
                <a:gd name="T20" fmla="*/ 1061 w 1740"/>
                <a:gd name="T21" fmla="*/ 1448 h 2755"/>
                <a:gd name="T22" fmla="*/ 1057 w 1740"/>
                <a:gd name="T23" fmla="*/ 2628 h 2755"/>
                <a:gd name="T24" fmla="*/ 1035 w 1740"/>
                <a:gd name="T25" fmla="*/ 2681 h 2755"/>
                <a:gd name="T26" fmla="*/ 1000 w 1740"/>
                <a:gd name="T27" fmla="*/ 2726 h 2755"/>
                <a:gd name="T28" fmla="*/ 947 w 1740"/>
                <a:gd name="T29" fmla="*/ 2752 h 2755"/>
                <a:gd name="T30" fmla="*/ 854 w 1740"/>
                <a:gd name="T31" fmla="*/ 2755 h 2755"/>
                <a:gd name="T32" fmla="*/ 793 w 1740"/>
                <a:gd name="T33" fmla="*/ 2755 h 2755"/>
                <a:gd name="T34" fmla="*/ 800 w 1740"/>
                <a:gd name="T35" fmla="*/ 2755 h 2755"/>
                <a:gd name="T36" fmla="*/ 843 w 1740"/>
                <a:gd name="T37" fmla="*/ 2755 h 2755"/>
                <a:gd name="T38" fmla="*/ 901 w 1740"/>
                <a:gd name="T39" fmla="*/ 2755 h 2755"/>
                <a:gd name="T40" fmla="*/ 943 w 1740"/>
                <a:gd name="T41" fmla="*/ 2755 h 2755"/>
                <a:gd name="T42" fmla="*/ 947 w 1740"/>
                <a:gd name="T43" fmla="*/ 2755 h 2755"/>
                <a:gd name="T44" fmla="*/ 882 w 1740"/>
                <a:gd name="T45" fmla="*/ 2755 h 2755"/>
                <a:gd name="T46" fmla="*/ 787 w 1740"/>
                <a:gd name="T47" fmla="*/ 2752 h 2755"/>
                <a:gd name="T48" fmla="*/ 737 w 1740"/>
                <a:gd name="T49" fmla="*/ 2726 h 2755"/>
                <a:gd name="T50" fmla="*/ 698 w 1740"/>
                <a:gd name="T51" fmla="*/ 2681 h 2755"/>
                <a:gd name="T52" fmla="*/ 676 w 1740"/>
                <a:gd name="T53" fmla="*/ 2628 h 2755"/>
                <a:gd name="T54" fmla="*/ 673 w 1740"/>
                <a:gd name="T55" fmla="*/ 1448 h 2755"/>
                <a:gd name="T56" fmla="*/ 580 w 1740"/>
                <a:gd name="T57" fmla="*/ 517 h 2755"/>
                <a:gd name="T58" fmla="*/ 281 w 1740"/>
                <a:gd name="T59" fmla="*/ 1161 h 2755"/>
                <a:gd name="T60" fmla="*/ 256 w 1740"/>
                <a:gd name="T61" fmla="*/ 1213 h 2755"/>
                <a:gd name="T62" fmla="*/ 213 w 1740"/>
                <a:gd name="T63" fmla="*/ 1252 h 2755"/>
                <a:gd name="T64" fmla="*/ 160 w 1740"/>
                <a:gd name="T65" fmla="*/ 1269 h 2755"/>
                <a:gd name="T66" fmla="*/ 102 w 1740"/>
                <a:gd name="T67" fmla="*/ 1266 h 2755"/>
                <a:gd name="T68" fmla="*/ 50 w 1740"/>
                <a:gd name="T69" fmla="*/ 1240 h 2755"/>
                <a:gd name="T70" fmla="*/ 17 w 1740"/>
                <a:gd name="T71" fmla="*/ 1199 h 2755"/>
                <a:gd name="T72" fmla="*/ 0 w 1740"/>
                <a:gd name="T73" fmla="*/ 1147 h 2755"/>
                <a:gd name="T74" fmla="*/ 7 w 1740"/>
                <a:gd name="T75" fmla="*/ 1090 h 2755"/>
                <a:gd name="T76" fmla="*/ 298 w 1740"/>
                <a:gd name="T77" fmla="*/ 280 h 2755"/>
                <a:gd name="T78" fmla="*/ 416 w 1740"/>
                <a:gd name="T79" fmla="*/ 154 h 2755"/>
                <a:gd name="T80" fmla="*/ 569 w 1740"/>
                <a:gd name="T81" fmla="*/ 63 h 2755"/>
                <a:gd name="T82" fmla="*/ 744 w 1740"/>
                <a:gd name="T83" fmla="*/ 10 h 2755"/>
                <a:gd name="T84" fmla="*/ 933 w 1740"/>
                <a:gd name="T85" fmla="*/ 0 h 2755"/>
                <a:gd name="T86" fmla="*/ 1117 w 1740"/>
                <a:gd name="T87" fmla="*/ 38 h 2755"/>
                <a:gd name="T88" fmla="*/ 1289 w 1740"/>
                <a:gd name="T89" fmla="*/ 122 h 2755"/>
                <a:gd name="T90" fmla="*/ 1430 w 1740"/>
                <a:gd name="T91" fmla="*/ 266 h 2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740" h="2755">
                  <a:moveTo>
                    <a:pt x="1488" y="357"/>
                  </a:moveTo>
                  <a:lnTo>
                    <a:pt x="1733" y="1090"/>
                  </a:lnTo>
                  <a:lnTo>
                    <a:pt x="1740" y="1118"/>
                  </a:lnTo>
                  <a:lnTo>
                    <a:pt x="1740" y="1143"/>
                  </a:lnTo>
                  <a:lnTo>
                    <a:pt x="1733" y="1171"/>
                  </a:lnTo>
                  <a:lnTo>
                    <a:pt x="1726" y="1195"/>
                  </a:lnTo>
                  <a:lnTo>
                    <a:pt x="1708" y="1216"/>
                  </a:lnTo>
                  <a:lnTo>
                    <a:pt x="1690" y="1237"/>
                  </a:lnTo>
                  <a:lnTo>
                    <a:pt x="1665" y="1255"/>
                  </a:lnTo>
                  <a:lnTo>
                    <a:pt x="1641" y="1266"/>
                  </a:lnTo>
                  <a:lnTo>
                    <a:pt x="1609" y="1269"/>
                  </a:lnTo>
                  <a:lnTo>
                    <a:pt x="1580" y="1269"/>
                  </a:lnTo>
                  <a:lnTo>
                    <a:pt x="1551" y="1262"/>
                  </a:lnTo>
                  <a:lnTo>
                    <a:pt x="1527" y="1248"/>
                  </a:lnTo>
                  <a:lnTo>
                    <a:pt x="1502" y="1233"/>
                  </a:lnTo>
                  <a:lnTo>
                    <a:pt x="1484" y="1213"/>
                  </a:lnTo>
                  <a:lnTo>
                    <a:pt x="1469" y="1188"/>
                  </a:lnTo>
                  <a:lnTo>
                    <a:pt x="1459" y="1161"/>
                  </a:lnTo>
                  <a:lnTo>
                    <a:pt x="1231" y="500"/>
                  </a:lnTo>
                  <a:lnTo>
                    <a:pt x="1156" y="500"/>
                  </a:lnTo>
                  <a:lnTo>
                    <a:pt x="1442" y="1448"/>
                  </a:lnTo>
                  <a:lnTo>
                    <a:pt x="1061" y="1448"/>
                  </a:lnTo>
                  <a:lnTo>
                    <a:pt x="1061" y="2601"/>
                  </a:lnTo>
                  <a:lnTo>
                    <a:pt x="1057" y="2628"/>
                  </a:lnTo>
                  <a:lnTo>
                    <a:pt x="1050" y="2657"/>
                  </a:lnTo>
                  <a:lnTo>
                    <a:pt x="1035" y="2681"/>
                  </a:lnTo>
                  <a:lnTo>
                    <a:pt x="1021" y="2705"/>
                  </a:lnTo>
                  <a:lnTo>
                    <a:pt x="1000" y="2726"/>
                  </a:lnTo>
                  <a:lnTo>
                    <a:pt x="975" y="2741"/>
                  </a:lnTo>
                  <a:lnTo>
                    <a:pt x="947" y="2752"/>
                  </a:lnTo>
                  <a:lnTo>
                    <a:pt x="918" y="2755"/>
                  </a:lnTo>
                  <a:lnTo>
                    <a:pt x="854" y="2755"/>
                  </a:lnTo>
                  <a:lnTo>
                    <a:pt x="815" y="2755"/>
                  </a:lnTo>
                  <a:lnTo>
                    <a:pt x="793" y="2755"/>
                  </a:lnTo>
                  <a:lnTo>
                    <a:pt x="790" y="2755"/>
                  </a:lnTo>
                  <a:lnTo>
                    <a:pt x="800" y="2755"/>
                  </a:lnTo>
                  <a:lnTo>
                    <a:pt x="819" y="2755"/>
                  </a:lnTo>
                  <a:lnTo>
                    <a:pt x="843" y="2755"/>
                  </a:lnTo>
                  <a:lnTo>
                    <a:pt x="872" y="2755"/>
                  </a:lnTo>
                  <a:lnTo>
                    <a:pt x="901" y="2755"/>
                  </a:lnTo>
                  <a:lnTo>
                    <a:pt x="925" y="2755"/>
                  </a:lnTo>
                  <a:lnTo>
                    <a:pt x="943" y="2755"/>
                  </a:lnTo>
                  <a:lnTo>
                    <a:pt x="950" y="2755"/>
                  </a:lnTo>
                  <a:lnTo>
                    <a:pt x="947" y="2755"/>
                  </a:lnTo>
                  <a:lnTo>
                    <a:pt x="921" y="2755"/>
                  </a:lnTo>
                  <a:lnTo>
                    <a:pt x="882" y="2755"/>
                  </a:lnTo>
                  <a:lnTo>
                    <a:pt x="815" y="2755"/>
                  </a:lnTo>
                  <a:lnTo>
                    <a:pt x="787" y="2752"/>
                  </a:lnTo>
                  <a:lnTo>
                    <a:pt x="758" y="2741"/>
                  </a:lnTo>
                  <a:lnTo>
                    <a:pt x="737" y="2726"/>
                  </a:lnTo>
                  <a:lnTo>
                    <a:pt x="715" y="2705"/>
                  </a:lnTo>
                  <a:lnTo>
                    <a:pt x="698" y="2681"/>
                  </a:lnTo>
                  <a:lnTo>
                    <a:pt x="683" y="2657"/>
                  </a:lnTo>
                  <a:lnTo>
                    <a:pt x="676" y="2628"/>
                  </a:lnTo>
                  <a:lnTo>
                    <a:pt x="673" y="2601"/>
                  </a:lnTo>
                  <a:lnTo>
                    <a:pt x="673" y="1448"/>
                  </a:lnTo>
                  <a:lnTo>
                    <a:pt x="281" y="1448"/>
                  </a:lnTo>
                  <a:lnTo>
                    <a:pt x="580" y="517"/>
                  </a:lnTo>
                  <a:lnTo>
                    <a:pt x="512" y="517"/>
                  </a:lnTo>
                  <a:lnTo>
                    <a:pt x="281" y="1161"/>
                  </a:lnTo>
                  <a:lnTo>
                    <a:pt x="271" y="1188"/>
                  </a:lnTo>
                  <a:lnTo>
                    <a:pt x="256" y="1213"/>
                  </a:lnTo>
                  <a:lnTo>
                    <a:pt x="238" y="1233"/>
                  </a:lnTo>
                  <a:lnTo>
                    <a:pt x="213" y="1252"/>
                  </a:lnTo>
                  <a:lnTo>
                    <a:pt x="189" y="1262"/>
                  </a:lnTo>
                  <a:lnTo>
                    <a:pt x="160" y="1269"/>
                  </a:lnTo>
                  <a:lnTo>
                    <a:pt x="131" y="1269"/>
                  </a:lnTo>
                  <a:lnTo>
                    <a:pt x="102" y="1266"/>
                  </a:lnTo>
                  <a:lnTo>
                    <a:pt x="75" y="1255"/>
                  </a:lnTo>
                  <a:lnTo>
                    <a:pt x="50" y="1240"/>
                  </a:lnTo>
                  <a:lnTo>
                    <a:pt x="32" y="1219"/>
                  </a:lnTo>
                  <a:lnTo>
                    <a:pt x="17" y="1199"/>
                  </a:lnTo>
                  <a:lnTo>
                    <a:pt x="7" y="1171"/>
                  </a:lnTo>
                  <a:lnTo>
                    <a:pt x="0" y="1147"/>
                  </a:lnTo>
                  <a:lnTo>
                    <a:pt x="0" y="1118"/>
                  </a:lnTo>
                  <a:lnTo>
                    <a:pt x="7" y="1090"/>
                  </a:lnTo>
                  <a:lnTo>
                    <a:pt x="256" y="357"/>
                  </a:lnTo>
                  <a:lnTo>
                    <a:pt x="298" y="280"/>
                  </a:lnTo>
                  <a:lnTo>
                    <a:pt x="352" y="213"/>
                  </a:lnTo>
                  <a:lnTo>
                    <a:pt x="416" y="154"/>
                  </a:lnTo>
                  <a:lnTo>
                    <a:pt x="487" y="101"/>
                  </a:lnTo>
                  <a:lnTo>
                    <a:pt x="569" y="63"/>
                  </a:lnTo>
                  <a:lnTo>
                    <a:pt x="655" y="31"/>
                  </a:lnTo>
                  <a:lnTo>
                    <a:pt x="744" y="10"/>
                  </a:lnTo>
                  <a:lnTo>
                    <a:pt x="836" y="0"/>
                  </a:lnTo>
                  <a:lnTo>
                    <a:pt x="933" y="0"/>
                  </a:lnTo>
                  <a:lnTo>
                    <a:pt x="1025" y="10"/>
                  </a:lnTo>
                  <a:lnTo>
                    <a:pt x="1117" y="38"/>
                  </a:lnTo>
                  <a:lnTo>
                    <a:pt x="1203" y="73"/>
                  </a:lnTo>
                  <a:lnTo>
                    <a:pt x="1289" y="122"/>
                  </a:lnTo>
                  <a:lnTo>
                    <a:pt x="1363" y="189"/>
                  </a:lnTo>
                  <a:lnTo>
                    <a:pt x="1430" y="266"/>
                  </a:lnTo>
                  <a:lnTo>
                    <a:pt x="1488" y="3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prstClr val="black"/>
                </a:solidFill>
              </a:endParaRPr>
            </a:p>
          </p:txBody>
        </p:sp>
      </p:grpSp>
      <p:pic>
        <p:nvPicPr>
          <p:cNvPr id="65" name="그림 64"/>
          <p:cNvPicPr>
            <a:picLocks noChangeAspect="1"/>
          </p:cNvPicPr>
          <p:nvPr/>
        </p:nvPicPr>
        <p:blipFill rotWithShape="1">
          <a:blip r:embed="rId6"/>
          <a:srcRect r="50268"/>
          <a:stretch/>
        </p:blipFill>
        <p:spPr>
          <a:xfrm>
            <a:off x="3853437" y="2033704"/>
            <a:ext cx="718564" cy="3834716"/>
          </a:xfrm>
          <a:prstGeom prst="rect">
            <a:avLst/>
          </a:prstGeom>
        </p:spPr>
      </p:pic>
      <p:pic>
        <p:nvPicPr>
          <p:cNvPr id="67" name="그림 66"/>
          <p:cNvPicPr>
            <a:picLocks noChangeAspect="1"/>
          </p:cNvPicPr>
          <p:nvPr/>
        </p:nvPicPr>
        <p:blipFill rotWithShape="1">
          <a:blip r:embed="rId7"/>
          <a:srcRect l="49425"/>
          <a:stretch/>
        </p:blipFill>
        <p:spPr>
          <a:xfrm>
            <a:off x="4572000" y="2033704"/>
            <a:ext cx="730738" cy="3834716"/>
          </a:xfrm>
          <a:prstGeom prst="rect">
            <a:avLst/>
          </a:prstGeom>
        </p:spPr>
      </p:pic>
      <p:pic>
        <p:nvPicPr>
          <p:cNvPr id="72" name="그림 71"/>
          <p:cNvPicPr>
            <a:picLocks noChangeAspect="1"/>
          </p:cNvPicPr>
          <p:nvPr/>
        </p:nvPicPr>
        <p:blipFill rotWithShape="1">
          <a:blip r:embed="rId8"/>
          <a:srcRect t="30868"/>
          <a:stretch/>
        </p:blipFill>
        <p:spPr>
          <a:xfrm>
            <a:off x="6075934" y="3260993"/>
            <a:ext cx="1950889" cy="2642589"/>
          </a:xfrm>
          <a:prstGeom prst="rect">
            <a:avLst/>
          </a:prstGeom>
        </p:spPr>
      </p:pic>
      <p:sp>
        <p:nvSpPr>
          <p:cNvPr id="73" name="직사각형 72"/>
          <p:cNvSpPr/>
          <p:nvPr/>
        </p:nvSpPr>
        <p:spPr>
          <a:xfrm>
            <a:off x="6677705" y="2836927"/>
            <a:ext cx="74251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2400" b="1" dirty="0">
                <a:solidFill>
                  <a:srgbClr val="ED7D31">
                    <a:lumMod val="50000"/>
                  </a:srgbClr>
                </a:solidFill>
                <a:latin typeface="맑은 고딕" panose="020B0503020000020004" pitchFamily="50" charset="-127"/>
              </a:rPr>
              <a:t>24</a:t>
            </a:r>
            <a:r>
              <a:rPr lang="en-US" altLang="ko-KR" b="1" dirty="0">
                <a:solidFill>
                  <a:srgbClr val="ED7D31">
                    <a:lumMod val="50000"/>
                  </a:srgbClr>
                </a:solidFill>
                <a:latin typeface="맑은 고딕" panose="020B0503020000020004" pitchFamily="50" charset="-127"/>
              </a:rPr>
              <a:t>%</a:t>
            </a:r>
            <a:endParaRPr lang="ko-KR" altLang="en-US" b="1" dirty="0">
              <a:solidFill>
                <a:srgbClr val="ED7D31">
                  <a:lumMod val="50000"/>
                </a:srgbClr>
              </a:solidFill>
              <a:latin typeface="맑은 고딕" panose="020B0503020000020004" pitchFamily="50" charset="-127"/>
            </a:endParaRPr>
          </a:p>
        </p:txBody>
      </p:sp>
      <p:sp>
        <p:nvSpPr>
          <p:cNvPr id="74" name="직사각형 73"/>
          <p:cNvSpPr/>
          <p:nvPr/>
        </p:nvSpPr>
        <p:spPr>
          <a:xfrm>
            <a:off x="1647521" y="3101548"/>
            <a:ext cx="92846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3200" b="1" dirty="0">
                <a:solidFill>
                  <a:srgbClr val="C00000"/>
                </a:solidFill>
                <a:latin typeface="맑은 고딕" panose="020B0503020000020004" pitchFamily="50" charset="-127"/>
              </a:rPr>
              <a:t>39</a:t>
            </a:r>
            <a:r>
              <a:rPr lang="en-US" altLang="ko-KR" sz="2400" b="1" dirty="0">
                <a:solidFill>
                  <a:srgbClr val="C00000"/>
                </a:solidFill>
                <a:latin typeface="맑은 고딕" panose="020B0503020000020004" pitchFamily="50" charset="-127"/>
              </a:rPr>
              <a:t>%</a:t>
            </a:r>
            <a:endParaRPr lang="ko-KR" altLang="en-US" sz="3200" b="1" dirty="0">
              <a:solidFill>
                <a:srgbClr val="C00000"/>
              </a:solidFill>
              <a:latin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62347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270</Words>
  <Application>Microsoft Office PowerPoint</Application>
  <PresentationFormat>화면 슬라이드 쇼(4:3)</PresentationFormat>
  <Paragraphs>27</Paragraphs>
  <Slides>3</Slides>
  <Notes>3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8" baseType="lpstr">
      <vt:lpstr>Calibri</vt:lpstr>
      <vt:lpstr>맑은 고딕</vt:lpstr>
      <vt:lpstr>Arial</vt:lpstr>
      <vt:lpstr>Calibri Light</vt:lpstr>
      <vt:lpstr>1_Office 테마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JongSeo Chae</dc:creator>
  <cp:lastModifiedBy>PTIA</cp:lastModifiedBy>
  <cp:revision>2</cp:revision>
  <dcterms:created xsi:type="dcterms:W3CDTF">2013-10-19T09:24:38Z</dcterms:created>
  <dcterms:modified xsi:type="dcterms:W3CDTF">2014-01-31T16:43:13Z</dcterms:modified>
</cp:coreProperties>
</file>