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61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74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B45E3D-37F2-45D5-9015-C9602CFD62F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85B861FB-2F3E-43CB-A675-E2C95E10D268}">
      <dgm:prSet phldrT="[텍스트]"/>
      <dgm:spPr/>
      <dgm:t>
        <a:bodyPr/>
        <a:lstStyle/>
        <a:p>
          <a:pPr latinLnBrk="1"/>
          <a:r>
            <a:rPr lang="ko-KR" altLang="en-US" dirty="0" smtClean="0"/>
            <a:t>신규 고객 창출</a:t>
          </a:r>
          <a:endParaRPr lang="ko-KR" altLang="en-US" dirty="0"/>
        </a:p>
      </dgm:t>
    </dgm:pt>
    <dgm:pt modelId="{C24957F6-8D9B-43D4-AAF7-D994A47B865B}" type="parTrans" cxnId="{2C741137-D805-4934-AAEE-41A9525E9DF7}">
      <dgm:prSet/>
      <dgm:spPr/>
      <dgm:t>
        <a:bodyPr/>
        <a:lstStyle/>
        <a:p>
          <a:pPr latinLnBrk="1"/>
          <a:endParaRPr lang="ko-KR" altLang="en-US"/>
        </a:p>
      </dgm:t>
    </dgm:pt>
    <dgm:pt modelId="{FC43292C-17DA-4781-B176-13A01D5079AF}" type="sibTrans" cxnId="{2C741137-D805-4934-AAEE-41A9525E9DF7}">
      <dgm:prSet/>
      <dgm:spPr/>
      <dgm:t>
        <a:bodyPr/>
        <a:lstStyle/>
        <a:p>
          <a:pPr latinLnBrk="1"/>
          <a:endParaRPr lang="ko-KR" altLang="en-US"/>
        </a:p>
      </dgm:t>
    </dgm:pt>
    <dgm:pt modelId="{62C272B6-65FD-4456-B0E3-9C2FB0CEE9FD}">
      <dgm:prSet phldrT="[텍스트]"/>
      <dgm:spPr/>
      <dgm:t>
        <a:bodyPr/>
        <a:lstStyle/>
        <a:p>
          <a:pPr latinLnBrk="1"/>
          <a:r>
            <a:rPr lang="ko-KR" altLang="en-US" dirty="0" smtClean="0"/>
            <a:t>고객 수 증가에 따른 매출 증대</a:t>
          </a:r>
          <a:endParaRPr lang="ko-KR" altLang="en-US" dirty="0"/>
        </a:p>
      </dgm:t>
    </dgm:pt>
    <dgm:pt modelId="{5DE422CD-0AF4-4E25-B7AF-35E560B7D8F4}" type="parTrans" cxnId="{E5C35013-EDDE-4093-BB40-237836F245C0}">
      <dgm:prSet/>
      <dgm:spPr/>
      <dgm:t>
        <a:bodyPr/>
        <a:lstStyle/>
        <a:p>
          <a:pPr latinLnBrk="1"/>
          <a:endParaRPr lang="ko-KR" altLang="en-US"/>
        </a:p>
      </dgm:t>
    </dgm:pt>
    <dgm:pt modelId="{6B74C225-C27A-4E07-A8BF-6257423D259E}" type="sibTrans" cxnId="{E5C35013-EDDE-4093-BB40-237836F245C0}">
      <dgm:prSet/>
      <dgm:spPr/>
      <dgm:t>
        <a:bodyPr/>
        <a:lstStyle/>
        <a:p>
          <a:pPr latinLnBrk="1"/>
          <a:endParaRPr lang="ko-KR" altLang="en-US"/>
        </a:p>
      </dgm:t>
    </dgm:pt>
    <dgm:pt modelId="{35AB54A4-417F-434A-A9DE-99D6789EA08A}">
      <dgm:prSet phldrT="[텍스트]"/>
      <dgm:spPr/>
      <dgm:t>
        <a:bodyPr/>
        <a:lstStyle/>
        <a:p>
          <a:pPr latinLnBrk="1"/>
          <a:r>
            <a:rPr lang="ko-KR" altLang="en-US" dirty="0" smtClean="0"/>
            <a:t>주요 </a:t>
          </a:r>
          <a:r>
            <a:rPr lang="ko-KR" altLang="en-US" dirty="0" err="1" smtClean="0"/>
            <a:t>타겟</a:t>
          </a:r>
          <a:r>
            <a:rPr lang="ko-KR" altLang="en-US" dirty="0" smtClean="0"/>
            <a:t> 고객 충성도 및 매출 증가</a:t>
          </a:r>
          <a:endParaRPr lang="ko-KR" altLang="en-US" dirty="0"/>
        </a:p>
      </dgm:t>
    </dgm:pt>
    <dgm:pt modelId="{B5E857D6-5035-4411-A6BF-55D61158C27B}" type="parTrans" cxnId="{7EF86915-D728-44E9-BB10-BEA95086BDE4}">
      <dgm:prSet/>
      <dgm:spPr/>
      <dgm:t>
        <a:bodyPr/>
        <a:lstStyle/>
        <a:p>
          <a:pPr latinLnBrk="1"/>
          <a:endParaRPr lang="ko-KR" altLang="en-US"/>
        </a:p>
      </dgm:t>
    </dgm:pt>
    <dgm:pt modelId="{043BB970-8EBA-4595-9201-707BE2011D45}" type="sibTrans" cxnId="{7EF86915-D728-44E9-BB10-BEA95086BDE4}">
      <dgm:prSet/>
      <dgm:spPr/>
      <dgm:t>
        <a:bodyPr/>
        <a:lstStyle/>
        <a:p>
          <a:pPr latinLnBrk="1"/>
          <a:endParaRPr lang="ko-KR" altLang="en-US"/>
        </a:p>
      </dgm:t>
    </dgm:pt>
    <dgm:pt modelId="{F39A001D-41FE-428B-90BE-342A90CCC6A0}">
      <dgm:prSet phldrT="[텍스트]"/>
      <dgm:spPr/>
      <dgm:t>
        <a:bodyPr/>
        <a:lstStyle/>
        <a:p>
          <a:pPr latinLnBrk="1"/>
          <a:r>
            <a:rPr lang="ko-KR" altLang="en-US" dirty="0" smtClean="0"/>
            <a:t>고객 가치 증대</a:t>
          </a:r>
          <a:endParaRPr lang="ko-KR" altLang="en-US" dirty="0"/>
        </a:p>
      </dgm:t>
    </dgm:pt>
    <dgm:pt modelId="{4A0E22B9-2A4A-4095-B1A0-33FDF12F5F11}" type="parTrans" cxnId="{84BAB9CB-3D2C-427E-AC70-86624AEF88FD}">
      <dgm:prSet/>
      <dgm:spPr/>
      <dgm:t>
        <a:bodyPr/>
        <a:lstStyle/>
        <a:p>
          <a:pPr latinLnBrk="1"/>
          <a:endParaRPr lang="ko-KR" altLang="en-US"/>
        </a:p>
      </dgm:t>
    </dgm:pt>
    <dgm:pt modelId="{B14FF76D-645B-493F-8F48-9459AFBE6FF7}" type="sibTrans" cxnId="{84BAB9CB-3D2C-427E-AC70-86624AEF88FD}">
      <dgm:prSet/>
      <dgm:spPr/>
      <dgm:t>
        <a:bodyPr/>
        <a:lstStyle/>
        <a:p>
          <a:pPr latinLnBrk="1"/>
          <a:endParaRPr lang="ko-KR" altLang="en-US"/>
        </a:p>
      </dgm:t>
    </dgm:pt>
    <dgm:pt modelId="{1B404629-163A-474D-80EF-7A1DC1E2F34A}">
      <dgm:prSet phldrT="[텍스트]"/>
      <dgm:spPr/>
      <dgm:t>
        <a:bodyPr/>
        <a:lstStyle/>
        <a:p>
          <a:pPr latinLnBrk="1"/>
          <a:r>
            <a:rPr lang="ko-KR" altLang="en-US" dirty="0" smtClean="0"/>
            <a:t>매출 대비 마케팅 비용 감축</a:t>
          </a:r>
          <a:endParaRPr lang="ko-KR" altLang="en-US" dirty="0"/>
        </a:p>
      </dgm:t>
    </dgm:pt>
    <dgm:pt modelId="{59AD3FD6-F266-473F-9A2C-440FEF3BB730}" type="parTrans" cxnId="{92507278-69F0-4A72-B6C6-895ACCA8D2F4}">
      <dgm:prSet/>
      <dgm:spPr/>
      <dgm:t>
        <a:bodyPr/>
        <a:lstStyle/>
        <a:p>
          <a:pPr latinLnBrk="1"/>
          <a:endParaRPr lang="ko-KR" altLang="en-US"/>
        </a:p>
      </dgm:t>
    </dgm:pt>
    <dgm:pt modelId="{DAAB01A2-91C3-46E2-AD75-A23F0D43D544}" type="sibTrans" cxnId="{92507278-69F0-4A72-B6C6-895ACCA8D2F4}">
      <dgm:prSet/>
      <dgm:spPr/>
      <dgm:t>
        <a:bodyPr/>
        <a:lstStyle/>
        <a:p>
          <a:pPr latinLnBrk="1"/>
          <a:endParaRPr lang="ko-KR" altLang="en-US"/>
        </a:p>
      </dgm:t>
    </dgm:pt>
    <dgm:pt modelId="{D5409868-74AC-4C0D-8BD6-518C078D200B}">
      <dgm:prSet phldrT="[텍스트]"/>
      <dgm:spPr/>
      <dgm:t>
        <a:bodyPr/>
        <a:lstStyle/>
        <a:p>
          <a:pPr latinLnBrk="1"/>
          <a:r>
            <a:rPr lang="ko-KR" altLang="en-US" dirty="0" smtClean="0"/>
            <a:t>고객 유지 비용 감소</a:t>
          </a:r>
          <a:endParaRPr lang="ko-KR" altLang="en-US" dirty="0"/>
        </a:p>
      </dgm:t>
    </dgm:pt>
    <dgm:pt modelId="{ED2C1C84-DEA0-4C59-BABB-2335449952FF}" type="parTrans" cxnId="{80D268D1-EE15-43B5-978A-246362178EE9}">
      <dgm:prSet/>
      <dgm:spPr/>
      <dgm:t>
        <a:bodyPr/>
        <a:lstStyle/>
        <a:p>
          <a:pPr latinLnBrk="1"/>
          <a:endParaRPr lang="ko-KR" altLang="en-US"/>
        </a:p>
      </dgm:t>
    </dgm:pt>
    <dgm:pt modelId="{0F267CDE-1F34-4556-9013-C418F938502F}" type="sibTrans" cxnId="{80D268D1-EE15-43B5-978A-246362178EE9}">
      <dgm:prSet/>
      <dgm:spPr/>
      <dgm:t>
        <a:bodyPr/>
        <a:lstStyle/>
        <a:p>
          <a:pPr latinLnBrk="1"/>
          <a:endParaRPr lang="ko-KR" altLang="en-US"/>
        </a:p>
      </dgm:t>
    </dgm:pt>
    <dgm:pt modelId="{238B8119-E0E0-4202-9EB1-B54755583A12}">
      <dgm:prSet phldrT="[텍스트]"/>
      <dgm:spPr/>
      <dgm:t>
        <a:bodyPr/>
        <a:lstStyle/>
        <a:p>
          <a:pPr latinLnBrk="1"/>
          <a:r>
            <a:rPr lang="ko-KR" altLang="en-US" dirty="0" smtClean="0"/>
            <a:t>수익성 낮은 고객의 유지비용 절감</a:t>
          </a:r>
          <a:endParaRPr lang="ko-KR" altLang="en-US" dirty="0"/>
        </a:p>
      </dgm:t>
    </dgm:pt>
    <dgm:pt modelId="{3D5DB0FC-105B-4676-AAF5-23411A07E363}" type="parTrans" cxnId="{9D5AD69B-C73E-4209-B1AF-B6E8BA84414A}">
      <dgm:prSet/>
      <dgm:spPr/>
      <dgm:t>
        <a:bodyPr/>
        <a:lstStyle/>
        <a:p>
          <a:pPr latinLnBrk="1"/>
          <a:endParaRPr lang="ko-KR" altLang="en-US"/>
        </a:p>
      </dgm:t>
    </dgm:pt>
    <dgm:pt modelId="{74EA803A-4C04-4CF2-907F-D35B3B9B6312}" type="sibTrans" cxnId="{9D5AD69B-C73E-4209-B1AF-B6E8BA84414A}">
      <dgm:prSet/>
      <dgm:spPr/>
      <dgm:t>
        <a:bodyPr/>
        <a:lstStyle/>
        <a:p>
          <a:pPr latinLnBrk="1"/>
          <a:endParaRPr lang="ko-KR" altLang="en-US"/>
        </a:p>
      </dgm:t>
    </dgm:pt>
    <dgm:pt modelId="{77422ABB-FF48-4E14-BB90-C67A1A9C3DD1}" type="pres">
      <dgm:prSet presAssocID="{2DB45E3D-37F2-45D5-9015-C9602CFD62F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FDCD3CA-C83C-4238-A15B-3BE39FC5E6F3}" type="pres">
      <dgm:prSet presAssocID="{85B861FB-2F3E-43CB-A675-E2C95E10D26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244D5EF-4103-45B5-8D26-10D5360C889E}" type="pres">
      <dgm:prSet presAssocID="{85B861FB-2F3E-43CB-A675-E2C95E10D268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250E461-DC36-411F-BFC8-6CBFB788E5F7}" type="pres">
      <dgm:prSet presAssocID="{35AB54A4-417F-434A-A9DE-99D6789EA08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A77EE08-4F91-464D-B946-89384879FD22}" type="pres">
      <dgm:prSet presAssocID="{35AB54A4-417F-434A-A9DE-99D6789EA08A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61044E5-57B0-48F5-B6F4-FD8C9497B65F}" type="pres">
      <dgm:prSet presAssocID="{1B404629-163A-474D-80EF-7A1DC1E2F34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51EBB8D-DA6B-43B5-B4F5-815591AA6CF5}" type="pres">
      <dgm:prSet presAssocID="{1B404629-163A-474D-80EF-7A1DC1E2F34A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84BAB9CB-3D2C-427E-AC70-86624AEF88FD}" srcId="{35AB54A4-417F-434A-A9DE-99D6789EA08A}" destId="{F39A001D-41FE-428B-90BE-342A90CCC6A0}" srcOrd="0" destOrd="0" parTransId="{4A0E22B9-2A4A-4095-B1A0-33FDF12F5F11}" sibTransId="{B14FF76D-645B-493F-8F48-9459AFBE6FF7}"/>
    <dgm:cxn modelId="{A6C4309C-F5AC-4A3C-9D37-9E8B0698593C}" type="presOf" srcId="{1B404629-163A-474D-80EF-7A1DC1E2F34A}" destId="{361044E5-57B0-48F5-B6F4-FD8C9497B65F}" srcOrd="0" destOrd="0" presId="urn:microsoft.com/office/officeart/2005/8/layout/vList2"/>
    <dgm:cxn modelId="{78F0DB08-174C-4C4D-92FE-818D0A35DBAF}" type="presOf" srcId="{62C272B6-65FD-4456-B0E3-9C2FB0CEE9FD}" destId="{0244D5EF-4103-45B5-8D26-10D5360C889E}" srcOrd="0" destOrd="0" presId="urn:microsoft.com/office/officeart/2005/8/layout/vList2"/>
    <dgm:cxn modelId="{2C741137-D805-4934-AAEE-41A9525E9DF7}" srcId="{2DB45E3D-37F2-45D5-9015-C9602CFD62F7}" destId="{85B861FB-2F3E-43CB-A675-E2C95E10D268}" srcOrd="0" destOrd="0" parTransId="{C24957F6-8D9B-43D4-AAF7-D994A47B865B}" sibTransId="{FC43292C-17DA-4781-B176-13A01D5079AF}"/>
    <dgm:cxn modelId="{09276312-7402-4BA1-B848-4B22C683452C}" type="presOf" srcId="{35AB54A4-417F-434A-A9DE-99D6789EA08A}" destId="{C250E461-DC36-411F-BFC8-6CBFB788E5F7}" srcOrd="0" destOrd="0" presId="urn:microsoft.com/office/officeart/2005/8/layout/vList2"/>
    <dgm:cxn modelId="{98A7A31D-0466-4E42-BFC7-D0738C8615E2}" type="presOf" srcId="{D5409868-74AC-4C0D-8BD6-518C078D200B}" destId="{E51EBB8D-DA6B-43B5-B4F5-815591AA6CF5}" srcOrd="0" destOrd="0" presId="urn:microsoft.com/office/officeart/2005/8/layout/vList2"/>
    <dgm:cxn modelId="{0C0678C4-7676-42B6-8E20-EE6A788A47C7}" type="presOf" srcId="{2DB45E3D-37F2-45D5-9015-C9602CFD62F7}" destId="{77422ABB-FF48-4E14-BB90-C67A1A9C3DD1}" srcOrd="0" destOrd="0" presId="urn:microsoft.com/office/officeart/2005/8/layout/vList2"/>
    <dgm:cxn modelId="{7EF86915-D728-44E9-BB10-BEA95086BDE4}" srcId="{2DB45E3D-37F2-45D5-9015-C9602CFD62F7}" destId="{35AB54A4-417F-434A-A9DE-99D6789EA08A}" srcOrd="1" destOrd="0" parTransId="{B5E857D6-5035-4411-A6BF-55D61158C27B}" sibTransId="{043BB970-8EBA-4595-9201-707BE2011D45}"/>
    <dgm:cxn modelId="{3415C35E-D18A-4B33-AC89-B83083C5F3BD}" type="presOf" srcId="{238B8119-E0E0-4202-9EB1-B54755583A12}" destId="{E51EBB8D-DA6B-43B5-B4F5-815591AA6CF5}" srcOrd="0" destOrd="1" presId="urn:microsoft.com/office/officeart/2005/8/layout/vList2"/>
    <dgm:cxn modelId="{80D268D1-EE15-43B5-978A-246362178EE9}" srcId="{1B404629-163A-474D-80EF-7A1DC1E2F34A}" destId="{D5409868-74AC-4C0D-8BD6-518C078D200B}" srcOrd="0" destOrd="0" parTransId="{ED2C1C84-DEA0-4C59-BABB-2335449952FF}" sibTransId="{0F267CDE-1F34-4556-9013-C418F938502F}"/>
    <dgm:cxn modelId="{9D5AD69B-C73E-4209-B1AF-B6E8BA84414A}" srcId="{1B404629-163A-474D-80EF-7A1DC1E2F34A}" destId="{238B8119-E0E0-4202-9EB1-B54755583A12}" srcOrd="1" destOrd="0" parTransId="{3D5DB0FC-105B-4676-AAF5-23411A07E363}" sibTransId="{74EA803A-4C04-4CF2-907F-D35B3B9B6312}"/>
    <dgm:cxn modelId="{4A694495-4C76-46C1-A0AA-F07E56B3A0B6}" type="presOf" srcId="{85B861FB-2F3E-43CB-A675-E2C95E10D268}" destId="{CFDCD3CA-C83C-4238-A15B-3BE39FC5E6F3}" srcOrd="0" destOrd="0" presId="urn:microsoft.com/office/officeart/2005/8/layout/vList2"/>
    <dgm:cxn modelId="{8C255550-42C0-40BD-92FC-19AC85E1D678}" type="presOf" srcId="{F39A001D-41FE-428B-90BE-342A90CCC6A0}" destId="{DA77EE08-4F91-464D-B946-89384879FD22}" srcOrd="0" destOrd="0" presId="urn:microsoft.com/office/officeart/2005/8/layout/vList2"/>
    <dgm:cxn modelId="{E5C35013-EDDE-4093-BB40-237836F245C0}" srcId="{85B861FB-2F3E-43CB-A675-E2C95E10D268}" destId="{62C272B6-65FD-4456-B0E3-9C2FB0CEE9FD}" srcOrd="0" destOrd="0" parTransId="{5DE422CD-0AF4-4E25-B7AF-35E560B7D8F4}" sibTransId="{6B74C225-C27A-4E07-A8BF-6257423D259E}"/>
    <dgm:cxn modelId="{92507278-69F0-4A72-B6C6-895ACCA8D2F4}" srcId="{2DB45E3D-37F2-45D5-9015-C9602CFD62F7}" destId="{1B404629-163A-474D-80EF-7A1DC1E2F34A}" srcOrd="2" destOrd="0" parTransId="{59AD3FD6-F266-473F-9A2C-440FEF3BB730}" sibTransId="{DAAB01A2-91C3-46E2-AD75-A23F0D43D544}"/>
    <dgm:cxn modelId="{71352A2C-0F20-4FD4-8D2B-AB57CA5FC866}" type="presParOf" srcId="{77422ABB-FF48-4E14-BB90-C67A1A9C3DD1}" destId="{CFDCD3CA-C83C-4238-A15B-3BE39FC5E6F3}" srcOrd="0" destOrd="0" presId="urn:microsoft.com/office/officeart/2005/8/layout/vList2"/>
    <dgm:cxn modelId="{88C79B82-61F2-4DFB-8B39-1DB479E70F93}" type="presParOf" srcId="{77422ABB-FF48-4E14-BB90-C67A1A9C3DD1}" destId="{0244D5EF-4103-45B5-8D26-10D5360C889E}" srcOrd="1" destOrd="0" presId="urn:microsoft.com/office/officeart/2005/8/layout/vList2"/>
    <dgm:cxn modelId="{9EAD594A-70F0-49B4-B891-E9155F6C7F69}" type="presParOf" srcId="{77422ABB-FF48-4E14-BB90-C67A1A9C3DD1}" destId="{C250E461-DC36-411F-BFC8-6CBFB788E5F7}" srcOrd="2" destOrd="0" presId="urn:microsoft.com/office/officeart/2005/8/layout/vList2"/>
    <dgm:cxn modelId="{01F2B569-89D6-47DE-88C2-12A0C79BA834}" type="presParOf" srcId="{77422ABB-FF48-4E14-BB90-C67A1A9C3DD1}" destId="{DA77EE08-4F91-464D-B946-89384879FD22}" srcOrd="3" destOrd="0" presId="urn:microsoft.com/office/officeart/2005/8/layout/vList2"/>
    <dgm:cxn modelId="{61EE2FAC-A3B1-4984-8404-64D1EDB2BA1B}" type="presParOf" srcId="{77422ABB-FF48-4E14-BB90-C67A1A9C3DD1}" destId="{361044E5-57B0-48F5-B6F4-FD8C9497B65F}" srcOrd="4" destOrd="0" presId="urn:microsoft.com/office/officeart/2005/8/layout/vList2"/>
    <dgm:cxn modelId="{24B322F5-A1EF-43CC-8ED7-0F4D4F2AE66A}" type="presParOf" srcId="{77422ABB-FF48-4E14-BB90-C67A1A9C3DD1}" destId="{E51EBB8D-DA6B-43B5-B4F5-815591AA6CF5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DCD3CA-C83C-4238-A15B-3BE39FC5E6F3}">
      <dsp:nvSpPr>
        <dsp:cNvPr id="0" name=""/>
        <dsp:cNvSpPr/>
      </dsp:nvSpPr>
      <dsp:spPr>
        <a:xfrm>
          <a:off x="0" y="106089"/>
          <a:ext cx="6096000" cy="7043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kern="1200" dirty="0" smtClean="0"/>
            <a:t>신규 고객 창출</a:t>
          </a:r>
          <a:endParaRPr lang="ko-KR" altLang="en-US" sz="2800" kern="1200" dirty="0"/>
        </a:p>
      </dsp:txBody>
      <dsp:txXfrm>
        <a:off x="34383" y="140472"/>
        <a:ext cx="6027234" cy="635573"/>
      </dsp:txXfrm>
    </dsp:sp>
    <dsp:sp modelId="{0244D5EF-4103-45B5-8D26-10D5360C889E}">
      <dsp:nvSpPr>
        <dsp:cNvPr id="0" name=""/>
        <dsp:cNvSpPr/>
      </dsp:nvSpPr>
      <dsp:spPr>
        <a:xfrm>
          <a:off x="0" y="810429"/>
          <a:ext cx="6096000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5560" rIns="199136" bIns="35560" numCol="1" spcCol="1270" anchor="t" anchorCtr="0">
          <a:noAutofit/>
        </a:bodyPr>
        <a:lstStyle/>
        <a:p>
          <a:pPr marL="228600" lvl="1" indent="-228600" algn="l" defTabSz="9779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ko-KR" altLang="en-US" sz="2200" kern="1200" dirty="0" smtClean="0"/>
            <a:t>고객 수 증가에 따른 매출 증대</a:t>
          </a:r>
          <a:endParaRPr lang="ko-KR" altLang="en-US" sz="2200" kern="1200" dirty="0"/>
        </a:p>
      </dsp:txBody>
      <dsp:txXfrm>
        <a:off x="0" y="810429"/>
        <a:ext cx="6096000" cy="463680"/>
      </dsp:txXfrm>
    </dsp:sp>
    <dsp:sp modelId="{C250E461-DC36-411F-BFC8-6CBFB788E5F7}">
      <dsp:nvSpPr>
        <dsp:cNvPr id="0" name=""/>
        <dsp:cNvSpPr/>
      </dsp:nvSpPr>
      <dsp:spPr>
        <a:xfrm>
          <a:off x="0" y="1274109"/>
          <a:ext cx="6096000" cy="7043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kern="1200" dirty="0" smtClean="0"/>
            <a:t>주요 </a:t>
          </a:r>
          <a:r>
            <a:rPr lang="ko-KR" altLang="en-US" sz="2800" kern="1200" dirty="0" err="1" smtClean="0"/>
            <a:t>타겟</a:t>
          </a:r>
          <a:r>
            <a:rPr lang="ko-KR" altLang="en-US" sz="2800" kern="1200" dirty="0" smtClean="0"/>
            <a:t> 고객 충성도 및 매출 증가</a:t>
          </a:r>
          <a:endParaRPr lang="ko-KR" altLang="en-US" sz="2800" kern="1200" dirty="0"/>
        </a:p>
      </dsp:txBody>
      <dsp:txXfrm>
        <a:off x="34383" y="1308492"/>
        <a:ext cx="6027234" cy="635573"/>
      </dsp:txXfrm>
    </dsp:sp>
    <dsp:sp modelId="{DA77EE08-4F91-464D-B946-89384879FD22}">
      <dsp:nvSpPr>
        <dsp:cNvPr id="0" name=""/>
        <dsp:cNvSpPr/>
      </dsp:nvSpPr>
      <dsp:spPr>
        <a:xfrm>
          <a:off x="0" y="1978449"/>
          <a:ext cx="6096000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5560" rIns="199136" bIns="35560" numCol="1" spcCol="1270" anchor="t" anchorCtr="0">
          <a:noAutofit/>
        </a:bodyPr>
        <a:lstStyle/>
        <a:p>
          <a:pPr marL="228600" lvl="1" indent="-228600" algn="l" defTabSz="9779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ko-KR" altLang="en-US" sz="2200" kern="1200" dirty="0" smtClean="0"/>
            <a:t>고객 가치 증대</a:t>
          </a:r>
          <a:endParaRPr lang="ko-KR" altLang="en-US" sz="2200" kern="1200" dirty="0"/>
        </a:p>
      </dsp:txBody>
      <dsp:txXfrm>
        <a:off x="0" y="1978449"/>
        <a:ext cx="6096000" cy="463680"/>
      </dsp:txXfrm>
    </dsp:sp>
    <dsp:sp modelId="{361044E5-57B0-48F5-B6F4-FD8C9497B65F}">
      <dsp:nvSpPr>
        <dsp:cNvPr id="0" name=""/>
        <dsp:cNvSpPr/>
      </dsp:nvSpPr>
      <dsp:spPr>
        <a:xfrm>
          <a:off x="0" y="2442130"/>
          <a:ext cx="6096000" cy="7043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kern="1200" dirty="0" smtClean="0"/>
            <a:t>매출 대비 마케팅 비용 감축</a:t>
          </a:r>
          <a:endParaRPr lang="ko-KR" altLang="en-US" sz="2800" kern="1200" dirty="0"/>
        </a:p>
      </dsp:txBody>
      <dsp:txXfrm>
        <a:off x="34383" y="2476513"/>
        <a:ext cx="6027234" cy="635573"/>
      </dsp:txXfrm>
    </dsp:sp>
    <dsp:sp modelId="{E51EBB8D-DA6B-43B5-B4F5-815591AA6CF5}">
      <dsp:nvSpPr>
        <dsp:cNvPr id="0" name=""/>
        <dsp:cNvSpPr/>
      </dsp:nvSpPr>
      <dsp:spPr>
        <a:xfrm>
          <a:off x="0" y="3146469"/>
          <a:ext cx="6096000" cy="811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5560" rIns="199136" bIns="35560" numCol="1" spcCol="1270" anchor="t" anchorCtr="0">
          <a:noAutofit/>
        </a:bodyPr>
        <a:lstStyle/>
        <a:p>
          <a:pPr marL="228600" lvl="1" indent="-228600" algn="l" defTabSz="9779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ko-KR" altLang="en-US" sz="2200" kern="1200" dirty="0" smtClean="0"/>
            <a:t>고객 유지 비용 감소</a:t>
          </a:r>
          <a:endParaRPr lang="ko-KR" altLang="en-US" sz="2200" kern="1200" dirty="0"/>
        </a:p>
        <a:p>
          <a:pPr marL="228600" lvl="1" indent="-228600" algn="l" defTabSz="9779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ko-KR" altLang="en-US" sz="2200" kern="1200" dirty="0" smtClean="0"/>
            <a:t>수익성 낮은 고객의 유지비용 절감</a:t>
          </a:r>
          <a:endParaRPr lang="ko-KR" altLang="en-US" sz="2200" kern="1200" dirty="0"/>
        </a:p>
      </dsp:txBody>
      <dsp:txXfrm>
        <a:off x="0" y="3146469"/>
        <a:ext cx="6096000" cy="811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300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624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3096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021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74261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560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69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313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228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03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2/1/2014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908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839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92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085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2/1/2014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746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067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450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XX </a:t>
            </a:r>
            <a:r>
              <a:rPr lang="ko-KR" altLang="en-US" dirty="0" smtClean="0"/>
              <a:t>시스템 도입효과</a:t>
            </a:r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50567" y="752936"/>
            <a:ext cx="5811702" cy="2676064"/>
          </a:xfrm>
          <a:prstGeom prst="rect">
            <a:avLst/>
          </a:prstGeom>
        </p:spPr>
      </p:pic>
      <p:graphicFrame>
        <p:nvGraphicFramePr>
          <p:cNvPr id="11" name="다이어그램 10"/>
          <p:cNvGraphicFramePr/>
          <p:nvPr>
            <p:extLst/>
          </p:nvPr>
        </p:nvGraphicFramePr>
        <p:xfrm>
          <a:off x="821710" y="183663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1180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XX </a:t>
            </a:r>
            <a:r>
              <a:rPr lang="ko-KR" altLang="en-US" dirty="0" smtClean="0"/>
              <a:t>시스템 도입효과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599" y="1341614"/>
            <a:ext cx="733634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600" b="1" dirty="0" smtClean="0"/>
              <a:t>XX</a:t>
            </a:r>
            <a:r>
              <a:rPr lang="ko-KR" altLang="en-US" sz="1600" b="1" dirty="0" smtClean="0"/>
              <a:t>시스템의 도입으로 마케팅 비용의 감축과 체계적인 고객 관리를 통해 </a:t>
            </a:r>
            <a:r>
              <a:rPr lang="en-US" altLang="ko-KR" sz="1600" b="1" dirty="0" smtClean="0"/>
              <a:t/>
            </a:r>
            <a:br>
              <a:rPr lang="en-US" altLang="ko-KR" sz="1600" b="1" dirty="0" smtClean="0"/>
            </a:br>
            <a:r>
              <a:rPr lang="ko-KR" altLang="en-US" sz="1600" b="1" dirty="0" smtClean="0"/>
              <a:t>신규 고객을 창출하여 전년 대비 </a:t>
            </a:r>
            <a:r>
              <a:rPr lang="en-US" altLang="ko-KR" sz="2400" b="1" dirty="0" smtClean="0">
                <a:solidFill>
                  <a:srgbClr val="C00000"/>
                </a:solidFill>
              </a:rPr>
              <a:t>20%</a:t>
            </a:r>
            <a:r>
              <a:rPr lang="en-US" altLang="ko-KR" sz="1600" b="1" dirty="0" smtClean="0"/>
              <a:t> </a:t>
            </a:r>
            <a:r>
              <a:rPr lang="ko-KR" altLang="en-US" sz="1600" b="1" dirty="0" smtClean="0"/>
              <a:t>이상 매출을 증대할 수 있습니다</a:t>
            </a:r>
            <a:r>
              <a:rPr lang="en-US" altLang="ko-KR" sz="1600" b="1" dirty="0" smtClean="0"/>
              <a:t>. </a:t>
            </a:r>
            <a:endParaRPr lang="ko-KR" altLang="en-US" sz="1600" b="1" dirty="0"/>
          </a:p>
        </p:txBody>
      </p:sp>
      <p:sp>
        <p:nvSpPr>
          <p:cNvPr id="3" name="위쪽 화살표 2"/>
          <p:cNvSpPr/>
          <p:nvPr/>
        </p:nvSpPr>
        <p:spPr>
          <a:xfrm>
            <a:off x="640691" y="2943006"/>
            <a:ext cx="1390100" cy="2806428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UP</a:t>
            </a:r>
            <a:endParaRPr lang="ko-KR" altLang="en-US" dirty="0"/>
          </a:p>
        </p:txBody>
      </p:sp>
      <p:sp>
        <p:nvSpPr>
          <p:cNvPr id="4" name="아래쪽 화살표 3"/>
          <p:cNvSpPr/>
          <p:nvPr/>
        </p:nvSpPr>
        <p:spPr>
          <a:xfrm>
            <a:off x="5758120" y="3467727"/>
            <a:ext cx="1389600" cy="2806428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dirty="0" smtClean="0"/>
              <a:t>Down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907644" y="3061191"/>
            <a:ext cx="38140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/>
              <a:t>외부 </a:t>
            </a:r>
            <a:r>
              <a:rPr lang="en-US" altLang="ko-KR" sz="1600" b="1" dirty="0" smtClean="0"/>
              <a:t>DB</a:t>
            </a:r>
            <a:r>
              <a:rPr lang="ko-KR" altLang="en-US" sz="1600" b="1" dirty="0" smtClean="0"/>
              <a:t>를 통한 신규 고객 </a:t>
            </a:r>
            <a:r>
              <a:rPr lang="en-US" altLang="ko-KR" sz="2000" b="1" dirty="0" smtClean="0">
                <a:solidFill>
                  <a:srgbClr val="C00000"/>
                </a:solidFill>
              </a:rPr>
              <a:t>20%</a:t>
            </a:r>
            <a:r>
              <a:rPr lang="en-US" altLang="ko-KR" sz="1600" b="1" dirty="0" smtClean="0"/>
              <a:t> </a:t>
            </a:r>
            <a:r>
              <a:rPr lang="ko-KR" altLang="en-US" sz="1600" b="1" dirty="0" smtClean="0"/>
              <a:t>확보</a:t>
            </a:r>
            <a:endParaRPr lang="en-US" altLang="ko-KR" sz="1600" b="1" dirty="0" smtClean="0"/>
          </a:p>
          <a:p>
            <a:pPr marL="177800" indent="-1778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/>
              <a:t>고객 거래 건수 </a:t>
            </a:r>
            <a:r>
              <a:rPr lang="en-US" altLang="ko-KR" sz="2000" b="1" dirty="0">
                <a:solidFill>
                  <a:srgbClr val="C00000"/>
                </a:solidFill>
              </a:rPr>
              <a:t>20%</a:t>
            </a:r>
            <a:r>
              <a:rPr lang="en-US" altLang="ko-KR" sz="1600" b="1" dirty="0"/>
              <a:t> </a:t>
            </a:r>
            <a:r>
              <a:rPr lang="ko-KR" altLang="en-US" sz="1600" b="1" dirty="0" smtClean="0"/>
              <a:t>증대</a:t>
            </a:r>
            <a:endParaRPr lang="en-US" altLang="ko-KR" sz="1600" b="1" dirty="0"/>
          </a:p>
          <a:p>
            <a:pPr marL="177800" indent="-1778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/>
              <a:t>고객 거래 단가 </a:t>
            </a:r>
            <a:r>
              <a:rPr lang="en-US" altLang="ko-KR" sz="2000" b="1" dirty="0">
                <a:solidFill>
                  <a:srgbClr val="C00000"/>
                </a:solidFill>
              </a:rPr>
              <a:t>20%</a:t>
            </a:r>
            <a:r>
              <a:rPr lang="en-US" altLang="ko-KR" sz="1600" b="1" dirty="0">
                <a:solidFill>
                  <a:prstClr val="black"/>
                </a:solidFill>
              </a:rPr>
              <a:t> </a:t>
            </a:r>
            <a:r>
              <a:rPr lang="ko-KR" altLang="en-US" sz="1600" b="1" dirty="0">
                <a:solidFill>
                  <a:prstClr val="black"/>
                </a:solidFill>
              </a:rPr>
              <a:t>증대</a:t>
            </a:r>
            <a:endParaRPr lang="ko-KR" altLang="en-US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154408" y="5010059"/>
            <a:ext cx="4155381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/>
              <a:t>낮은 수익성 고객 유지비용 </a:t>
            </a:r>
            <a:r>
              <a:rPr lang="en-US" altLang="ko-KR" sz="1600" b="1" dirty="0" smtClean="0"/>
              <a:t/>
            </a:r>
            <a:br>
              <a:rPr lang="en-US" altLang="ko-KR" sz="1600" b="1" dirty="0" smtClean="0"/>
            </a:br>
            <a:r>
              <a:rPr lang="en-US" altLang="ko-KR" sz="2000" b="1" dirty="0" smtClean="0">
                <a:solidFill>
                  <a:srgbClr val="C00000"/>
                </a:solidFill>
              </a:rPr>
              <a:t>30%</a:t>
            </a:r>
            <a:r>
              <a:rPr lang="en-US" altLang="ko-KR" sz="1600" b="1" dirty="0" smtClean="0"/>
              <a:t> </a:t>
            </a:r>
            <a:r>
              <a:rPr lang="ko-KR" altLang="en-US" sz="1600" b="1" dirty="0" smtClean="0"/>
              <a:t>절감</a:t>
            </a:r>
            <a:endParaRPr lang="en-US" altLang="ko-KR" sz="1600" b="1" dirty="0" smtClean="0"/>
          </a:p>
          <a:p>
            <a:pPr marL="177800" indent="-1778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 smtClean="0"/>
              <a:t>마케팅 평균 비용 </a:t>
            </a:r>
            <a:r>
              <a:rPr lang="en-US" altLang="ko-KR" sz="2000" b="1" dirty="0">
                <a:solidFill>
                  <a:srgbClr val="C00000"/>
                </a:solidFill>
              </a:rPr>
              <a:t>20%</a:t>
            </a:r>
            <a:r>
              <a:rPr lang="en-US" altLang="ko-KR" sz="1600" b="1" dirty="0"/>
              <a:t> </a:t>
            </a:r>
            <a:r>
              <a:rPr lang="ko-KR" altLang="en-US" sz="1600" b="1" dirty="0" smtClean="0"/>
              <a:t>감소</a:t>
            </a:r>
            <a:endParaRPr lang="en-US" altLang="ko-KR" sz="1600" b="1" dirty="0"/>
          </a:p>
        </p:txBody>
      </p:sp>
    </p:spTree>
    <p:extLst>
      <p:ext uri="{BB962C8B-B14F-4D97-AF65-F5344CB8AC3E}">
        <p14:creationId xmlns:p14="http://schemas.microsoft.com/office/powerpoint/2010/main" val="197212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539350"/>
              </p:ext>
            </p:extLst>
          </p:nvPr>
        </p:nvGraphicFramePr>
        <p:xfrm>
          <a:off x="340036" y="551312"/>
          <a:ext cx="3756264" cy="2540734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3756264"/>
              </a:tblGrid>
              <a:tr h="532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속성</a:t>
                      </a:r>
                      <a:r>
                        <a:rPr kumimoji="1" lang="en-US" altLang="ko-K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1" lang="ko-KR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기능</a:t>
                      </a:r>
                      <a:r>
                        <a:rPr kumimoji="1" lang="en-US" altLang="ko-K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(Feature)</a:t>
                      </a:r>
                      <a:r>
                        <a:rPr kumimoji="1" lang="ko-KR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은</a:t>
                      </a:r>
                      <a:r>
                        <a:rPr kumimoji="1" lang="en-US" altLang="ko-K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?</a:t>
                      </a:r>
                      <a:endParaRPr kumimoji="1" lang="ko-KR" altLang="ko-K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2008508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994315"/>
              </p:ext>
            </p:extLst>
          </p:nvPr>
        </p:nvGraphicFramePr>
        <p:xfrm>
          <a:off x="5011580" y="550431"/>
          <a:ext cx="3756264" cy="2540734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3756264"/>
              </a:tblGrid>
              <a:tr h="532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장점</a:t>
                      </a:r>
                      <a:r>
                        <a:rPr kumimoji="1" lang="en-US" altLang="ko-K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(Advantage)</a:t>
                      </a:r>
                      <a:r>
                        <a:rPr kumimoji="1" lang="ko-KR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은</a:t>
                      </a:r>
                      <a:r>
                        <a:rPr kumimoji="1" lang="en-US" altLang="ko-K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?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2008508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568306"/>
              </p:ext>
            </p:extLst>
          </p:nvPr>
        </p:nvGraphicFramePr>
        <p:xfrm>
          <a:off x="339155" y="3737617"/>
          <a:ext cx="3756264" cy="2540734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3756264"/>
              </a:tblGrid>
              <a:tr h="532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혜택</a:t>
                      </a:r>
                      <a:r>
                        <a:rPr kumimoji="1" lang="en-US" altLang="ko-K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(Benefit)</a:t>
                      </a:r>
                      <a:r>
                        <a:rPr kumimoji="1" lang="ko-KR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은</a:t>
                      </a:r>
                      <a:r>
                        <a:rPr kumimoji="1" lang="en-US" altLang="ko-K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?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2008508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508928"/>
              </p:ext>
            </p:extLst>
          </p:nvPr>
        </p:nvGraphicFramePr>
        <p:xfrm>
          <a:off x="5010699" y="3736736"/>
          <a:ext cx="3756264" cy="2540734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3756264"/>
              </a:tblGrid>
              <a:tr h="532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증거</a:t>
                      </a:r>
                      <a:r>
                        <a:rPr kumimoji="1" lang="en-US" altLang="ko-K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1" lang="ko-KR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근거</a:t>
                      </a:r>
                      <a:r>
                        <a:rPr kumimoji="1" lang="en-US" altLang="ko-K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(Evidence)</a:t>
                      </a:r>
                      <a:r>
                        <a:rPr kumimoji="1" lang="ko-KR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는</a:t>
                      </a:r>
                      <a:r>
                        <a:rPr kumimoji="1" lang="en-US" altLang="ko-K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itchFamily="50" charset="-127"/>
                          <a:ea typeface="맑은 고딕" pitchFamily="50" charset="-127"/>
                        </a:rPr>
                        <a:t>?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2008508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9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패싯">
  <a:themeElements>
    <a:clrScheme name="패싯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패싯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패싯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54</TotalTime>
  <Words>104</Words>
  <Application>Microsoft Office PowerPoint</Application>
  <PresentationFormat>화면 슬라이드 쇼(4:3)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HY그래픽M</vt:lpstr>
      <vt:lpstr>맑은 고딕</vt:lpstr>
      <vt:lpstr>Arial</vt:lpstr>
      <vt:lpstr>Trebuchet MS</vt:lpstr>
      <vt:lpstr>Wingdings 3</vt:lpstr>
      <vt:lpstr>패싯</vt:lpstr>
      <vt:lpstr>XX 시스템 도입효과</vt:lpstr>
      <vt:lpstr>XX 시스템 도입효과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부동산 정책 기대효과</dc:title>
  <dc:creator>JongSeo Chae</dc:creator>
  <cp:lastModifiedBy>PTIA</cp:lastModifiedBy>
  <cp:revision>9</cp:revision>
  <dcterms:created xsi:type="dcterms:W3CDTF">2013-07-18T16:23:23Z</dcterms:created>
  <dcterms:modified xsi:type="dcterms:W3CDTF">2014-01-31T15:58:01Z</dcterms:modified>
</cp:coreProperties>
</file>