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70" r:id="rId1"/>
    <p:sldMasterId id="2147483680" r:id="rId2"/>
    <p:sldMasterId id="2147483709" r:id="rId3"/>
  </p:sldMasterIdLst>
  <p:notesMasterIdLst>
    <p:notesMasterId r:id="rId15"/>
  </p:notesMasterIdLst>
  <p:sldIdLst>
    <p:sldId id="926" r:id="rId4"/>
    <p:sldId id="927" r:id="rId5"/>
    <p:sldId id="933" r:id="rId6"/>
    <p:sldId id="939" r:id="rId7"/>
    <p:sldId id="928" r:id="rId8"/>
    <p:sldId id="930" r:id="rId9"/>
    <p:sldId id="929" r:id="rId10"/>
    <p:sldId id="937" r:id="rId11"/>
    <p:sldId id="938" r:id="rId12"/>
    <p:sldId id="940" r:id="rId13"/>
    <p:sldId id="942" r:id="rId14"/>
  </p:sldIdLst>
  <p:sldSz cx="9144000" cy="6858000" type="screen4x3"/>
  <p:notesSz cx="6858000" cy="9144000"/>
  <p:photoAlbum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>
          <p15:clr>
            <a:srgbClr val="A4A3A4"/>
          </p15:clr>
        </p15:guide>
        <p15:guide id="2" orient="horz" pos="935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3F5"/>
    <a:srgbClr val="FAFBFF"/>
    <a:srgbClr val="00854A"/>
    <a:srgbClr val="299874"/>
    <a:srgbClr val="523B07"/>
    <a:srgbClr val="009241"/>
    <a:srgbClr val="DA251C"/>
    <a:srgbClr val="7E7E7E"/>
    <a:srgbClr val="A6AA12"/>
    <a:srgbClr val="9F02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22" autoAdjust="0"/>
    <p:restoredTop sz="90483" autoAdjust="0"/>
  </p:normalViewPr>
  <p:slideViewPr>
    <p:cSldViewPr showGuides="1">
      <p:cViewPr varScale="1">
        <p:scale>
          <a:sx n="106" d="100"/>
          <a:sy n="106" d="100"/>
        </p:scale>
        <p:origin x="102" y="120"/>
      </p:cViewPr>
      <p:guideLst>
        <p:guide orient="horz" pos="2251"/>
        <p:guide orient="horz" pos="93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0B8CEF-7B16-489C-8485-2AB25AAF1A8A}" type="datetimeFigureOut">
              <a:rPr lang="ko-KR" altLang="en-US" smtClean="0"/>
              <a:pPr/>
              <a:t>2014-02-01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98D09-28FF-456F-BEFA-02E1D4E899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2426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73399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139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43-20ED-4D9A-84F7-2F524433627D}" type="datetimeFigureOut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22CEE-404B-40B7-B3D9-22C556EF32B4}" type="slidenum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2788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43-20ED-4D9A-84F7-2F524433627D}" type="datetimeFigureOut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22CEE-404B-40B7-B3D9-22C556EF32B4}" type="slidenum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723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43-20ED-4D9A-84F7-2F524433627D}" type="datetimeFigureOut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22CEE-404B-40B7-B3D9-22C556EF32B4}" type="slidenum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771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43-20ED-4D9A-84F7-2F524433627D}" type="datetimeFigureOut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22CEE-404B-40B7-B3D9-22C556EF32B4}" type="slidenum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066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43-20ED-4D9A-84F7-2F524433627D}" type="datetimeFigureOut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22CEE-404B-40B7-B3D9-22C556EF32B4}" type="slidenum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1654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43-20ED-4D9A-84F7-2F524433627D}" type="datetimeFigureOut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22CEE-404B-40B7-B3D9-22C556EF32B4}" type="slidenum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137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제목만_진한">
    <p:bg>
      <p:bgPr>
        <a:solidFill>
          <a:srgbClr val="2F2F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43-20ED-4D9A-84F7-2F524433627D}" type="datetimeFigureOut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22CEE-404B-40B7-B3D9-22C556EF32B4}" type="slidenum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0132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제목만_검정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43-20ED-4D9A-84F7-2F524433627D}" type="datetimeFigureOut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22CEE-404B-40B7-B3D9-22C556EF32B4}" type="slidenum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769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제목만_검정">
    <p:bg>
      <p:bgPr>
        <a:solidFill>
          <a:srgbClr val="008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032" y="2896908"/>
            <a:ext cx="8455936" cy="730343"/>
          </a:xfrm>
          <a:noFill/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43-20ED-4D9A-84F7-2F524433627D}" type="datetimeFigureOut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22CEE-404B-40B7-B3D9-22C556EF32B4}" type="slidenum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756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980996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6_제목만_검정">
    <p:bg>
      <p:bgPr>
        <a:solidFill>
          <a:srgbClr val="00AE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032" y="2896908"/>
            <a:ext cx="8455936" cy="730343"/>
          </a:xfrm>
          <a:noFill/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43-20ED-4D9A-84F7-2F524433627D}" type="datetimeFigureOut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22CEE-404B-40B7-B3D9-22C556EF32B4}" type="slidenum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783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_제목만_검정"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032" y="2896908"/>
            <a:ext cx="8455936" cy="730343"/>
          </a:xfrm>
          <a:noFill/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43-20ED-4D9A-84F7-2F524433627D}" type="datetimeFigureOut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22CEE-404B-40B7-B3D9-22C556EF32B4}" type="slidenum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55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43-20ED-4D9A-84F7-2F524433627D}" type="datetimeFigureOut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22CEE-404B-40B7-B3D9-22C556EF32B4}" type="slidenum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4672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43-20ED-4D9A-84F7-2F524433627D}" type="datetimeFigureOut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22CEE-404B-40B7-B3D9-22C556EF32B4}" type="slidenum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159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43-20ED-4D9A-84F7-2F524433627D}" type="datetimeFigureOut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22CEE-404B-40B7-B3D9-22C556EF32B4}" type="slidenum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5475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43-20ED-4D9A-84F7-2F524433627D}" type="datetimeFigureOut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22CEE-404B-40B7-B3D9-22C556EF32B4}" type="slidenum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8112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43-20ED-4D9A-84F7-2F524433627D}" type="datetimeFigureOut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2014-02-01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22CEE-404B-40B7-B3D9-22C556EF32B4}" type="slidenum">
              <a:rPr lang="ko-KR" alt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136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20259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altLang="ko-KR" smtClean="0"/>
              <a:t>- </a:t>
            </a:r>
            <a:fld id="{5741C14D-3C30-48D5-81F1-DD61CA49F6A8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smtClean="0"/>
              <a:t> -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738495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B7FE2-E40B-4ED0-97BE-EDE5B2BE3B6E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059971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- </a:t>
            </a:r>
            <a:fld id="{9D3D3CC5-E356-4952-AB41-B020EFE7ABC9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smtClean="0"/>
              <a:t> -</a:t>
            </a:r>
            <a:endParaRPr lang="en-US" altLang="ko-KR" dirty="0"/>
          </a:p>
        </p:txBody>
      </p:sp>
      <p:pic>
        <p:nvPicPr>
          <p:cNvPr id="4" name="그림 3" descr="배경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22240" y="2159607"/>
            <a:ext cx="5050160" cy="693329"/>
          </a:xfrm>
        </p:spPr>
        <p:txBody>
          <a:bodyPr>
            <a:noAutofit/>
          </a:bodyPr>
          <a:lstStyle>
            <a:lvl1pPr algn="r">
              <a:defRPr sz="3200" b="1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grpSp>
        <p:nvGrpSpPr>
          <p:cNvPr id="6" name="그룹 34"/>
          <p:cNvGrpSpPr/>
          <p:nvPr userDrawn="1"/>
        </p:nvGrpSpPr>
        <p:grpSpPr>
          <a:xfrm>
            <a:off x="1941477" y="2896206"/>
            <a:ext cx="6205550" cy="1541207"/>
            <a:chOff x="2500300" y="2570395"/>
            <a:chExt cx="6205550" cy="1541207"/>
          </a:xfrm>
        </p:grpSpPr>
        <p:cxnSp>
          <p:nvCxnSpPr>
            <p:cNvPr id="7" name="직선 연결선 6"/>
            <p:cNvCxnSpPr/>
            <p:nvPr/>
          </p:nvCxnSpPr>
          <p:spPr>
            <a:xfrm flipV="1">
              <a:off x="3338513" y="2570395"/>
              <a:ext cx="1145381" cy="87449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>
            <a:xfrm rot="10800000" flipV="1">
              <a:off x="2500300" y="3458754"/>
              <a:ext cx="828688" cy="65284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4481513" y="2572542"/>
              <a:ext cx="42243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 descr="박스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2858" y="3492500"/>
            <a:ext cx="3896351" cy="2928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그룹 10"/>
          <p:cNvGrpSpPr/>
          <p:nvPr userDrawn="1"/>
        </p:nvGrpSpPr>
        <p:grpSpPr>
          <a:xfrm>
            <a:off x="1655742" y="4403732"/>
            <a:ext cx="1393008" cy="1311268"/>
            <a:chOff x="1731162" y="371782"/>
            <a:chExt cx="2454773" cy="2310728"/>
          </a:xfrm>
        </p:grpSpPr>
        <p:pic>
          <p:nvPicPr>
            <p:cNvPr id="12" name="그림 11" descr="그림자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31162" y="688258"/>
              <a:ext cx="494827" cy="1149441"/>
            </a:xfrm>
            <a:prstGeom prst="rect">
              <a:avLst/>
            </a:prstGeom>
          </p:spPr>
        </p:pic>
        <p:pic>
          <p:nvPicPr>
            <p:cNvPr id="13" name="그림 12" descr="노트북off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59974" y="371782"/>
              <a:ext cx="2425961" cy="2310728"/>
            </a:xfrm>
            <a:prstGeom prst="rect">
              <a:avLst/>
            </a:prstGeom>
          </p:spPr>
        </p:pic>
      </p:grpSp>
      <p:pic>
        <p:nvPicPr>
          <p:cNvPr id="14" name="그림 13" descr="화면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67892" y="4466153"/>
            <a:ext cx="863971" cy="707504"/>
          </a:xfrm>
          <a:prstGeom prst="rect">
            <a:avLst/>
          </a:prstGeom>
        </p:spPr>
      </p:pic>
      <p:pic>
        <p:nvPicPr>
          <p:cNvPr id="15" name="그림 14" descr="풀잎2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80593" y="5360960"/>
            <a:ext cx="847858" cy="6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7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/>
          <p:cNvGrpSpPr>
            <a:grpSpLocks/>
          </p:cNvGrpSpPr>
          <p:nvPr userDrawn="1"/>
        </p:nvGrpSpPr>
        <p:grpSpPr bwMode="auto">
          <a:xfrm>
            <a:off x="252046" y="703263"/>
            <a:ext cx="8639908" cy="277812"/>
            <a:chOff x="329" y="1821"/>
            <a:chExt cx="6071" cy="0"/>
          </a:xfrm>
        </p:grpSpPr>
        <p:sp>
          <p:nvSpPr>
            <p:cNvPr id="5" name="Line 10"/>
            <p:cNvSpPr>
              <a:spLocks noChangeShapeType="1"/>
            </p:cNvSpPr>
            <p:nvPr/>
          </p:nvSpPr>
          <p:spPr bwMode="auto">
            <a:xfrm>
              <a:off x="329" y="1821"/>
              <a:ext cx="4534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" name="Line 11"/>
            <p:cNvSpPr>
              <a:spLocks noChangeShapeType="1"/>
            </p:cNvSpPr>
            <p:nvPr/>
          </p:nvSpPr>
          <p:spPr bwMode="auto">
            <a:xfrm>
              <a:off x="4925" y="1821"/>
              <a:ext cx="1475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</p:grpSp>
      <p:pic>
        <p:nvPicPr>
          <p:cNvPr id="7" name="Picture 146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4608" y="6559551"/>
            <a:ext cx="747346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제목 1"/>
          <p:cNvSpPr>
            <a:spLocks noGrp="1"/>
          </p:cNvSpPr>
          <p:nvPr>
            <p:ph type="ctrTitle"/>
          </p:nvPr>
        </p:nvSpPr>
        <p:spPr>
          <a:xfrm>
            <a:off x="419924" y="116632"/>
            <a:ext cx="6212612" cy="506486"/>
          </a:xfrm>
        </p:spPr>
        <p:txBody>
          <a:bodyPr/>
          <a:lstStyle>
            <a:lvl1pPr algn="l">
              <a:defRPr sz="2400">
                <a:latin typeface="현대하모니 M" pitchFamily="18" charset="-127"/>
                <a:ea typeface="현대하모니 M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2" name="부제목 2"/>
          <p:cNvSpPr>
            <a:spLocks noGrp="1"/>
          </p:cNvSpPr>
          <p:nvPr>
            <p:ph type="subTitle" idx="1"/>
          </p:nvPr>
        </p:nvSpPr>
        <p:spPr>
          <a:xfrm>
            <a:off x="545124" y="980728"/>
            <a:ext cx="2904253" cy="360040"/>
          </a:xfrm>
        </p:spPr>
        <p:txBody>
          <a:bodyPr/>
          <a:lstStyle>
            <a:lvl1pPr marL="0" indent="0" algn="l">
              <a:buNone/>
              <a:defRPr sz="1477">
                <a:solidFill>
                  <a:schemeClr val="tx1">
                    <a:tint val="75000"/>
                  </a:schemeClr>
                </a:solidFill>
                <a:latin typeface="현대하모니 M" pitchFamily="18" charset="-127"/>
                <a:ea typeface="현대하모니 M" pitchFamily="18" charset="-127"/>
              </a:defRPr>
            </a:lvl1pPr>
            <a:lvl2pPr marL="442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84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26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68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104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525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94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36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8427427" y="328614"/>
            <a:ext cx="457200" cy="363537"/>
          </a:xfrm>
        </p:spPr>
        <p:txBody>
          <a:bodyPr/>
          <a:lstStyle>
            <a:lvl1pPr>
              <a:defRPr sz="1292" smtClean="0">
                <a:solidFill>
                  <a:srgbClr val="000000"/>
                </a:solidFill>
                <a:latin typeface="현대하모니 M" pitchFamily="18" charset="-127"/>
                <a:ea typeface="현대하모니 M" pitchFamily="18" charset="-127"/>
              </a:defRPr>
            </a:lvl1pPr>
          </a:lstStyle>
          <a:p>
            <a:pPr>
              <a:defRPr/>
            </a:pPr>
            <a:fld id="{4FB3D38B-07E7-4331-B8BE-AA5AE83D278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256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0F976-E1AC-4C61-86CF-B5EE9796D974}" type="slidenum">
              <a:rPr lang="en-US" altLang="ko-KR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420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ko-KR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BD4B1-5BE4-40B3-8EB8-824ED1FED218}" type="slidenum">
              <a:rPr lang="en-US" altLang="ko-KR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756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634082"/>
          </a:xfrm>
        </p:spPr>
        <p:txBody>
          <a:bodyPr>
            <a:noAutofit/>
          </a:bodyPr>
          <a:lstStyle>
            <a:lvl1pPr algn="l">
              <a:defRPr sz="3200">
                <a:latin typeface="다음_Regular" pitchFamily="2" charset="-127"/>
                <a:ea typeface="다음_Regular" pitchFamily="2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3505200" y="6520259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altLang="ko-KR" smtClean="0">
                <a:solidFill>
                  <a:prstClr val="white"/>
                </a:solidFill>
              </a:rPr>
              <a:t>- </a:t>
            </a:r>
            <a:fld id="{5741C14D-3C30-48D5-81F1-DD61CA49F6A8}" type="slidenum">
              <a:rPr lang="en-US" altLang="ko-KR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white"/>
                </a:solidFill>
              </a:rPr>
              <a:t> -</a:t>
            </a:r>
            <a:endParaRPr lang="en-US" altLang="ko-KR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607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2534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/>
              <a:t>- </a:t>
            </a:r>
            <a:fld id="{9D3D3CC5-E356-4952-AB41-B020EFE7ABC9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smtClean="0"/>
              <a:t> -</a:t>
            </a:r>
            <a:endParaRPr lang="en-US" altLang="ko-KR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0F0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FEC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1A9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566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6" r:id="rId3"/>
    <p:sldLayoutId id="2147483678" r:id="rId4"/>
    <p:sldLayoutId id="2147483679" r:id="rId5"/>
    <p:sldLayoutId id="2147483726" r:id="rId6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8244408" y="0"/>
            <a:ext cx="899592" cy="188640"/>
          </a:xfrm>
          <a:prstGeom prst="rect">
            <a:avLst/>
          </a:prstGeom>
          <a:solidFill>
            <a:srgbClr val="7D8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344816" y="0"/>
            <a:ext cx="899592" cy="188640"/>
          </a:xfrm>
          <a:prstGeom prst="rect">
            <a:avLst/>
          </a:prstGeom>
          <a:solidFill>
            <a:srgbClr val="EB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6445224" y="0"/>
            <a:ext cx="899592" cy="188640"/>
          </a:xfrm>
          <a:prstGeom prst="rect">
            <a:avLst/>
          </a:prstGeom>
          <a:solidFill>
            <a:srgbClr val="2155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652534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en-US" altLang="ko-KR" smtClean="0">
                <a:solidFill>
                  <a:prstClr val="black"/>
                </a:solidFill>
              </a:rPr>
              <a:t>- </a:t>
            </a:r>
            <a:fld id="{9D3D3CC5-E356-4952-AB41-B020EFE7ABC9}" type="slidenum">
              <a:rPr lang="en-US" altLang="ko-KR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en-US" altLang="ko-KR" smtClean="0">
                <a:solidFill>
                  <a:prstClr val="black"/>
                </a:solidFill>
              </a:rPr>
              <a:t> -</a:t>
            </a:r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328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4032" y="571266"/>
            <a:ext cx="8455936" cy="7303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0FAF243-20ED-4D9A-84F7-2F524433627D}" type="datetimeFigureOut">
              <a:rPr kumimoji="0" lang="ko-KR" altLang="en-US" smtClean="0">
                <a:solidFill>
                  <a:prstClr val="white">
                    <a:tint val="75000"/>
                  </a:prstClr>
                </a:solidFill>
                <a:latin typeface="Calibri" panose="020F0502020204030204"/>
                <a:ea typeface="맑은 고딕" panose="020B0503020000020004" pitchFamily="50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2014-02-01</a:t>
            </a:fld>
            <a:endParaRPr kumimoji="0" lang="ko-KR" altLang="en-US">
              <a:solidFill>
                <a:prstClr val="white">
                  <a:tint val="75000"/>
                </a:prstClr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>
                  <a:tint val="75000"/>
                </a:prstClr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9022CEE-404B-40B7-B3D9-22C556EF32B4}" type="slidenum">
              <a:rPr kumimoji="0" lang="ko-KR" altLang="en-US" smtClean="0">
                <a:solidFill>
                  <a:prstClr val="white">
                    <a:tint val="75000"/>
                  </a:prstClr>
                </a:solidFill>
                <a:latin typeface="Calibri" panose="020F0502020204030204"/>
                <a:ea typeface="맑은 고딕" panose="020B0503020000020004" pitchFamily="50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ko-KR" altLang="en-US">
              <a:solidFill>
                <a:prstClr val="white">
                  <a:tint val="75000"/>
                </a:prstClr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471150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교육효과 측정 및 평가의 유형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- </a:t>
            </a:r>
            <a:fld id="{5741C14D-3C30-48D5-81F1-DD61CA49F6A8}" type="slidenum">
              <a:rPr lang="en-US" altLang="ko-KR" smtClean="0"/>
              <a:pPr>
                <a:defRPr/>
              </a:pPr>
              <a:t>0</a:t>
            </a:fld>
            <a:r>
              <a:rPr lang="en-US" altLang="ko-KR" smtClean="0"/>
              <a:t> -</a:t>
            </a:r>
            <a:endParaRPr lang="en-US" altLang="ko-KR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094390"/>
              </p:ext>
            </p:extLst>
          </p:nvPr>
        </p:nvGraphicFramePr>
        <p:xfrm>
          <a:off x="250825" y="1484784"/>
          <a:ext cx="8642352" cy="491273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08807"/>
                <a:gridCol w="2544515"/>
                <a:gridCol w="2544515"/>
                <a:gridCol w="2544515"/>
              </a:tblGrid>
              <a:tr h="36004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effectLst/>
                        </a:rPr>
                        <a:t>비교기준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effectLst/>
                        </a:rPr>
                        <a:t>진단평가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effectLst/>
                        </a:rPr>
                        <a:t>형성평가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effectLst/>
                        </a:rPr>
                        <a:t>총괄평가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5202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effectLst/>
                        </a:rPr>
                        <a:t>개념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 smtClean="0">
                          <a:effectLst/>
                        </a:rPr>
                        <a:t>학습자의 </a:t>
                      </a:r>
                      <a:r>
                        <a:rPr lang="ko-KR" altLang="en-US" sz="1300" kern="0" spc="0" dirty="0">
                          <a:effectLst/>
                        </a:rPr>
                        <a:t>출발점 행동을 진단하여 효과적인 교수전략을 수립하기 위한 평가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 smtClean="0">
                          <a:effectLst/>
                        </a:rPr>
                        <a:t>수업 도중에 </a:t>
                      </a:r>
                      <a:r>
                        <a:rPr lang="ko-KR" altLang="en-US" sz="1300" kern="0" spc="0" dirty="0">
                          <a:effectLst/>
                        </a:rPr>
                        <a:t>학습 진전에 대한 피드백을 주고</a:t>
                      </a:r>
                      <a:r>
                        <a:rPr lang="en-US" altLang="ko-KR" sz="1300" kern="0" spc="0" dirty="0">
                          <a:effectLst/>
                        </a:rPr>
                        <a:t>, </a:t>
                      </a:r>
                      <a:r>
                        <a:rPr lang="ko-KR" altLang="en-US" sz="1300" kern="0" spc="0" dirty="0">
                          <a:effectLst/>
                        </a:rPr>
                        <a:t>교육활동을 위하여 실시하는 평가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>
                          <a:effectLst/>
                        </a:rPr>
                        <a:t>설정된 교육목표의 달성도를 종합적으로 판정하기 위하여 실시하는 평가</a:t>
                      </a: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161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effectLst/>
                        </a:rPr>
                        <a:t>실시목적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출발점행동의 점검을 통하여 학업정치를 함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교수전략을 개선하여 학습을 </a:t>
                      </a:r>
                      <a:r>
                        <a:rPr lang="en-US" altLang="ko-KR" sz="1300" kern="0" spc="0" dirty="0" smtClean="0">
                          <a:effectLst/>
                        </a:rPr>
                        <a:t/>
                      </a:r>
                      <a:br>
                        <a:rPr lang="en-US" altLang="ko-KR" sz="1300" kern="0" spc="0" dirty="0" smtClean="0">
                          <a:effectLst/>
                        </a:rPr>
                      </a:br>
                      <a:r>
                        <a:rPr lang="ko-KR" altLang="en-US" sz="1300" kern="0" spc="0" dirty="0" smtClean="0">
                          <a:effectLst/>
                        </a:rPr>
                        <a:t>증진함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 smtClean="0">
                          <a:effectLst/>
                        </a:rPr>
                        <a:t>학습자의 </a:t>
                      </a:r>
                      <a:r>
                        <a:rPr lang="ko-KR" altLang="en-US" sz="1300" kern="0" spc="0" dirty="0">
                          <a:effectLst/>
                        </a:rPr>
                        <a:t>학업성취도를 판정하고 자격을 부여함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effectLst/>
                        </a:rPr>
                        <a:t>실시시기</a:t>
                      </a:r>
                      <a:endParaRPr lang="ko-KR" altLang="en-US" sz="1400" b="1" kern="0" spc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 smtClean="0">
                          <a:effectLst/>
                        </a:rPr>
                        <a:t>수업 전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 smtClean="0">
                          <a:effectLst/>
                        </a:rPr>
                        <a:t>수업 도중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 smtClean="0">
                          <a:effectLst/>
                        </a:rPr>
                        <a:t>수업 후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effectLst/>
                        </a:rPr>
                        <a:t>평가방법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규준지향평가와 목적지향평가 </a:t>
                      </a:r>
                      <a:r>
                        <a:rPr lang="en-US" altLang="ko-KR" sz="1300" kern="0" spc="0" dirty="0" smtClean="0">
                          <a:effectLst/>
                        </a:rPr>
                        <a:t/>
                      </a:r>
                      <a:br>
                        <a:rPr lang="en-US" altLang="ko-KR" sz="1300" kern="0" spc="0" dirty="0" smtClean="0">
                          <a:effectLst/>
                        </a:rPr>
                      </a:br>
                      <a:r>
                        <a:rPr lang="ko-KR" altLang="en-US" sz="1300" kern="0" spc="0" dirty="0" smtClean="0">
                          <a:effectLst/>
                        </a:rPr>
                        <a:t>병행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규준지향평가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규준지향평가와 목표지향평가 </a:t>
                      </a:r>
                      <a:r>
                        <a:rPr lang="en-US" altLang="ko-KR" sz="1300" kern="0" spc="0" dirty="0" smtClean="0">
                          <a:effectLst/>
                        </a:rPr>
                        <a:t/>
                      </a:r>
                      <a:br>
                        <a:rPr lang="en-US" altLang="ko-KR" sz="1300" kern="0" spc="0" dirty="0" smtClean="0">
                          <a:effectLst/>
                        </a:rPr>
                      </a:br>
                      <a:r>
                        <a:rPr lang="ko-KR" altLang="en-US" sz="1300" kern="0" spc="0" dirty="0" smtClean="0">
                          <a:effectLst/>
                        </a:rPr>
                        <a:t>병행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4656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effectLst/>
                        </a:rPr>
                        <a:t>강조점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>
                          <a:effectLst/>
                        </a:rPr>
                        <a:t>인지적 행동특성과 정의적 행동특성의 평가</a:t>
                      </a: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인지적 행동특성의 평가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일반적으로 인지적 행동 특성의 평가를 강조하나 </a:t>
                      </a:r>
                      <a:r>
                        <a:rPr lang="ko-KR" altLang="en-US" sz="1300" kern="0" spc="0" dirty="0" smtClean="0">
                          <a:effectLst/>
                        </a:rPr>
                        <a:t>과목에 </a:t>
                      </a:r>
                      <a:r>
                        <a:rPr lang="ko-KR" altLang="en-US" sz="1300" kern="0" spc="0" dirty="0">
                          <a:effectLst/>
                        </a:rPr>
                        <a:t>따라 </a:t>
                      </a:r>
                      <a:r>
                        <a:rPr lang="en-US" altLang="ko-KR" sz="1300" kern="0" spc="0" dirty="0" smtClean="0">
                          <a:effectLst/>
                        </a:rPr>
                        <a:t/>
                      </a:r>
                      <a:br>
                        <a:rPr lang="en-US" altLang="ko-KR" sz="1300" kern="0" spc="0" dirty="0" smtClean="0">
                          <a:effectLst/>
                        </a:rPr>
                      </a:br>
                      <a:r>
                        <a:rPr lang="ko-KR" altLang="en-US" sz="1300" kern="0" spc="0" dirty="0" smtClean="0">
                          <a:effectLst/>
                        </a:rPr>
                        <a:t>다름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67388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effectLst/>
                        </a:rPr>
                        <a:t>기능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① 출발점 행동 확인</a:t>
                      </a:r>
                    </a:p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② 배치</a:t>
                      </a:r>
                      <a:r>
                        <a:rPr lang="en-US" altLang="ko-KR" sz="1300" kern="0" spc="0" dirty="0">
                          <a:effectLst/>
                        </a:rPr>
                        <a:t>(</a:t>
                      </a:r>
                      <a:r>
                        <a:rPr lang="ko-KR" altLang="en-US" sz="1300" kern="0" spc="0" dirty="0">
                          <a:effectLst/>
                        </a:rPr>
                        <a:t>정치</a:t>
                      </a:r>
                      <a:r>
                        <a:rPr lang="en-US" altLang="ko-KR" sz="1300" kern="0" spc="0" dirty="0">
                          <a:effectLst/>
                        </a:rPr>
                        <a:t>)</a:t>
                      </a:r>
                      <a:endParaRPr lang="ko-KR" altLang="en-US" sz="1300" kern="0" spc="0" dirty="0">
                        <a:effectLst/>
                      </a:endParaRPr>
                    </a:p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③ 학습의 중복회피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① 학습활동의 조정</a:t>
                      </a:r>
                    </a:p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② 학습활동의 강화</a:t>
                      </a:r>
                    </a:p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③ 학습곤란의 확인과 </a:t>
                      </a:r>
                      <a:r>
                        <a:rPr lang="ko-KR" altLang="en-US" sz="1300" kern="0" spc="0" dirty="0" smtClean="0">
                          <a:effectLst/>
                        </a:rPr>
                        <a:t>교정</a:t>
                      </a:r>
                      <a:r>
                        <a:rPr lang="en-US" altLang="ko-KR" sz="1300" kern="0" spc="0" dirty="0" smtClean="0">
                          <a:effectLst/>
                        </a:rPr>
                        <a:t>/</a:t>
                      </a:r>
                      <a:r>
                        <a:rPr lang="ko-KR" altLang="en-US" sz="1300" kern="0" spc="0" dirty="0" smtClean="0">
                          <a:effectLst/>
                        </a:rPr>
                        <a:t>교수</a:t>
                      </a:r>
                      <a:r>
                        <a:rPr lang="en-US" altLang="ko-KR" sz="1300" kern="0" spc="0" dirty="0" smtClean="0">
                          <a:effectLst/>
                        </a:rPr>
                        <a:t/>
                      </a:r>
                      <a:br>
                        <a:rPr lang="en-US" altLang="ko-KR" sz="1300" kern="0" spc="0" dirty="0" smtClean="0">
                          <a:effectLst/>
                        </a:rPr>
                      </a:br>
                      <a:r>
                        <a:rPr lang="en-US" altLang="ko-KR" sz="1300" kern="0" spc="0" dirty="0" smtClean="0">
                          <a:effectLst/>
                        </a:rPr>
                        <a:t>    </a:t>
                      </a:r>
                      <a:r>
                        <a:rPr lang="ko-KR" altLang="en-US" sz="1300" kern="0" spc="0" dirty="0" smtClean="0">
                          <a:effectLst/>
                        </a:rPr>
                        <a:t>전략의 </a:t>
                      </a:r>
                      <a:r>
                        <a:rPr lang="ko-KR" altLang="en-US" sz="1300" kern="0" spc="0" dirty="0">
                          <a:effectLst/>
                        </a:rPr>
                        <a:t>개선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① 성적판정</a:t>
                      </a:r>
                    </a:p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② 후속학습에서 </a:t>
                      </a:r>
                      <a:r>
                        <a:rPr lang="ko-KR" altLang="en-US" sz="1300" kern="0" spc="0" dirty="0" smtClean="0">
                          <a:effectLst/>
                        </a:rPr>
                        <a:t>성적 예언</a:t>
                      </a:r>
                      <a:endParaRPr lang="ko-KR" altLang="en-US" sz="1300" kern="0" spc="0" dirty="0">
                        <a:effectLst/>
                      </a:endParaRPr>
                    </a:p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③ 집단간 학습효과 비교</a:t>
                      </a:r>
                    </a:p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④ 후속교수전략의 수립</a:t>
                      </a:r>
                    </a:p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⑤ </a:t>
                      </a:r>
                      <a:r>
                        <a:rPr lang="ko-KR" altLang="en-US" sz="1300" kern="0" spc="0" dirty="0" smtClean="0">
                          <a:effectLst/>
                        </a:rPr>
                        <a:t>학습자의 </a:t>
                      </a:r>
                      <a:r>
                        <a:rPr lang="ko-KR" altLang="en-US" sz="1300" kern="0" spc="0" dirty="0">
                          <a:effectLst/>
                        </a:rPr>
                        <a:t>학업성취에 대한 </a:t>
                      </a:r>
                      <a:r>
                        <a:rPr lang="en-US" altLang="ko-KR" sz="1300" kern="0" spc="0" dirty="0" smtClean="0">
                          <a:effectLst/>
                        </a:rPr>
                        <a:t/>
                      </a:r>
                      <a:br>
                        <a:rPr lang="en-US" altLang="ko-KR" sz="1300" kern="0" spc="0" dirty="0" smtClean="0">
                          <a:effectLst/>
                        </a:rPr>
                      </a:br>
                      <a:r>
                        <a:rPr lang="en-US" altLang="ko-KR" sz="1300" kern="0" spc="0" dirty="0" smtClean="0">
                          <a:effectLst/>
                        </a:rPr>
                        <a:t>    </a:t>
                      </a:r>
                      <a:r>
                        <a:rPr lang="ko-KR" altLang="en-US" sz="1300" kern="0" spc="0" dirty="0" smtClean="0">
                          <a:effectLst/>
                        </a:rPr>
                        <a:t>피드백</a:t>
                      </a:r>
                      <a:endParaRPr lang="ko-KR" altLang="en-US" sz="1300" kern="0" spc="0" dirty="0">
                        <a:effectLst/>
                      </a:endParaRPr>
                    </a:p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effectLst/>
                        </a:rPr>
                        <a:t>⑥ 자격판정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251520" y="1046217"/>
            <a:ext cx="3801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ko-KR" altLang="en-US" b="1" dirty="0">
                <a:latin typeface="맑은 고딕" pitchFamily="50" charset="-127"/>
                <a:ea typeface="맑은 고딕" pitchFamily="50" charset="-127"/>
              </a:rPr>
              <a:t>기능에 따른 평가의 유형</a:t>
            </a:r>
          </a:p>
        </p:txBody>
      </p:sp>
    </p:spTree>
    <p:extLst>
      <p:ext uri="{BB962C8B-B14F-4D97-AF65-F5344CB8AC3E}">
        <p14:creationId xmlns:p14="http://schemas.microsoft.com/office/powerpoint/2010/main" val="424496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1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344032" y="548680"/>
            <a:ext cx="8455936" cy="730343"/>
          </a:xfrm>
        </p:spPr>
        <p:txBody>
          <a:bodyPr>
            <a:normAutofit/>
          </a:bodyPr>
          <a:lstStyle/>
          <a:p>
            <a:r>
              <a:rPr lang="ko-KR" altLang="en-US" dirty="0" smtClean="0"/>
              <a:t>어느 길로 가야 할까요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grpSp>
        <p:nvGrpSpPr>
          <p:cNvPr id="8" name="Group 62"/>
          <p:cNvGrpSpPr/>
          <p:nvPr/>
        </p:nvGrpSpPr>
        <p:grpSpPr bwMode="black">
          <a:xfrm>
            <a:off x="432491" y="2358932"/>
            <a:ext cx="4167501" cy="4166412"/>
            <a:chOff x="446088" y="3778250"/>
            <a:chExt cx="920750" cy="920750"/>
          </a:xfrm>
          <a:solidFill>
            <a:srgbClr val="FFFFFF"/>
          </a:solidFill>
        </p:grpSpPr>
        <p:sp>
          <p:nvSpPr>
            <p:cNvPr id="9" name="Freeform 29"/>
            <p:cNvSpPr>
              <a:spLocks noEditPoints="1"/>
            </p:cNvSpPr>
            <p:nvPr/>
          </p:nvSpPr>
          <p:spPr bwMode="black">
            <a:xfrm>
              <a:off x="446088" y="3778250"/>
              <a:ext cx="920750" cy="920750"/>
            </a:xfrm>
            <a:custGeom>
              <a:avLst/>
              <a:gdLst>
                <a:gd name="T0" fmla="*/ 494 w 518"/>
                <a:gd name="T1" fmla="*/ 216 h 518"/>
                <a:gd name="T2" fmla="*/ 302 w 518"/>
                <a:gd name="T3" fmla="*/ 24 h 518"/>
                <a:gd name="T4" fmla="*/ 216 w 518"/>
                <a:gd name="T5" fmla="*/ 24 h 518"/>
                <a:gd name="T6" fmla="*/ 24 w 518"/>
                <a:gd name="T7" fmla="*/ 216 h 518"/>
                <a:gd name="T8" fmla="*/ 24 w 518"/>
                <a:gd name="T9" fmla="*/ 302 h 518"/>
                <a:gd name="T10" fmla="*/ 216 w 518"/>
                <a:gd name="T11" fmla="*/ 494 h 518"/>
                <a:gd name="T12" fmla="*/ 302 w 518"/>
                <a:gd name="T13" fmla="*/ 494 h 518"/>
                <a:gd name="T14" fmla="*/ 494 w 518"/>
                <a:gd name="T15" fmla="*/ 302 h 518"/>
                <a:gd name="T16" fmla="*/ 494 w 518"/>
                <a:gd name="T17" fmla="*/ 216 h 518"/>
                <a:gd name="T18" fmla="*/ 482 w 518"/>
                <a:gd name="T19" fmla="*/ 289 h 518"/>
                <a:gd name="T20" fmla="*/ 289 w 518"/>
                <a:gd name="T21" fmla="*/ 482 h 518"/>
                <a:gd name="T22" fmla="*/ 228 w 518"/>
                <a:gd name="T23" fmla="*/ 482 h 518"/>
                <a:gd name="T24" fmla="*/ 36 w 518"/>
                <a:gd name="T25" fmla="*/ 289 h 518"/>
                <a:gd name="T26" fmla="*/ 36 w 518"/>
                <a:gd name="T27" fmla="*/ 228 h 518"/>
                <a:gd name="T28" fmla="*/ 228 w 518"/>
                <a:gd name="T29" fmla="*/ 36 h 518"/>
                <a:gd name="T30" fmla="*/ 290 w 518"/>
                <a:gd name="T31" fmla="*/ 36 h 518"/>
                <a:gd name="T32" fmla="*/ 482 w 518"/>
                <a:gd name="T33" fmla="*/ 228 h 518"/>
                <a:gd name="T34" fmla="*/ 482 w 518"/>
                <a:gd name="T35" fmla="*/ 289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518">
                  <a:moveTo>
                    <a:pt x="494" y="216"/>
                  </a:moveTo>
                  <a:cubicBezTo>
                    <a:pt x="302" y="24"/>
                    <a:pt x="302" y="24"/>
                    <a:pt x="302" y="24"/>
                  </a:cubicBezTo>
                  <a:cubicBezTo>
                    <a:pt x="278" y="0"/>
                    <a:pt x="240" y="0"/>
                    <a:pt x="216" y="24"/>
                  </a:cubicBezTo>
                  <a:cubicBezTo>
                    <a:pt x="24" y="216"/>
                    <a:pt x="24" y="216"/>
                    <a:pt x="24" y="216"/>
                  </a:cubicBezTo>
                  <a:cubicBezTo>
                    <a:pt x="0" y="240"/>
                    <a:pt x="0" y="278"/>
                    <a:pt x="24" y="302"/>
                  </a:cubicBezTo>
                  <a:cubicBezTo>
                    <a:pt x="216" y="494"/>
                    <a:pt x="216" y="494"/>
                    <a:pt x="216" y="494"/>
                  </a:cubicBezTo>
                  <a:cubicBezTo>
                    <a:pt x="240" y="518"/>
                    <a:pt x="278" y="518"/>
                    <a:pt x="302" y="494"/>
                  </a:cubicBezTo>
                  <a:cubicBezTo>
                    <a:pt x="494" y="302"/>
                    <a:pt x="494" y="302"/>
                    <a:pt x="494" y="302"/>
                  </a:cubicBezTo>
                  <a:cubicBezTo>
                    <a:pt x="518" y="278"/>
                    <a:pt x="518" y="240"/>
                    <a:pt x="494" y="216"/>
                  </a:cubicBezTo>
                  <a:close/>
                  <a:moveTo>
                    <a:pt x="482" y="289"/>
                  </a:moveTo>
                  <a:cubicBezTo>
                    <a:pt x="289" y="482"/>
                    <a:pt x="289" y="482"/>
                    <a:pt x="289" y="482"/>
                  </a:cubicBezTo>
                  <a:cubicBezTo>
                    <a:pt x="273" y="499"/>
                    <a:pt x="245" y="499"/>
                    <a:pt x="228" y="482"/>
                  </a:cubicBezTo>
                  <a:cubicBezTo>
                    <a:pt x="36" y="289"/>
                    <a:pt x="36" y="289"/>
                    <a:pt x="36" y="289"/>
                  </a:cubicBezTo>
                  <a:cubicBezTo>
                    <a:pt x="19" y="273"/>
                    <a:pt x="19" y="245"/>
                    <a:pt x="36" y="228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45" y="19"/>
                    <a:pt x="273" y="19"/>
                    <a:pt x="290" y="36"/>
                  </a:cubicBezTo>
                  <a:cubicBezTo>
                    <a:pt x="482" y="228"/>
                    <a:pt x="482" y="228"/>
                    <a:pt x="482" y="228"/>
                  </a:cubicBezTo>
                  <a:cubicBezTo>
                    <a:pt x="499" y="245"/>
                    <a:pt x="499" y="273"/>
                    <a:pt x="482" y="2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10" name="Freeform 30"/>
            <p:cNvSpPr>
              <a:spLocks noEditPoints="1"/>
            </p:cNvSpPr>
            <p:nvPr/>
          </p:nvSpPr>
          <p:spPr bwMode="black">
            <a:xfrm>
              <a:off x="514350" y="3844925"/>
              <a:ext cx="785813" cy="785813"/>
            </a:xfrm>
            <a:custGeom>
              <a:avLst/>
              <a:gdLst>
                <a:gd name="T0" fmla="*/ 432 w 442"/>
                <a:gd name="T1" fmla="*/ 203 h 442"/>
                <a:gd name="T2" fmla="*/ 239 w 442"/>
                <a:gd name="T3" fmla="*/ 10 h 442"/>
                <a:gd name="T4" fmla="*/ 203 w 442"/>
                <a:gd name="T5" fmla="*/ 10 h 442"/>
                <a:gd name="T6" fmla="*/ 10 w 442"/>
                <a:gd name="T7" fmla="*/ 203 h 442"/>
                <a:gd name="T8" fmla="*/ 10 w 442"/>
                <a:gd name="T9" fmla="*/ 239 h 442"/>
                <a:gd name="T10" fmla="*/ 203 w 442"/>
                <a:gd name="T11" fmla="*/ 432 h 442"/>
                <a:gd name="T12" fmla="*/ 239 w 442"/>
                <a:gd name="T13" fmla="*/ 432 h 442"/>
                <a:gd name="T14" fmla="*/ 432 w 442"/>
                <a:gd name="T15" fmla="*/ 239 h 442"/>
                <a:gd name="T16" fmla="*/ 432 w 442"/>
                <a:gd name="T17" fmla="*/ 203 h 442"/>
                <a:gd name="T18" fmla="*/ 279 w 442"/>
                <a:gd name="T19" fmla="*/ 255 h 442"/>
                <a:gd name="T20" fmla="*/ 207 w 442"/>
                <a:gd name="T21" fmla="*/ 277 h 442"/>
                <a:gd name="T22" fmla="*/ 184 w 442"/>
                <a:gd name="T23" fmla="*/ 294 h 442"/>
                <a:gd name="T24" fmla="*/ 199 w 442"/>
                <a:gd name="T25" fmla="*/ 311 h 442"/>
                <a:gd name="T26" fmla="*/ 221 w 442"/>
                <a:gd name="T27" fmla="*/ 325 h 442"/>
                <a:gd name="T28" fmla="*/ 241 w 442"/>
                <a:gd name="T29" fmla="*/ 367 h 442"/>
                <a:gd name="T30" fmla="*/ 241 w 442"/>
                <a:gd name="T31" fmla="*/ 371 h 442"/>
                <a:gd name="T32" fmla="*/ 241 w 442"/>
                <a:gd name="T33" fmla="*/ 381 h 442"/>
                <a:gd name="T34" fmla="*/ 199 w 442"/>
                <a:gd name="T35" fmla="*/ 381 h 442"/>
                <a:gd name="T36" fmla="*/ 199 w 442"/>
                <a:gd name="T37" fmla="*/ 369 h 442"/>
                <a:gd name="T38" fmla="*/ 199 w 442"/>
                <a:gd name="T39" fmla="*/ 367 h 442"/>
                <a:gd name="T40" fmla="*/ 200 w 442"/>
                <a:gd name="T41" fmla="*/ 367 h 442"/>
                <a:gd name="T42" fmla="*/ 194 w 442"/>
                <a:gd name="T43" fmla="*/ 358 h 442"/>
                <a:gd name="T44" fmla="*/ 184 w 442"/>
                <a:gd name="T45" fmla="*/ 351 h 442"/>
                <a:gd name="T46" fmla="*/ 156 w 442"/>
                <a:gd name="T47" fmla="*/ 333 h 442"/>
                <a:gd name="T48" fmla="*/ 140 w 442"/>
                <a:gd name="T49" fmla="*/ 296 h 442"/>
                <a:gd name="T50" fmla="*/ 140 w 442"/>
                <a:gd name="T51" fmla="*/ 292 h 442"/>
                <a:gd name="T52" fmla="*/ 156 w 442"/>
                <a:gd name="T53" fmla="*/ 258 h 442"/>
                <a:gd name="T54" fmla="*/ 186 w 442"/>
                <a:gd name="T55" fmla="*/ 242 h 442"/>
                <a:gd name="T56" fmla="*/ 188 w 442"/>
                <a:gd name="T57" fmla="*/ 241 h 442"/>
                <a:gd name="T58" fmla="*/ 231 w 442"/>
                <a:gd name="T59" fmla="*/ 233 h 442"/>
                <a:gd name="T60" fmla="*/ 249 w 442"/>
                <a:gd name="T61" fmla="*/ 221 h 442"/>
                <a:gd name="T62" fmla="*/ 218 w 442"/>
                <a:gd name="T63" fmla="*/ 194 h 442"/>
                <a:gd name="T64" fmla="*/ 198 w 442"/>
                <a:gd name="T65" fmla="*/ 152 h 442"/>
                <a:gd name="T66" fmla="*/ 199 w 442"/>
                <a:gd name="T67" fmla="*/ 145 h 442"/>
                <a:gd name="T68" fmla="*/ 160 w 442"/>
                <a:gd name="T69" fmla="*/ 145 h 442"/>
                <a:gd name="T70" fmla="*/ 160 w 442"/>
                <a:gd name="T71" fmla="*/ 145 h 442"/>
                <a:gd name="T72" fmla="*/ 152 w 442"/>
                <a:gd name="T73" fmla="*/ 138 h 442"/>
                <a:gd name="T74" fmla="*/ 153 w 442"/>
                <a:gd name="T75" fmla="*/ 134 h 442"/>
                <a:gd name="T76" fmla="*/ 221 w 442"/>
                <a:gd name="T77" fmla="*/ 42 h 442"/>
                <a:gd name="T78" fmla="*/ 292 w 442"/>
                <a:gd name="T79" fmla="*/ 133 h 442"/>
                <a:gd name="T80" fmla="*/ 292 w 442"/>
                <a:gd name="T81" fmla="*/ 133 h 442"/>
                <a:gd name="T82" fmla="*/ 294 w 442"/>
                <a:gd name="T83" fmla="*/ 138 h 442"/>
                <a:gd name="T84" fmla="*/ 286 w 442"/>
                <a:gd name="T85" fmla="*/ 145 h 442"/>
                <a:gd name="T86" fmla="*/ 286 w 442"/>
                <a:gd name="T87" fmla="*/ 145 h 442"/>
                <a:gd name="T88" fmla="*/ 241 w 442"/>
                <a:gd name="T89" fmla="*/ 145 h 442"/>
                <a:gd name="T90" fmla="*/ 240 w 442"/>
                <a:gd name="T91" fmla="*/ 152 h 442"/>
                <a:gd name="T92" fmla="*/ 243 w 442"/>
                <a:gd name="T93" fmla="*/ 160 h 442"/>
                <a:gd name="T94" fmla="*/ 248 w 442"/>
                <a:gd name="T95" fmla="*/ 163 h 442"/>
                <a:gd name="T96" fmla="*/ 249 w 442"/>
                <a:gd name="T97" fmla="*/ 163 h 442"/>
                <a:gd name="T98" fmla="*/ 251 w 442"/>
                <a:gd name="T99" fmla="*/ 164 h 442"/>
                <a:gd name="T100" fmla="*/ 278 w 442"/>
                <a:gd name="T101" fmla="*/ 179 h 442"/>
                <a:gd name="T102" fmla="*/ 295 w 442"/>
                <a:gd name="T103" fmla="*/ 211 h 442"/>
                <a:gd name="T104" fmla="*/ 296 w 442"/>
                <a:gd name="T105" fmla="*/ 220 h 442"/>
                <a:gd name="T106" fmla="*/ 279 w 442"/>
                <a:gd name="T107" fmla="*/ 25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2" h="442">
                  <a:moveTo>
                    <a:pt x="432" y="203"/>
                  </a:moveTo>
                  <a:cubicBezTo>
                    <a:pt x="239" y="10"/>
                    <a:pt x="239" y="10"/>
                    <a:pt x="239" y="10"/>
                  </a:cubicBezTo>
                  <a:cubicBezTo>
                    <a:pt x="229" y="0"/>
                    <a:pt x="213" y="0"/>
                    <a:pt x="203" y="10"/>
                  </a:cubicBezTo>
                  <a:cubicBezTo>
                    <a:pt x="10" y="203"/>
                    <a:pt x="10" y="203"/>
                    <a:pt x="10" y="203"/>
                  </a:cubicBezTo>
                  <a:cubicBezTo>
                    <a:pt x="0" y="213"/>
                    <a:pt x="0" y="229"/>
                    <a:pt x="10" y="239"/>
                  </a:cubicBezTo>
                  <a:cubicBezTo>
                    <a:pt x="203" y="432"/>
                    <a:pt x="203" y="432"/>
                    <a:pt x="203" y="432"/>
                  </a:cubicBezTo>
                  <a:cubicBezTo>
                    <a:pt x="213" y="442"/>
                    <a:pt x="229" y="442"/>
                    <a:pt x="239" y="432"/>
                  </a:cubicBezTo>
                  <a:cubicBezTo>
                    <a:pt x="432" y="239"/>
                    <a:pt x="432" y="239"/>
                    <a:pt x="432" y="239"/>
                  </a:cubicBezTo>
                  <a:cubicBezTo>
                    <a:pt x="442" y="229"/>
                    <a:pt x="442" y="213"/>
                    <a:pt x="432" y="203"/>
                  </a:cubicBezTo>
                  <a:close/>
                  <a:moveTo>
                    <a:pt x="279" y="255"/>
                  </a:moveTo>
                  <a:cubicBezTo>
                    <a:pt x="257" y="276"/>
                    <a:pt x="207" y="277"/>
                    <a:pt x="207" y="277"/>
                  </a:cubicBezTo>
                  <a:cubicBezTo>
                    <a:pt x="207" y="277"/>
                    <a:pt x="185" y="277"/>
                    <a:pt x="184" y="294"/>
                  </a:cubicBezTo>
                  <a:cubicBezTo>
                    <a:pt x="183" y="303"/>
                    <a:pt x="193" y="308"/>
                    <a:pt x="199" y="311"/>
                  </a:cubicBezTo>
                  <a:cubicBezTo>
                    <a:pt x="199" y="311"/>
                    <a:pt x="212" y="317"/>
                    <a:pt x="221" y="325"/>
                  </a:cubicBezTo>
                  <a:cubicBezTo>
                    <a:pt x="229" y="333"/>
                    <a:pt x="241" y="346"/>
                    <a:pt x="241" y="367"/>
                  </a:cubicBezTo>
                  <a:cubicBezTo>
                    <a:pt x="241" y="368"/>
                    <a:pt x="241" y="370"/>
                    <a:pt x="241" y="371"/>
                  </a:cubicBezTo>
                  <a:cubicBezTo>
                    <a:pt x="241" y="381"/>
                    <a:pt x="241" y="381"/>
                    <a:pt x="241" y="381"/>
                  </a:cubicBezTo>
                  <a:cubicBezTo>
                    <a:pt x="199" y="381"/>
                    <a:pt x="199" y="381"/>
                    <a:pt x="199" y="381"/>
                  </a:cubicBezTo>
                  <a:cubicBezTo>
                    <a:pt x="199" y="369"/>
                    <a:pt x="199" y="369"/>
                    <a:pt x="199" y="369"/>
                  </a:cubicBezTo>
                  <a:cubicBezTo>
                    <a:pt x="199" y="367"/>
                    <a:pt x="199" y="367"/>
                    <a:pt x="199" y="367"/>
                  </a:cubicBezTo>
                  <a:cubicBezTo>
                    <a:pt x="199" y="367"/>
                    <a:pt x="200" y="367"/>
                    <a:pt x="200" y="367"/>
                  </a:cubicBezTo>
                  <a:cubicBezTo>
                    <a:pt x="200" y="366"/>
                    <a:pt x="198" y="362"/>
                    <a:pt x="194" y="358"/>
                  </a:cubicBezTo>
                  <a:cubicBezTo>
                    <a:pt x="190" y="354"/>
                    <a:pt x="186" y="352"/>
                    <a:pt x="184" y="351"/>
                  </a:cubicBezTo>
                  <a:cubicBezTo>
                    <a:pt x="174" y="347"/>
                    <a:pt x="165" y="341"/>
                    <a:pt x="156" y="333"/>
                  </a:cubicBezTo>
                  <a:cubicBezTo>
                    <a:pt x="147" y="324"/>
                    <a:pt x="140" y="311"/>
                    <a:pt x="140" y="296"/>
                  </a:cubicBezTo>
                  <a:cubicBezTo>
                    <a:pt x="140" y="294"/>
                    <a:pt x="140" y="293"/>
                    <a:pt x="140" y="292"/>
                  </a:cubicBezTo>
                  <a:cubicBezTo>
                    <a:pt x="141" y="279"/>
                    <a:pt x="147" y="266"/>
                    <a:pt x="156" y="258"/>
                  </a:cubicBezTo>
                  <a:cubicBezTo>
                    <a:pt x="165" y="250"/>
                    <a:pt x="176" y="245"/>
                    <a:pt x="186" y="242"/>
                  </a:cubicBezTo>
                  <a:cubicBezTo>
                    <a:pt x="188" y="241"/>
                    <a:pt x="188" y="241"/>
                    <a:pt x="188" y="241"/>
                  </a:cubicBezTo>
                  <a:cubicBezTo>
                    <a:pt x="231" y="233"/>
                    <a:pt x="231" y="233"/>
                    <a:pt x="231" y="233"/>
                  </a:cubicBezTo>
                  <a:cubicBezTo>
                    <a:pt x="231" y="233"/>
                    <a:pt x="245" y="231"/>
                    <a:pt x="249" y="221"/>
                  </a:cubicBezTo>
                  <a:cubicBezTo>
                    <a:pt x="254" y="206"/>
                    <a:pt x="225" y="200"/>
                    <a:pt x="218" y="194"/>
                  </a:cubicBezTo>
                  <a:cubicBezTo>
                    <a:pt x="208" y="187"/>
                    <a:pt x="198" y="171"/>
                    <a:pt x="198" y="152"/>
                  </a:cubicBezTo>
                  <a:cubicBezTo>
                    <a:pt x="198" y="150"/>
                    <a:pt x="198" y="147"/>
                    <a:pt x="199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6" y="145"/>
                    <a:pt x="152" y="142"/>
                    <a:pt x="152" y="138"/>
                  </a:cubicBezTo>
                  <a:cubicBezTo>
                    <a:pt x="152" y="136"/>
                    <a:pt x="153" y="135"/>
                    <a:pt x="153" y="134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3" y="134"/>
                    <a:pt x="294" y="136"/>
                    <a:pt x="294" y="138"/>
                  </a:cubicBezTo>
                  <a:cubicBezTo>
                    <a:pt x="294" y="142"/>
                    <a:pt x="290" y="145"/>
                    <a:pt x="286" y="145"/>
                  </a:cubicBezTo>
                  <a:cubicBezTo>
                    <a:pt x="286" y="145"/>
                    <a:pt x="286" y="145"/>
                    <a:pt x="286" y="145"/>
                  </a:cubicBezTo>
                  <a:cubicBezTo>
                    <a:pt x="241" y="145"/>
                    <a:pt x="241" y="145"/>
                    <a:pt x="241" y="145"/>
                  </a:cubicBezTo>
                  <a:cubicBezTo>
                    <a:pt x="240" y="148"/>
                    <a:pt x="240" y="150"/>
                    <a:pt x="240" y="152"/>
                  </a:cubicBezTo>
                  <a:cubicBezTo>
                    <a:pt x="240" y="158"/>
                    <a:pt x="242" y="159"/>
                    <a:pt x="243" y="160"/>
                  </a:cubicBezTo>
                  <a:cubicBezTo>
                    <a:pt x="245" y="162"/>
                    <a:pt x="247" y="163"/>
                    <a:pt x="248" y="163"/>
                  </a:cubicBezTo>
                  <a:cubicBezTo>
                    <a:pt x="249" y="163"/>
                    <a:pt x="249" y="163"/>
                    <a:pt x="249" y="163"/>
                  </a:cubicBezTo>
                  <a:cubicBezTo>
                    <a:pt x="251" y="164"/>
                    <a:pt x="251" y="164"/>
                    <a:pt x="251" y="164"/>
                  </a:cubicBezTo>
                  <a:cubicBezTo>
                    <a:pt x="260" y="168"/>
                    <a:pt x="269" y="171"/>
                    <a:pt x="278" y="179"/>
                  </a:cubicBezTo>
                  <a:cubicBezTo>
                    <a:pt x="286" y="187"/>
                    <a:pt x="293" y="198"/>
                    <a:pt x="295" y="211"/>
                  </a:cubicBezTo>
                  <a:cubicBezTo>
                    <a:pt x="296" y="214"/>
                    <a:pt x="296" y="217"/>
                    <a:pt x="296" y="220"/>
                  </a:cubicBezTo>
                  <a:cubicBezTo>
                    <a:pt x="296" y="236"/>
                    <a:pt x="288" y="247"/>
                    <a:pt x="279" y="2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</p:grpSp>
      <p:pic>
        <p:nvPicPr>
          <p:cNvPr id="11" name="Picture 50" descr="C:\Users\sakuu\Documents\Ballmer MGX 2011\Tile Icons\Road Fork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bg1">
                <a:lumMod val="75000"/>
                <a:lumOff val="2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5936074" y="3356992"/>
            <a:ext cx="1862642" cy="186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46"/>
          <p:cNvSpPr txBox="1">
            <a:spLocks noChangeArrowheads="1"/>
          </p:cNvSpPr>
          <p:nvPr/>
        </p:nvSpPr>
        <p:spPr bwMode="auto">
          <a:xfrm>
            <a:off x="649968" y="1618533"/>
            <a:ext cx="3668540" cy="574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9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lnSpc>
                <a:spcPct val="150000"/>
              </a:lnSpc>
              <a:buFontTx/>
              <a:buNone/>
            </a:pPr>
            <a:r>
              <a:rPr lang="ko-KR" altLang="en-US" sz="2400" b="1" dirty="0" smtClean="0"/>
              <a:t>힘들겠지만 정면 돌파</a:t>
            </a:r>
            <a:endParaRPr lang="en-US" altLang="ko-KR" sz="2400" b="1" dirty="0"/>
          </a:p>
        </p:txBody>
      </p:sp>
      <p:sp>
        <p:nvSpPr>
          <p:cNvPr id="13" name="Text Box 46"/>
          <p:cNvSpPr txBox="1">
            <a:spLocks noChangeArrowheads="1"/>
          </p:cNvSpPr>
          <p:nvPr/>
        </p:nvSpPr>
        <p:spPr bwMode="auto">
          <a:xfrm>
            <a:off x="5033125" y="2780928"/>
            <a:ext cx="3668540" cy="494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9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lnSpc>
                <a:spcPct val="150000"/>
              </a:lnSpc>
              <a:buFontTx/>
              <a:buNone/>
            </a:pPr>
            <a:r>
              <a:rPr lang="ko-KR" altLang="en-US" sz="2000" b="1" dirty="0" smtClean="0">
                <a:solidFill>
                  <a:schemeClr val="tx1">
                    <a:lumMod val="65000"/>
                  </a:schemeClr>
                </a:solidFill>
              </a:rPr>
              <a:t>빨리 우회 경로 전환</a:t>
            </a:r>
            <a:endParaRPr lang="en-US" altLang="ko-KR" sz="2000" b="1" dirty="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40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25355" y="-19743"/>
            <a:ext cx="914400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7" b="31100"/>
          <a:stretch/>
        </p:blipFill>
        <p:spPr>
          <a:xfrm flipV="1">
            <a:off x="4644008" y="2132856"/>
            <a:ext cx="4499992" cy="4725144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41348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교육효과 측정 및 평가의 유형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- </a:t>
            </a:r>
            <a:fld id="{5741C14D-3C30-48D5-81F1-DD61CA49F6A8}" type="slidenum">
              <a:rPr lang="en-US" altLang="ko-KR" smtClean="0"/>
              <a:pPr>
                <a:defRPr/>
              </a:pPr>
              <a:t>1</a:t>
            </a:fld>
            <a:r>
              <a:rPr lang="en-US" altLang="ko-KR" smtClean="0"/>
              <a:t> -</a:t>
            </a:r>
            <a:endParaRPr lang="en-US" altLang="ko-KR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458569"/>
              </p:ext>
            </p:extLst>
          </p:nvPr>
        </p:nvGraphicFramePr>
        <p:xfrm>
          <a:off x="250825" y="1484784"/>
          <a:ext cx="8642352" cy="491273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08807"/>
                <a:gridCol w="2544515"/>
                <a:gridCol w="2544515"/>
                <a:gridCol w="2544515"/>
              </a:tblGrid>
              <a:tr h="36004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비교기준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effectLst/>
                        </a:rPr>
                        <a:t>진단평가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effectLst/>
                        </a:rPr>
                        <a:t>형성평가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effectLst/>
                        </a:rPr>
                        <a:t>총괄평가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5202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개념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effectLst/>
                        </a:rPr>
                        <a:t>학습자의 </a:t>
                      </a:r>
                      <a:r>
                        <a:rPr lang="ko-KR" altLang="en-US" sz="1400" b="1" kern="0" spc="0" dirty="0">
                          <a:effectLst/>
                        </a:rPr>
                        <a:t>출발점 행동</a:t>
                      </a:r>
                      <a:r>
                        <a:rPr lang="ko-KR" altLang="en-US" sz="1200" kern="0" spc="0" dirty="0">
                          <a:effectLst/>
                        </a:rPr>
                        <a:t>을 진단하여 효과적인 </a:t>
                      </a:r>
                      <a:r>
                        <a:rPr lang="ko-KR" altLang="en-US" sz="1400" b="1" kern="0" spc="0" dirty="0">
                          <a:effectLst/>
                        </a:rPr>
                        <a:t>교수전략을 수립</a:t>
                      </a:r>
                      <a:r>
                        <a:rPr lang="ko-KR" altLang="en-US" sz="1200" kern="0" spc="0" dirty="0">
                          <a:effectLst/>
                        </a:rPr>
                        <a:t>하기 위한 평가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effectLst/>
                        </a:rPr>
                        <a:t>수업 도중</a:t>
                      </a:r>
                      <a:r>
                        <a:rPr lang="ko-KR" altLang="en-US" sz="1200" kern="0" spc="0" dirty="0" smtClean="0">
                          <a:effectLst/>
                        </a:rPr>
                        <a:t>에 </a:t>
                      </a:r>
                      <a:r>
                        <a:rPr lang="ko-KR" altLang="en-US" sz="1200" kern="0" spc="0" dirty="0">
                          <a:effectLst/>
                        </a:rPr>
                        <a:t>학습 진전에 대한 </a:t>
                      </a:r>
                      <a:r>
                        <a:rPr lang="ko-KR" altLang="en-US" sz="1400" b="1" kern="0" spc="0" dirty="0">
                          <a:effectLst/>
                        </a:rPr>
                        <a:t>피드백</a:t>
                      </a:r>
                      <a:r>
                        <a:rPr lang="ko-KR" altLang="en-US" sz="1200" kern="0" spc="0" dirty="0">
                          <a:effectLst/>
                        </a:rPr>
                        <a:t>을 주고</a:t>
                      </a:r>
                      <a:r>
                        <a:rPr lang="en-US" altLang="ko-KR" sz="1200" kern="0" spc="0" dirty="0">
                          <a:effectLst/>
                        </a:rPr>
                        <a:t>, </a:t>
                      </a:r>
                      <a:r>
                        <a:rPr lang="ko-KR" altLang="en-US" sz="1200" kern="0" spc="0" dirty="0">
                          <a:effectLst/>
                        </a:rPr>
                        <a:t>교육활동을 위하여 실시하는 평가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설정된 </a:t>
                      </a:r>
                      <a:r>
                        <a:rPr lang="ko-KR" altLang="en-US" sz="1400" b="1" kern="0" spc="0" dirty="0">
                          <a:effectLst/>
                        </a:rPr>
                        <a:t>교육목표의 </a:t>
                      </a:r>
                      <a:r>
                        <a:rPr lang="ko-KR" altLang="en-US" sz="1400" b="1" kern="0" spc="0" dirty="0" err="1">
                          <a:effectLst/>
                        </a:rPr>
                        <a:t>달성도</a:t>
                      </a:r>
                      <a:r>
                        <a:rPr lang="ko-KR" altLang="en-US" sz="1200" kern="0" spc="0" dirty="0" err="1">
                          <a:effectLst/>
                        </a:rPr>
                        <a:t>를</a:t>
                      </a:r>
                      <a:r>
                        <a:rPr lang="ko-KR" altLang="en-US" sz="1200" kern="0" spc="0" dirty="0">
                          <a:effectLst/>
                        </a:rPr>
                        <a:t> </a:t>
                      </a:r>
                      <a:r>
                        <a:rPr lang="ko-KR" altLang="en-US" sz="1400" b="1" kern="0" spc="0" dirty="0">
                          <a:effectLst/>
                        </a:rPr>
                        <a:t>종합적으로 판정</a:t>
                      </a:r>
                      <a:r>
                        <a:rPr lang="ko-KR" altLang="en-US" sz="1200" kern="0" spc="0" dirty="0">
                          <a:effectLst/>
                        </a:rPr>
                        <a:t>하기 위하여 실시하는 평가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161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실시목적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effectLst/>
                        </a:rPr>
                        <a:t>출발점 행동의 </a:t>
                      </a:r>
                      <a:r>
                        <a:rPr lang="ko-KR" altLang="en-US" sz="1200" kern="0" spc="0" dirty="0">
                          <a:effectLst/>
                        </a:rPr>
                        <a:t>점검을 통하여 학업정치를 함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교수전략을 개선하여 학습을 </a:t>
                      </a:r>
                      <a:r>
                        <a:rPr lang="en-US" altLang="ko-KR" sz="1200" kern="0" spc="0" dirty="0" smtClean="0">
                          <a:effectLst/>
                        </a:rPr>
                        <a:t/>
                      </a:r>
                      <a:br>
                        <a:rPr lang="en-US" altLang="ko-KR" sz="1200" kern="0" spc="0" dirty="0" smtClean="0">
                          <a:effectLst/>
                        </a:rPr>
                      </a:br>
                      <a:r>
                        <a:rPr lang="ko-KR" altLang="en-US" sz="1200" kern="0" spc="0" dirty="0" smtClean="0">
                          <a:effectLst/>
                        </a:rPr>
                        <a:t>증진함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effectLst/>
                        </a:rPr>
                        <a:t>학습자의 </a:t>
                      </a:r>
                      <a:r>
                        <a:rPr lang="ko-KR" altLang="en-US" sz="1200" kern="0" spc="0" dirty="0">
                          <a:effectLst/>
                        </a:rPr>
                        <a:t>학업성취도를 판정하고 자격을 부여함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>
                          <a:effectLst/>
                        </a:rPr>
                        <a:t>실시시기</a:t>
                      </a:r>
                      <a:endParaRPr lang="ko-KR" altLang="en-US" sz="1200" b="1" kern="0" spc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effectLst/>
                        </a:rPr>
                        <a:t>수업 전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effectLst/>
                        </a:rPr>
                        <a:t>수업 도중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effectLst/>
                        </a:rPr>
                        <a:t>수업 후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평가방법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규준지향평가와 목적지향평가 </a:t>
                      </a:r>
                      <a:r>
                        <a:rPr lang="en-US" altLang="ko-KR" sz="1200" kern="0" spc="0" dirty="0" smtClean="0">
                          <a:effectLst/>
                        </a:rPr>
                        <a:t/>
                      </a:r>
                      <a:br>
                        <a:rPr lang="en-US" altLang="ko-KR" sz="1200" kern="0" spc="0" dirty="0" smtClean="0">
                          <a:effectLst/>
                        </a:rPr>
                      </a:br>
                      <a:r>
                        <a:rPr lang="ko-KR" altLang="en-US" sz="1200" kern="0" spc="0" dirty="0" smtClean="0">
                          <a:effectLst/>
                        </a:rPr>
                        <a:t>병행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규준지향평가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규준지향평가와 목표지향평가 </a:t>
                      </a:r>
                      <a:r>
                        <a:rPr lang="en-US" altLang="ko-KR" sz="1200" kern="0" spc="0" dirty="0" smtClean="0">
                          <a:effectLst/>
                        </a:rPr>
                        <a:t/>
                      </a:r>
                      <a:br>
                        <a:rPr lang="en-US" altLang="ko-KR" sz="1200" kern="0" spc="0" dirty="0" smtClean="0">
                          <a:effectLst/>
                        </a:rPr>
                      </a:br>
                      <a:r>
                        <a:rPr lang="ko-KR" altLang="en-US" sz="1200" kern="0" spc="0" dirty="0" smtClean="0">
                          <a:effectLst/>
                        </a:rPr>
                        <a:t>병행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4656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강조점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인지적 행동특성과 정의적 행동특성의 평가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인지적 행동특성의 평가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일반적으로 인지적 행동 특성의 평가를 강조하나 </a:t>
                      </a:r>
                      <a:r>
                        <a:rPr lang="ko-KR" altLang="en-US" sz="1200" kern="0" spc="0" dirty="0" smtClean="0">
                          <a:effectLst/>
                        </a:rPr>
                        <a:t>과목에 </a:t>
                      </a:r>
                      <a:r>
                        <a:rPr lang="ko-KR" altLang="en-US" sz="1200" kern="0" spc="0" dirty="0">
                          <a:effectLst/>
                        </a:rPr>
                        <a:t>따라 </a:t>
                      </a:r>
                      <a:r>
                        <a:rPr lang="ko-KR" altLang="en-US" sz="1200" kern="0" spc="0" dirty="0" smtClean="0">
                          <a:effectLst/>
                        </a:rPr>
                        <a:t>다름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67388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기능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089" marR="15089" marT="15089" marB="1508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① 출발점 행동 확인</a:t>
                      </a:r>
                    </a:p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② 배치</a:t>
                      </a:r>
                      <a:r>
                        <a:rPr lang="en-US" altLang="ko-KR" sz="1200" kern="0" spc="0" dirty="0">
                          <a:effectLst/>
                        </a:rPr>
                        <a:t>(</a:t>
                      </a:r>
                      <a:r>
                        <a:rPr lang="ko-KR" altLang="en-US" sz="1200" kern="0" spc="0" dirty="0">
                          <a:effectLst/>
                        </a:rPr>
                        <a:t>정치</a:t>
                      </a:r>
                      <a:r>
                        <a:rPr lang="en-US" altLang="ko-KR" sz="1200" kern="0" spc="0" dirty="0">
                          <a:effectLst/>
                        </a:rPr>
                        <a:t>)</a:t>
                      </a:r>
                      <a:endParaRPr lang="ko-KR" altLang="en-US" sz="1200" kern="0" spc="0" dirty="0">
                        <a:effectLst/>
                      </a:endParaRPr>
                    </a:p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③ 학습의 중복회피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① 학습활동의 조정</a:t>
                      </a:r>
                    </a:p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② 학습활동의 강화</a:t>
                      </a:r>
                    </a:p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③ 학습곤란의 확인과 </a:t>
                      </a:r>
                      <a:r>
                        <a:rPr lang="ko-KR" altLang="en-US" sz="1200" kern="0" spc="0" dirty="0" smtClean="0">
                          <a:effectLst/>
                        </a:rPr>
                        <a:t>교정</a:t>
                      </a:r>
                      <a:r>
                        <a:rPr lang="en-US" altLang="ko-KR" sz="1200" kern="0" spc="0" dirty="0" smtClean="0">
                          <a:effectLst/>
                        </a:rPr>
                        <a:t>/</a:t>
                      </a:r>
                      <a:r>
                        <a:rPr lang="ko-KR" altLang="en-US" sz="1200" kern="0" spc="0" dirty="0" smtClean="0">
                          <a:effectLst/>
                        </a:rPr>
                        <a:t>교수</a:t>
                      </a:r>
                      <a:r>
                        <a:rPr lang="en-US" altLang="ko-KR" sz="1200" kern="0" spc="0" dirty="0" smtClean="0">
                          <a:effectLst/>
                        </a:rPr>
                        <a:t/>
                      </a:r>
                      <a:br>
                        <a:rPr lang="en-US" altLang="ko-KR" sz="1200" kern="0" spc="0" dirty="0" smtClean="0">
                          <a:effectLst/>
                        </a:rPr>
                      </a:br>
                      <a:r>
                        <a:rPr lang="en-US" altLang="ko-KR" sz="1200" kern="0" spc="0" dirty="0" smtClean="0">
                          <a:effectLst/>
                        </a:rPr>
                        <a:t>    </a:t>
                      </a:r>
                      <a:r>
                        <a:rPr lang="ko-KR" altLang="en-US" sz="1200" kern="0" spc="0" dirty="0" smtClean="0">
                          <a:effectLst/>
                        </a:rPr>
                        <a:t>전략의 </a:t>
                      </a:r>
                      <a:r>
                        <a:rPr lang="ko-KR" altLang="en-US" sz="1200" kern="0" spc="0" dirty="0">
                          <a:effectLst/>
                        </a:rPr>
                        <a:t>개선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① 성적판정</a:t>
                      </a:r>
                    </a:p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② 후속학습에서 </a:t>
                      </a:r>
                      <a:r>
                        <a:rPr lang="ko-KR" altLang="en-US" sz="1200" kern="0" spc="0" dirty="0" smtClean="0">
                          <a:effectLst/>
                        </a:rPr>
                        <a:t>성적 예언</a:t>
                      </a:r>
                      <a:endParaRPr lang="ko-KR" altLang="en-US" sz="1200" kern="0" spc="0" dirty="0">
                        <a:effectLst/>
                      </a:endParaRPr>
                    </a:p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③ 집단간 학습효과 비교</a:t>
                      </a:r>
                    </a:p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④ 후속교수전략의 수립</a:t>
                      </a:r>
                    </a:p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⑤ </a:t>
                      </a:r>
                      <a:r>
                        <a:rPr lang="ko-KR" altLang="en-US" sz="1200" kern="0" spc="0" dirty="0" smtClean="0">
                          <a:effectLst/>
                        </a:rPr>
                        <a:t>학습자의 </a:t>
                      </a:r>
                      <a:r>
                        <a:rPr lang="ko-KR" altLang="en-US" sz="1200" kern="0" spc="0" dirty="0">
                          <a:effectLst/>
                        </a:rPr>
                        <a:t>학업성취에 대한 </a:t>
                      </a:r>
                      <a:r>
                        <a:rPr lang="en-US" altLang="ko-KR" sz="1200" kern="0" spc="0" dirty="0" smtClean="0">
                          <a:effectLst/>
                        </a:rPr>
                        <a:t/>
                      </a:r>
                      <a:br>
                        <a:rPr lang="en-US" altLang="ko-KR" sz="1200" kern="0" spc="0" dirty="0" smtClean="0">
                          <a:effectLst/>
                        </a:rPr>
                      </a:br>
                      <a:r>
                        <a:rPr lang="en-US" altLang="ko-KR" sz="1200" kern="0" spc="0" dirty="0" smtClean="0">
                          <a:effectLst/>
                        </a:rPr>
                        <a:t>    </a:t>
                      </a:r>
                      <a:r>
                        <a:rPr lang="ko-KR" altLang="en-US" sz="1200" kern="0" spc="0" dirty="0" smtClean="0">
                          <a:effectLst/>
                        </a:rPr>
                        <a:t>피드백</a:t>
                      </a:r>
                      <a:endParaRPr lang="ko-KR" altLang="en-US" sz="1200" kern="0" spc="0" dirty="0">
                        <a:effectLst/>
                      </a:endParaRPr>
                    </a:p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</a:rPr>
                        <a:t>⑥ 자격판정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36000" marT="15089" marB="15089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251520" y="1046217"/>
            <a:ext cx="3801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ko-KR" altLang="en-US" b="1" dirty="0">
                <a:latin typeface="맑은 고딕" pitchFamily="50" charset="-127"/>
                <a:ea typeface="맑은 고딕" pitchFamily="50" charset="-127"/>
              </a:rPr>
              <a:t>기능에 따른 평가의 유형</a:t>
            </a:r>
          </a:p>
        </p:txBody>
      </p:sp>
    </p:spTree>
    <p:extLst>
      <p:ext uri="{BB962C8B-B14F-4D97-AF65-F5344CB8AC3E}">
        <p14:creationId xmlns:p14="http://schemas.microsoft.com/office/powerpoint/2010/main" val="390047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1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813320" y="1628800"/>
            <a:ext cx="7517360" cy="312031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/>
              <a:t>내 작은 소망 셋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sz="5400" dirty="0" smtClean="0"/>
              <a:t>일</a:t>
            </a:r>
            <a:r>
              <a:rPr lang="ko-KR" altLang="en-US" dirty="0" smtClean="0"/>
              <a:t>과 </a:t>
            </a:r>
            <a:r>
              <a:rPr lang="ko-KR" altLang="en-US" sz="5400" dirty="0" smtClean="0"/>
              <a:t>사랑</a:t>
            </a:r>
            <a:r>
              <a:rPr lang="ko-KR" altLang="en-US" dirty="0" smtClean="0"/>
              <a:t> 그리고 </a:t>
            </a:r>
            <a:r>
              <a:rPr lang="ko-KR" altLang="en-US" sz="6600" dirty="0" smtClean="0"/>
              <a:t>가족</a:t>
            </a:r>
            <a:endParaRPr lang="ko-KR" altLang="en-US" sz="6600" dirty="0"/>
          </a:p>
        </p:txBody>
      </p:sp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344488" y="2100263"/>
            <a:ext cx="2319337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3998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1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813320" y="1628800"/>
            <a:ext cx="7517360" cy="312031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/>
              <a:t>내 작은 소망 셋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sz="5400" dirty="0" smtClean="0">
                <a:solidFill>
                  <a:srgbClr val="FFC000"/>
                </a:solidFill>
              </a:rPr>
              <a:t>일</a:t>
            </a:r>
            <a:r>
              <a:rPr lang="ko-KR" altLang="en-US" dirty="0" smtClean="0"/>
              <a:t>과 </a:t>
            </a:r>
            <a:r>
              <a:rPr lang="ko-KR" altLang="en-US" sz="5400" dirty="0" smtClean="0">
                <a:solidFill>
                  <a:srgbClr val="FFC000"/>
                </a:solidFill>
              </a:rPr>
              <a:t>사랑</a:t>
            </a:r>
            <a:r>
              <a:rPr lang="ko-KR" altLang="en-US" dirty="0" smtClean="0"/>
              <a:t> 그리고 </a:t>
            </a:r>
            <a:r>
              <a:rPr lang="ko-KR" altLang="en-US" sz="6600" dirty="0" smtClean="0">
                <a:solidFill>
                  <a:srgbClr val="FF0000"/>
                </a:solidFill>
              </a:rPr>
              <a:t>가족</a:t>
            </a:r>
            <a:endParaRPr lang="ko-KR" altLang="en-US" sz="6600" dirty="0">
              <a:solidFill>
                <a:srgbClr val="FF0000"/>
              </a:solidFill>
            </a:endParaRPr>
          </a:p>
        </p:txBody>
      </p:sp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344488" y="2100263"/>
            <a:ext cx="2319337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996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 txBox="1">
            <a:spLocks noChangeArrowheads="1"/>
          </p:cNvSpPr>
          <p:nvPr/>
        </p:nvSpPr>
        <p:spPr bwMode="auto">
          <a:xfrm>
            <a:off x="304800" y="1524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12800" indent="-812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>
                <a:latin typeface="+mj-ea"/>
                <a:ea typeface="+mj-ea"/>
              </a:rPr>
              <a:t>Ⅰ. </a:t>
            </a:r>
            <a:r>
              <a:rPr kumimoji="0" lang="ko-KR" altLang="en-US" sz="2800" dirty="0">
                <a:latin typeface="+mj-ea"/>
                <a:ea typeface="+mj-ea"/>
              </a:rPr>
              <a:t>전문의 수련제도의 개요</a:t>
            </a:r>
            <a:r>
              <a:rPr kumimoji="0" lang="en-US" altLang="ko-KR" sz="2800" dirty="0">
                <a:latin typeface="+mn-lt"/>
                <a:ea typeface="+mn-ea"/>
              </a:rPr>
              <a:t>  </a:t>
            </a:r>
            <a:endParaRPr kumimoji="0" lang="en-US" altLang="ko-KR" sz="2400" dirty="0">
              <a:latin typeface="+mn-lt"/>
              <a:ea typeface="+mn-ea"/>
            </a:endParaRPr>
          </a:p>
        </p:txBody>
      </p:sp>
      <p:sp>
        <p:nvSpPr>
          <p:cNvPr id="4099" name="AutoShape 90"/>
          <p:cNvSpPr>
            <a:spLocks noChangeArrowheads="1"/>
          </p:cNvSpPr>
          <p:nvPr/>
        </p:nvSpPr>
        <p:spPr bwMode="auto">
          <a:xfrm>
            <a:off x="387350" y="928688"/>
            <a:ext cx="8351838" cy="5143500"/>
          </a:xfrm>
          <a:prstGeom prst="roundRect">
            <a:avLst>
              <a:gd name="adj" fmla="val 1653"/>
            </a:avLst>
          </a:prstGeom>
          <a:solidFill>
            <a:schemeClr val="bg1"/>
          </a:solidFill>
          <a:ln w="2857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0" hangingPunct="1">
              <a:lnSpc>
                <a:spcPct val="190000"/>
              </a:lnSpc>
              <a:buFont typeface="Wingdings" panose="05000000000000000000" pitchFamily="2" charset="2"/>
              <a:buNone/>
            </a:pPr>
            <a:endParaRPr kumimoji="0" lang="ko-KR" altLang="ko-KR" sz="2800" b="1">
              <a:solidFill>
                <a:srgbClr val="003399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6148" name="TextBox 38"/>
          <p:cNvSpPr txBox="1">
            <a:spLocks noChangeArrowheads="1"/>
          </p:cNvSpPr>
          <p:nvPr/>
        </p:nvSpPr>
        <p:spPr bwMode="auto">
          <a:xfrm>
            <a:off x="571500" y="1214438"/>
            <a:ext cx="80724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kumimoji="0" lang="ko-KR" altLang="en-US" sz="2800" dirty="0">
                <a:latin typeface="맑은 고딕" pitchFamily="50" charset="-127"/>
                <a:ea typeface="맑은 고딕" pitchFamily="50" charset="-127"/>
              </a:rPr>
              <a:t>전공의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전문의의 수련 및 자격 인정 등에 관한 규정 제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조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38" y="1785938"/>
            <a:ext cx="8143875" cy="4043362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 "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전공의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專攻醫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)"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란 수련병원이나 수련기관에서 전문의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專門醫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의</a:t>
            </a:r>
            <a:endParaRPr kumimoji="0"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 자격을 취득하기 위하여 수련을 받는 인턴 및 레지던트</a:t>
            </a:r>
            <a:r>
              <a:rPr kumimoji="0" lang="ko-KR" altLang="en-US" sz="2000" dirty="0" smtClean="0">
                <a:latin typeface="맑은 고딕" pitchFamily="50" charset="-127"/>
                <a:ea typeface="맑은 고딕" pitchFamily="50" charset="-127"/>
              </a:rPr>
              <a:t>를 말한다</a:t>
            </a:r>
            <a:r>
              <a:rPr kumimoji="0" lang="en-US" altLang="ko-KR" sz="20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 "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인턴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"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이란 의사 면허를 받은 사람으로서 일정한 수련병원에 전속</a:t>
            </a:r>
            <a:endParaRPr kumimoji="0"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   (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專屬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되어 임상 각 과목의 실기를 수련하는 사람을 말한다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 "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레지던트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"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란 인턴과정을 이수한 사람</a:t>
            </a:r>
            <a:r>
              <a:rPr kumimoji="0" lang="en-US" altLang="ko-KR" sz="12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1200" dirty="0">
                <a:latin typeface="맑은 고딕" pitchFamily="50" charset="-127"/>
                <a:ea typeface="맑은 고딕" pitchFamily="50" charset="-127"/>
              </a:rPr>
              <a:t>가정의학과의 경우에는 의사 면허를 받은 사람</a:t>
            </a:r>
            <a:r>
              <a:rPr kumimoji="0" lang="en-US" altLang="ko-KR" sz="1200" dirty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0" lang="en-US" altLang="ko-KR" sz="14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또는 보건복지부장관이 이와 동등하다고 인정한 사람으로서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일정한 </a:t>
            </a:r>
            <a:endParaRPr kumimoji="0"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수련병원 또는 수련기관에 전속되어 전문과목 중 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과목을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전공으로</a:t>
            </a:r>
            <a:endParaRPr kumimoji="0"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 수련하는 사람을 말한다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ko-KR" altLang="en-US" sz="2000"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4913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 txBox="1">
            <a:spLocks noChangeArrowheads="1"/>
          </p:cNvSpPr>
          <p:nvPr/>
        </p:nvSpPr>
        <p:spPr bwMode="auto">
          <a:xfrm>
            <a:off x="304800" y="1524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12800" indent="-812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>
                <a:latin typeface="+mj-ea"/>
                <a:ea typeface="+mj-ea"/>
              </a:rPr>
              <a:t>Ⅰ. </a:t>
            </a:r>
            <a:r>
              <a:rPr kumimoji="0" lang="ko-KR" altLang="en-US" sz="2800" dirty="0">
                <a:latin typeface="+mj-ea"/>
                <a:ea typeface="+mj-ea"/>
              </a:rPr>
              <a:t>전문의 수련제도의 개요</a:t>
            </a:r>
            <a:r>
              <a:rPr kumimoji="0" lang="en-US" altLang="ko-KR" sz="2800" dirty="0">
                <a:latin typeface="+mn-lt"/>
                <a:ea typeface="+mn-ea"/>
              </a:rPr>
              <a:t>  </a:t>
            </a:r>
            <a:endParaRPr kumimoji="0" lang="en-US" altLang="ko-KR" sz="2400" dirty="0">
              <a:latin typeface="+mn-lt"/>
              <a:ea typeface="+mn-ea"/>
            </a:endParaRPr>
          </a:p>
        </p:txBody>
      </p:sp>
      <p:sp>
        <p:nvSpPr>
          <p:cNvPr id="4099" name="AutoShape 90"/>
          <p:cNvSpPr>
            <a:spLocks noChangeArrowheads="1"/>
          </p:cNvSpPr>
          <p:nvPr/>
        </p:nvSpPr>
        <p:spPr bwMode="auto">
          <a:xfrm>
            <a:off x="387350" y="928688"/>
            <a:ext cx="8351838" cy="5143500"/>
          </a:xfrm>
          <a:prstGeom prst="roundRect">
            <a:avLst>
              <a:gd name="adj" fmla="val 1653"/>
            </a:avLst>
          </a:prstGeom>
          <a:solidFill>
            <a:schemeClr val="bg1"/>
          </a:solidFill>
          <a:ln w="2857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0" hangingPunct="1">
              <a:lnSpc>
                <a:spcPct val="190000"/>
              </a:lnSpc>
              <a:buFont typeface="Wingdings" panose="05000000000000000000" pitchFamily="2" charset="2"/>
              <a:buNone/>
            </a:pPr>
            <a:endParaRPr kumimoji="0" lang="ko-KR" altLang="ko-KR" sz="2000" b="1">
              <a:solidFill>
                <a:srgbClr val="003399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6148" name="TextBox 38"/>
          <p:cNvSpPr txBox="1">
            <a:spLocks noChangeArrowheads="1"/>
          </p:cNvSpPr>
          <p:nvPr/>
        </p:nvSpPr>
        <p:spPr bwMode="auto">
          <a:xfrm>
            <a:off x="397645" y="1214438"/>
            <a:ext cx="824629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kumimoji="0" lang="ko-KR" altLang="en-US" sz="2400" dirty="0">
                <a:latin typeface="맑은 고딕" pitchFamily="50" charset="-127"/>
                <a:ea typeface="맑은 고딕" pitchFamily="50" charset="-127"/>
              </a:rPr>
              <a:t>전공의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전문의의 수련 및 자격 인정 등에 관한 규정 제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조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694221"/>
            <a:ext cx="8319269" cy="422679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 "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전공의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專攻醫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)"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란 수련병원이나 수련기관에서 </a:t>
            </a:r>
            <a:r>
              <a:rPr kumimoji="0" lang="ko-KR" altLang="en-US" sz="2200" b="1" dirty="0">
                <a:latin typeface="맑은 고딕" pitchFamily="50" charset="-127"/>
                <a:ea typeface="맑은 고딕" pitchFamily="50" charset="-127"/>
              </a:rPr>
              <a:t>전문의</a:t>
            </a:r>
            <a:r>
              <a:rPr kumimoji="0" lang="en-US" altLang="ko-KR" sz="2200" b="1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200" b="1" dirty="0">
                <a:latin typeface="맑은 고딕" pitchFamily="50" charset="-127"/>
                <a:ea typeface="맑은 고딕" pitchFamily="50" charset="-127"/>
              </a:rPr>
              <a:t>專門醫</a:t>
            </a:r>
            <a:r>
              <a:rPr kumimoji="0" lang="en-US" altLang="ko-KR" sz="2200" b="1" dirty="0"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200" b="1" dirty="0">
                <a:latin typeface="맑은 고딕" pitchFamily="50" charset="-127"/>
                <a:ea typeface="맑은 고딕" pitchFamily="50" charset="-127"/>
              </a:rPr>
              <a:t>의</a:t>
            </a:r>
            <a:endParaRPr kumimoji="0" lang="en-US" altLang="ko-KR" sz="2200" b="1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200" b="1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2200" b="1" dirty="0">
                <a:latin typeface="맑은 고딕" pitchFamily="50" charset="-127"/>
                <a:ea typeface="맑은 고딕" pitchFamily="50" charset="-127"/>
              </a:rPr>
              <a:t> 자격을 취득하기 위하여 수련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을</a:t>
            </a:r>
            <a:r>
              <a:rPr kumimoji="0" lang="ko-KR" altLang="en-US" sz="2200" b="1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받는 인턴 및 레지던트를 </a:t>
            </a:r>
            <a:r>
              <a:rPr kumimoji="0" lang="ko-KR" altLang="en-US" dirty="0" smtClean="0">
                <a:latin typeface="맑은 고딕" pitchFamily="50" charset="-127"/>
                <a:ea typeface="맑은 고딕" pitchFamily="50" charset="-127"/>
              </a:rPr>
              <a:t>말한다</a:t>
            </a:r>
            <a:r>
              <a:rPr kumimoji="0" lang="en-US" altLang="ko-KR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 "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인턴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"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이란 의사 면허를 받은 사람으로서 일정한 수련병원에 </a:t>
            </a:r>
            <a:r>
              <a:rPr kumimoji="0" lang="ko-KR" altLang="en-US" dirty="0" smtClean="0">
                <a:latin typeface="맑은 고딕" pitchFamily="50" charset="-127"/>
                <a:ea typeface="맑은 고딕" pitchFamily="50" charset="-127"/>
              </a:rPr>
              <a:t>전속</a:t>
            </a:r>
            <a:r>
              <a:rPr kumimoji="0" lang="en-US" altLang="ko-KR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專屬</a:t>
            </a:r>
            <a:r>
              <a:rPr kumimoji="0" lang="en-US" altLang="ko-KR" dirty="0" smtClean="0">
                <a:latin typeface="맑은 고딕" pitchFamily="50" charset="-127"/>
                <a:ea typeface="맑은 고딕" pitchFamily="50" charset="-127"/>
              </a:rPr>
              <a:t>)</a:t>
            </a:r>
            <a:br>
              <a:rPr kumimoji="0" lang="en-US" altLang="ko-KR" dirty="0" smtClean="0"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dirty="0" smtClean="0"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0" lang="ko-KR" altLang="en-US" dirty="0" smtClean="0">
                <a:latin typeface="맑은 고딕" pitchFamily="50" charset="-127"/>
                <a:ea typeface="맑은 고딕" pitchFamily="50" charset="-127"/>
              </a:rPr>
              <a:t>되어 </a:t>
            </a:r>
            <a:r>
              <a:rPr kumimoji="0" lang="ko-KR" altLang="en-US" sz="2200" b="1" dirty="0">
                <a:latin typeface="맑은 고딕" pitchFamily="50" charset="-127"/>
                <a:ea typeface="맑은 고딕" pitchFamily="50" charset="-127"/>
              </a:rPr>
              <a:t>임상 각 과목의 실기를 수련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하는 사람을 말한다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 "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레지던트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"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란 인턴과정을 이수한 사람</a:t>
            </a:r>
            <a:r>
              <a:rPr kumimoji="0" lang="en-US" altLang="ko-KR" sz="11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1100" dirty="0">
                <a:latin typeface="맑은 고딕" pitchFamily="50" charset="-127"/>
                <a:ea typeface="맑은 고딕" pitchFamily="50" charset="-127"/>
              </a:rPr>
              <a:t>가정의학과의 경우에는 의사 면허를 받은 사람</a:t>
            </a:r>
            <a:r>
              <a:rPr kumimoji="0" lang="en-US" altLang="ko-KR" sz="1100" dirty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100" dirty="0"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0" lang="en-US" altLang="ko-KR" sz="1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또는 보건복지부장관이 이와 동등하다고 인정한 사람으로서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일정한 </a:t>
            </a:r>
            <a:endParaRPr kumimoji="0" lang="en-US" altLang="ko-KR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수련병원 또는 수련기관에 전속되어 </a:t>
            </a:r>
            <a:r>
              <a:rPr kumimoji="0" lang="ko-KR" altLang="en-US" sz="2200" b="1" dirty="0">
                <a:latin typeface="맑은 고딕" pitchFamily="50" charset="-127"/>
                <a:ea typeface="맑은 고딕" pitchFamily="50" charset="-127"/>
              </a:rPr>
              <a:t>전문과목 중 </a:t>
            </a:r>
            <a:r>
              <a:rPr kumimoji="0" lang="en-US" altLang="ko-KR" sz="2200" b="1" dirty="0"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2200" b="1" dirty="0">
                <a:latin typeface="맑은 고딕" pitchFamily="50" charset="-127"/>
                <a:ea typeface="맑은 고딕" pitchFamily="50" charset="-127"/>
              </a:rPr>
              <a:t>과목을</a:t>
            </a:r>
            <a:r>
              <a:rPr kumimoji="0" lang="en-US" altLang="ko-KR" sz="2200" b="1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200" b="1" dirty="0">
                <a:latin typeface="맑은 고딕" pitchFamily="50" charset="-127"/>
                <a:ea typeface="맑은 고딕" pitchFamily="50" charset="-127"/>
              </a:rPr>
              <a:t>전공으로</a:t>
            </a:r>
            <a:endParaRPr kumimoji="0" lang="en-US" altLang="ko-KR" sz="2200" b="1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200" b="1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2200" b="1" dirty="0">
                <a:latin typeface="맑은 고딕" pitchFamily="50" charset="-127"/>
                <a:ea typeface="맑은 고딕" pitchFamily="50" charset="-127"/>
              </a:rPr>
              <a:t> 수련</a:t>
            </a:r>
            <a:r>
              <a:rPr kumimoji="0" lang="ko-KR" altLang="en-US" dirty="0">
                <a:latin typeface="맑은 고딕" pitchFamily="50" charset="-127"/>
                <a:ea typeface="맑은 고딕" pitchFamily="50" charset="-127"/>
              </a:rPr>
              <a:t>하는 사람을 말한다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ko-KR" altLang="en-US"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8497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 txBox="1">
            <a:spLocks noChangeArrowheads="1"/>
          </p:cNvSpPr>
          <p:nvPr/>
        </p:nvSpPr>
        <p:spPr bwMode="auto">
          <a:xfrm>
            <a:off x="304800" y="1524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12800" indent="-812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>
                <a:latin typeface="+mj-ea"/>
                <a:ea typeface="+mj-ea"/>
              </a:rPr>
              <a:t>Ⅰ. </a:t>
            </a:r>
            <a:r>
              <a:rPr kumimoji="0" lang="ko-KR" altLang="en-US" sz="2800" dirty="0">
                <a:latin typeface="+mj-ea"/>
                <a:ea typeface="+mj-ea"/>
              </a:rPr>
              <a:t>전문의 수련제도의 개요</a:t>
            </a:r>
            <a:r>
              <a:rPr kumimoji="0" lang="en-US" altLang="ko-KR" sz="2800" dirty="0">
                <a:latin typeface="+mn-lt"/>
                <a:ea typeface="+mn-ea"/>
              </a:rPr>
              <a:t>  </a:t>
            </a:r>
            <a:endParaRPr kumimoji="0" lang="en-US" altLang="ko-KR" sz="2400" dirty="0">
              <a:latin typeface="+mn-lt"/>
              <a:ea typeface="+mn-ea"/>
            </a:endParaRPr>
          </a:p>
        </p:txBody>
      </p:sp>
      <p:sp>
        <p:nvSpPr>
          <p:cNvPr id="4099" name="AutoShape 90"/>
          <p:cNvSpPr>
            <a:spLocks noChangeArrowheads="1"/>
          </p:cNvSpPr>
          <p:nvPr/>
        </p:nvSpPr>
        <p:spPr bwMode="auto">
          <a:xfrm>
            <a:off x="387350" y="928688"/>
            <a:ext cx="8351838" cy="5143500"/>
          </a:xfrm>
          <a:prstGeom prst="roundRect">
            <a:avLst>
              <a:gd name="adj" fmla="val 1653"/>
            </a:avLst>
          </a:prstGeom>
          <a:solidFill>
            <a:schemeClr val="bg1"/>
          </a:solidFill>
          <a:ln w="2857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0" hangingPunct="1">
              <a:lnSpc>
                <a:spcPct val="190000"/>
              </a:lnSpc>
              <a:buFont typeface="Wingdings" panose="05000000000000000000" pitchFamily="2" charset="2"/>
              <a:buNone/>
            </a:pPr>
            <a:endParaRPr kumimoji="0" lang="ko-KR" altLang="ko-KR" sz="2800" b="1">
              <a:solidFill>
                <a:srgbClr val="003399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6148" name="TextBox 38"/>
          <p:cNvSpPr txBox="1">
            <a:spLocks noChangeArrowheads="1"/>
          </p:cNvSpPr>
          <p:nvPr/>
        </p:nvSpPr>
        <p:spPr bwMode="auto">
          <a:xfrm>
            <a:off x="571500" y="1214438"/>
            <a:ext cx="80724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kumimoji="0" lang="ko-KR" altLang="en-US" sz="2800" dirty="0">
                <a:latin typeface="맑은 고딕" pitchFamily="50" charset="-127"/>
                <a:ea typeface="맑은 고딕" pitchFamily="50" charset="-127"/>
              </a:rPr>
              <a:t>전공의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전문의의 수련 및 자격 인정 등에 관한 규정 제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조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2800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38" y="1785938"/>
            <a:ext cx="8143875" cy="4043362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000" b="1" dirty="0">
                <a:latin typeface="맑은 고딕" pitchFamily="50" charset="-127"/>
                <a:ea typeface="맑은 고딕" pitchFamily="50" charset="-127"/>
              </a:rPr>
              <a:t>"</a:t>
            </a:r>
            <a:r>
              <a:rPr kumimoji="0" lang="ko-KR" altLang="en-US" sz="2000" b="1" dirty="0">
                <a:solidFill>
                  <a:schemeClr val="accent5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전공의</a:t>
            </a:r>
            <a:r>
              <a:rPr kumimoji="0" lang="en-US" altLang="ko-KR" sz="2000" b="1" dirty="0">
                <a:solidFill>
                  <a:schemeClr val="accent5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000" b="1" dirty="0">
                <a:solidFill>
                  <a:schemeClr val="accent5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專攻醫</a:t>
            </a:r>
            <a:r>
              <a:rPr kumimoji="0" lang="en-US" altLang="ko-KR" sz="2000" b="1" dirty="0">
                <a:solidFill>
                  <a:schemeClr val="accent5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en-US" altLang="ko-KR" sz="2000" b="1" dirty="0">
                <a:latin typeface="맑은 고딕" pitchFamily="50" charset="-127"/>
                <a:ea typeface="맑은 고딕" pitchFamily="50" charset="-127"/>
              </a:rPr>
              <a:t>"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란 수련병원이나 수련기관에서 </a:t>
            </a:r>
            <a:r>
              <a:rPr kumimoji="0" lang="ko-KR" altLang="en-US" sz="2000" b="1" dirty="0">
                <a:latin typeface="맑은 고딕" pitchFamily="50" charset="-127"/>
                <a:ea typeface="맑은 고딕" pitchFamily="50" charset="-127"/>
              </a:rPr>
              <a:t>전문의</a:t>
            </a:r>
            <a:r>
              <a:rPr kumimoji="0" lang="en-US" altLang="ko-KR" sz="2000" b="1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2000" b="1" dirty="0">
                <a:latin typeface="맑은 고딕" pitchFamily="50" charset="-127"/>
                <a:ea typeface="맑은 고딕" pitchFamily="50" charset="-127"/>
              </a:rPr>
              <a:t>專門醫</a:t>
            </a:r>
            <a:r>
              <a:rPr kumimoji="0" lang="en-US" altLang="ko-KR" sz="2000" b="1" dirty="0"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000" b="1" dirty="0">
                <a:latin typeface="맑은 고딕" pitchFamily="50" charset="-127"/>
                <a:ea typeface="맑은 고딕" pitchFamily="50" charset="-127"/>
              </a:rPr>
              <a:t>의</a:t>
            </a:r>
            <a:endParaRPr kumimoji="0" lang="en-US" altLang="ko-KR" sz="2000" b="1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b="1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2000" b="1" dirty="0">
                <a:latin typeface="맑은 고딕" pitchFamily="50" charset="-127"/>
                <a:ea typeface="맑은 고딕" pitchFamily="50" charset="-127"/>
              </a:rPr>
              <a:t> 자격을 취득하기 위하여 수련을 받는 인턴 및 레지던트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를 말한다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000" b="1" dirty="0">
                <a:latin typeface="맑은 고딕" pitchFamily="50" charset="-127"/>
                <a:ea typeface="맑은 고딕" pitchFamily="50" charset="-127"/>
              </a:rPr>
              <a:t>"</a:t>
            </a:r>
            <a:r>
              <a:rPr kumimoji="0" lang="ko-KR" altLang="en-US" sz="2000" b="1" dirty="0">
                <a:solidFill>
                  <a:schemeClr val="accent5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인턴</a:t>
            </a:r>
            <a:r>
              <a:rPr kumimoji="0" lang="en-US" altLang="ko-KR" sz="2000" b="1" dirty="0">
                <a:latin typeface="맑은 고딕" pitchFamily="50" charset="-127"/>
                <a:ea typeface="맑은 고딕" pitchFamily="50" charset="-127"/>
              </a:rPr>
              <a:t>"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이란 의사 면허를 받은 사람으로서 일정한 수련병원에 전속</a:t>
            </a:r>
            <a:endParaRPr kumimoji="0"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   (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專屬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되어 </a:t>
            </a:r>
            <a:r>
              <a:rPr kumimoji="0" lang="ko-KR" altLang="en-US" sz="2000" b="1" dirty="0">
                <a:latin typeface="맑은 고딕" pitchFamily="50" charset="-127"/>
                <a:ea typeface="맑은 고딕" pitchFamily="50" charset="-127"/>
              </a:rPr>
              <a:t>임상 각 과목의 실기를 수련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하는 사람을 말한다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2000" b="1" dirty="0">
                <a:latin typeface="맑은 고딕" pitchFamily="50" charset="-127"/>
                <a:ea typeface="맑은 고딕" pitchFamily="50" charset="-127"/>
              </a:rPr>
              <a:t>"</a:t>
            </a:r>
            <a:r>
              <a:rPr kumimoji="0" lang="ko-KR" altLang="en-US" sz="2000" b="1" dirty="0">
                <a:solidFill>
                  <a:schemeClr val="accent5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레지던트</a:t>
            </a:r>
            <a:r>
              <a:rPr kumimoji="0" lang="en-US" altLang="ko-KR" sz="2000" b="1" dirty="0">
                <a:latin typeface="맑은 고딕" pitchFamily="50" charset="-127"/>
                <a:ea typeface="맑은 고딕" pitchFamily="50" charset="-127"/>
              </a:rPr>
              <a:t>"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란 인턴과정을 이수한 사람</a:t>
            </a:r>
            <a:r>
              <a:rPr kumimoji="0" lang="en-US" altLang="ko-KR" sz="12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1200" dirty="0">
                <a:latin typeface="맑은 고딕" pitchFamily="50" charset="-127"/>
                <a:ea typeface="맑은 고딕" pitchFamily="50" charset="-127"/>
              </a:rPr>
              <a:t>가정의학과의 경우에는 의사 면허를 받은 사람</a:t>
            </a:r>
            <a:r>
              <a:rPr kumimoji="0" lang="en-US" altLang="ko-KR" sz="1200" dirty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0" lang="en-US" altLang="ko-KR" sz="14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또는 보건복지부장관이 이와 동등하다고 인정한 사람으로서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일정한 </a:t>
            </a:r>
            <a:endParaRPr kumimoji="0"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수련병원 또는 수련기관에 전속되어 </a:t>
            </a:r>
            <a:r>
              <a:rPr kumimoji="0" lang="ko-KR" altLang="en-US" sz="2000" b="1" dirty="0">
                <a:latin typeface="맑은 고딕" pitchFamily="50" charset="-127"/>
                <a:ea typeface="맑은 고딕" pitchFamily="50" charset="-127"/>
              </a:rPr>
              <a:t>전문과목 중 </a:t>
            </a:r>
            <a:r>
              <a:rPr kumimoji="0" lang="en-US" altLang="ko-KR" sz="2000" b="1" dirty="0">
                <a:latin typeface="맑은 고딕" pitchFamily="50" charset="-127"/>
                <a:ea typeface="맑은 고딕" pitchFamily="50" charset="-127"/>
              </a:rPr>
              <a:t>1</a:t>
            </a:r>
            <a:r>
              <a:rPr kumimoji="0" lang="ko-KR" altLang="en-US" sz="2000" b="1" dirty="0">
                <a:latin typeface="맑은 고딕" pitchFamily="50" charset="-127"/>
                <a:ea typeface="맑은 고딕" pitchFamily="50" charset="-127"/>
              </a:rPr>
              <a:t>과목을</a:t>
            </a:r>
            <a:r>
              <a:rPr kumimoji="0" lang="en-US" altLang="ko-KR" sz="2000" b="1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000" b="1" dirty="0">
                <a:latin typeface="맑은 고딕" pitchFamily="50" charset="-127"/>
                <a:ea typeface="맑은 고딕" pitchFamily="50" charset="-127"/>
              </a:rPr>
              <a:t>전공으로</a:t>
            </a:r>
            <a:endParaRPr kumimoji="0" lang="en-US" altLang="ko-KR" sz="2000" b="1" dirty="0"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b="1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2000" b="1" dirty="0">
                <a:latin typeface="맑은 고딕" pitchFamily="50" charset="-127"/>
                <a:ea typeface="맑은 고딕" pitchFamily="50" charset="-127"/>
              </a:rPr>
              <a:t> 수련</a:t>
            </a:r>
            <a:r>
              <a:rPr kumimoji="0" lang="ko-KR" altLang="en-US" sz="2000" dirty="0">
                <a:latin typeface="맑은 고딕" pitchFamily="50" charset="-127"/>
                <a:ea typeface="맑은 고딕" pitchFamily="50" charset="-127"/>
              </a:rPr>
              <a:t>하는 사람을 말한다</a:t>
            </a:r>
            <a:r>
              <a:rPr kumimoji="0" lang="en-US" altLang="ko-KR" sz="2000" dirty="0">
                <a:latin typeface="맑은 고딕" pitchFamily="50" charset="-127"/>
                <a:ea typeface="맑은 고딕" pitchFamily="50" charset="-127"/>
              </a:rPr>
              <a:t>.</a:t>
            </a:r>
            <a:endParaRPr kumimoji="0" lang="ko-KR" altLang="en-US" sz="2000"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0268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1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344032" y="548680"/>
            <a:ext cx="8455936" cy="730343"/>
          </a:xfrm>
        </p:spPr>
        <p:txBody>
          <a:bodyPr>
            <a:normAutofit/>
          </a:bodyPr>
          <a:lstStyle/>
          <a:p>
            <a:r>
              <a:rPr lang="ko-KR" altLang="en-US" dirty="0" smtClean="0"/>
              <a:t>어느 길로 가야 할까요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grpSp>
        <p:nvGrpSpPr>
          <p:cNvPr id="8" name="Group 62"/>
          <p:cNvGrpSpPr/>
          <p:nvPr/>
        </p:nvGrpSpPr>
        <p:grpSpPr bwMode="black">
          <a:xfrm>
            <a:off x="683568" y="2358932"/>
            <a:ext cx="3601341" cy="3600400"/>
            <a:chOff x="446088" y="3778250"/>
            <a:chExt cx="920750" cy="920750"/>
          </a:xfrm>
          <a:solidFill>
            <a:srgbClr val="FFFFFF"/>
          </a:solidFill>
        </p:grpSpPr>
        <p:sp>
          <p:nvSpPr>
            <p:cNvPr id="9" name="Freeform 29"/>
            <p:cNvSpPr>
              <a:spLocks noEditPoints="1"/>
            </p:cNvSpPr>
            <p:nvPr/>
          </p:nvSpPr>
          <p:spPr bwMode="black">
            <a:xfrm>
              <a:off x="446088" y="3778250"/>
              <a:ext cx="920750" cy="920750"/>
            </a:xfrm>
            <a:custGeom>
              <a:avLst/>
              <a:gdLst>
                <a:gd name="T0" fmla="*/ 494 w 518"/>
                <a:gd name="T1" fmla="*/ 216 h 518"/>
                <a:gd name="T2" fmla="*/ 302 w 518"/>
                <a:gd name="T3" fmla="*/ 24 h 518"/>
                <a:gd name="T4" fmla="*/ 216 w 518"/>
                <a:gd name="T5" fmla="*/ 24 h 518"/>
                <a:gd name="T6" fmla="*/ 24 w 518"/>
                <a:gd name="T7" fmla="*/ 216 h 518"/>
                <a:gd name="T8" fmla="*/ 24 w 518"/>
                <a:gd name="T9" fmla="*/ 302 h 518"/>
                <a:gd name="T10" fmla="*/ 216 w 518"/>
                <a:gd name="T11" fmla="*/ 494 h 518"/>
                <a:gd name="T12" fmla="*/ 302 w 518"/>
                <a:gd name="T13" fmla="*/ 494 h 518"/>
                <a:gd name="T14" fmla="*/ 494 w 518"/>
                <a:gd name="T15" fmla="*/ 302 h 518"/>
                <a:gd name="T16" fmla="*/ 494 w 518"/>
                <a:gd name="T17" fmla="*/ 216 h 518"/>
                <a:gd name="T18" fmla="*/ 482 w 518"/>
                <a:gd name="T19" fmla="*/ 289 h 518"/>
                <a:gd name="T20" fmla="*/ 289 w 518"/>
                <a:gd name="T21" fmla="*/ 482 h 518"/>
                <a:gd name="T22" fmla="*/ 228 w 518"/>
                <a:gd name="T23" fmla="*/ 482 h 518"/>
                <a:gd name="T24" fmla="*/ 36 w 518"/>
                <a:gd name="T25" fmla="*/ 289 h 518"/>
                <a:gd name="T26" fmla="*/ 36 w 518"/>
                <a:gd name="T27" fmla="*/ 228 h 518"/>
                <a:gd name="T28" fmla="*/ 228 w 518"/>
                <a:gd name="T29" fmla="*/ 36 h 518"/>
                <a:gd name="T30" fmla="*/ 290 w 518"/>
                <a:gd name="T31" fmla="*/ 36 h 518"/>
                <a:gd name="T32" fmla="*/ 482 w 518"/>
                <a:gd name="T33" fmla="*/ 228 h 518"/>
                <a:gd name="T34" fmla="*/ 482 w 518"/>
                <a:gd name="T35" fmla="*/ 289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518">
                  <a:moveTo>
                    <a:pt x="494" y="216"/>
                  </a:moveTo>
                  <a:cubicBezTo>
                    <a:pt x="302" y="24"/>
                    <a:pt x="302" y="24"/>
                    <a:pt x="302" y="24"/>
                  </a:cubicBezTo>
                  <a:cubicBezTo>
                    <a:pt x="278" y="0"/>
                    <a:pt x="240" y="0"/>
                    <a:pt x="216" y="24"/>
                  </a:cubicBezTo>
                  <a:cubicBezTo>
                    <a:pt x="24" y="216"/>
                    <a:pt x="24" y="216"/>
                    <a:pt x="24" y="216"/>
                  </a:cubicBezTo>
                  <a:cubicBezTo>
                    <a:pt x="0" y="240"/>
                    <a:pt x="0" y="278"/>
                    <a:pt x="24" y="302"/>
                  </a:cubicBezTo>
                  <a:cubicBezTo>
                    <a:pt x="216" y="494"/>
                    <a:pt x="216" y="494"/>
                    <a:pt x="216" y="494"/>
                  </a:cubicBezTo>
                  <a:cubicBezTo>
                    <a:pt x="240" y="518"/>
                    <a:pt x="278" y="518"/>
                    <a:pt x="302" y="494"/>
                  </a:cubicBezTo>
                  <a:cubicBezTo>
                    <a:pt x="494" y="302"/>
                    <a:pt x="494" y="302"/>
                    <a:pt x="494" y="302"/>
                  </a:cubicBezTo>
                  <a:cubicBezTo>
                    <a:pt x="518" y="278"/>
                    <a:pt x="518" y="240"/>
                    <a:pt x="494" y="216"/>
                  </a:cubicBezTo>
                  <a:close/>
                  <a:moveTo>
                    <a:pt x="482" y="289"/>
                  </a:moveTo>
                  <a:cubicBezTo>
                    <a:pt x="289" y="482"/>
                    <a:pt x="289" y="482"/>
                    <a:pt x="289" y="482"/>
                  </a:cubicBezTo>
                  <a:cubicBezTo>
                    <a:pt x="273" y="499"/>
                    <a:pt x="245" y="499"/>
                    <a:pt x="228" y="482"/>
                  </a:cubicBezTo>
                  <a:cubicBezTo>
                    <a:pt x="36" y="289"/>
                    <a:pt x="36" y="289"/>
                    <a:pt x="36" y="289"/>
                  </a:cubicBezTo>
                  <a:cubicBezTo>
                    <a:pt x="19" y="273"/>
                    <a:pt x="19" y="245"/>
                    <a:pt x="36" y="228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45" y="19"/>
                    <a:pt x="273" y="19"/>
                    <a:pt x="290" y="36"/>
                  </a:cubicBezTo>
                  <a:cubicBezTo>
                    <a:pt x="482" y="228"/>
                    <a:pt x="482" y="228"/>
                    <a:pt x="482" y="228"/>
                  </a:cubicBezTo>
                  <a:cubicBezTo>
                    <a:pt x="499" y="245"/>
                    <a:pt x="499" y="273"/>
                    <a:pt x="482" y="2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10" name="Freeform 30"/>
            <p:cNvSpPr>
              <a:spLocks noEditPoints="1"/>
            </p:cNvSpPr>
            <p:nvPr/>
          </p:nvSpPr>
          <p:spPr bwMode="black">
            <a:xfrm>
              <a:off x="514350" y="3844925"/>
              <a:ext cx="785813" cy="785813"/>
            </a:xfrm>
            <a:custGeom>
              <a:avLst/>
              <a:gdLst>
                <a:gd name="T0" fmla="*/ 432 w 442"/>
                <a:gd name="T1" fmla="*/ 203 h 442"/>
                <a:gd name="T2" fmla="*/ 239 w 442"/>
                <a:gd name="T3" fmla="*/ 10 h 442"/>
                <a:gd name="T4" fmla="*/ 203 w 442"/>
                <a:gd name="T5" fmla="*/ 10 h 442"/>
                <a:gd name="T6" fmla="*/ 10 w 442"/>
                <a:gd name="T7" fmla="*/ 203 h 442"/>
                <a:gd name="T8" fmla="*/ 10 w 442"/>
                <a:gd name="T9" fmla="*/ 239 h 442"/>
                <a:gd name="T10" fmla="*/ 203 w 442"/>
                <a:gd name="T11" fmla="*/ 432 h 442"/>
                <a:gd name="T12" fmla="*/ 239 w 442"/>
                <a:gd name="T13" fmla="*/ 432 h 442"/>
                <a:gd name="T14" fmla="*/ 432 w 442"/>
                <a:gd name="T15" fmla="*/ 239 h 442"/>
                <a:gd name="T16" fmla="*/ 432 w 442"/>
                <a:gd name="T17" fmla="*/ 203 h 442"/>
                <a:gd name="T18" fmla="*/ 279 w 442"/>
                <a:gd name="T19" fmla="*/ 255 h 442"/>
                <a:gd name="T20" fmla="*/ 207 w 442"/>
                <a:gd name="T21" fmla="*/ 277 h 442"/>
                <a:gd name="T22" fmla="*/ 184 w 442"/>
                <a:gd name="T23" fmla="*/ 294 h 442"/>
                <a:gd name="T24" fmla="*/ 199 w 442"/>
                <a:gd name="T25" fmla="*/ 311 h 442"/>
                <a:gd name="T26" fmla="*/ 221 w 442"/>
                <a:gd name="T27" fmla="*/ 325 h 442"/>
                <a:gd name="T28" fmla="*/ 241 w 442"/>
                <a:gd name="T29" fmla="*/ 367 h 442"/>
                <a:gd name="T30" fmla="*/ 241 w 442"/>
                <a:gd name="T31" fmla="*/ 371 h 442"/>
                <a:gd name="T32" fmla="*/ 241 w 442"/>
                <a:gd name="T33" fmla="*/ 381 h 442"/>
                <a:gd name="T34" fmla="*/ 199 w 442"/>
                <a:gd name="T35" fmla="*/ 381 h 442"/>
                <a:gd name="T36" fmla="*/ 199 w 442"/>
                <a:gd name="T37" fmla="*/ 369 h 442"/>
                <a:gd name="T38" fmla="*/ 199 w 442"/>
                <a:gd name="T39" fmla="*/ 367 h 442"/>
                <a:gd name="T40" fmla="*/ 200 w 442"/>
                <a:gd name="T41" fmla="*/ 367 h 442"/>
                <a:gd name="T42" fmla="*/ 194 w 442"/>
                <a:gd name="T43" fmla="*/ 358 h 442"/>
                <a:gd name="T44" fmla="*/ 184 w 442"/>
                <a:gd name="T45" fmla="*/ 351 h 442"/>
                <a:gd name="T46" fmla="*/ 156 w 442"/>
                <a:gd name="T47" fmla="*/ 333 h 442"/>
                <a:gd name="T48" fmla="*/ 140 w 442"/>
                <a:gd name="T49" fmla="*/ 296 h 442"/>
                <a:gd name="T50" fmla="*/ 140 w 442"/>
                <a:gd name="T51" fmla="*/ 292 h 442"/>
                <a:gd name="T52" fmla="*/ 156 w 442"/>
                <a:gd name="T53" fmla="*/ 258 h 442"/>
                <a:gd name="T54" fmla="*/ 186 w 442"/>
                <a:gd name="T55" fmla="*/ 242 h 442"/>
                <a:gd name="T56" fmla="*/ 188 w 442"/>
                <a:gd name="T57" fmla="*/ 241 h 442"/>
                <a:gd name="T58" fmla="*/ 231 w 442"/>
                <a:gd name="T59" fmla="*/ 233 h 442"/>
                <a:gd name="T60" fmla="*/ 249 w 442"/>
                <a:gd name="T61" fmla="*/ 221 h 442"/>
                <a:gd name="T62" fmla="*/ 218 w 442"/>
                <a:gd name="T63" fmla="*/ 194 h 442"/>
                <a:gd name="T64" fmla="*/ 198 w 442"/>
                <a:gd name="T65" fmla="*/ 152 h 442"/>
                <a:gd name="T66" fmla="*/ 199 w 442"/>
                <a:gd name="T67" fmla="*/ 145 h 442"/>
                <a:gd name="T68" fmla="*/ 160 w 442"/>
                <a:gd name="T69" fmla="*/ 145 h 442"/>
                <a:gd name="T70" fmla="*/ 160 w 442"/>
                <a:gd name="T71" fmla="*/ 145 h 442"/>
                <a:gd name="T72" fmla="*/ 152 w 442"/>
                <a:gd name="T73" fmla="*/ 138 h 442"/>
                <a:gd name="T74" fmla="*/ 153 w 442"/>
                <a:gd name="T75" fmla="*/ 134 h 442"/>
                <a:gd name="T76" fmla="*/ 221 w 442"/>
                <a:gd name="T77" fmla="*/ 42 h 442"/>
                <a:gd name="T78" fmla="*/ 292 w 442"/>
                <a:gd name="T79" fmla="*/ 133 h 442"/>
                <a:gd name="T80" fmla="*/ 292 w 442"/>
                <a:gd name="T81" fmla="*/ 133 h 442"/>
                <a:gd name="T82" fmla="*/ 294 w 442"/>
                <a:gd name="T83" fmla="*/ 138 h 442"/>
                <a:gd name="T84" fmla="*/ 286 w 442"/>
                <a:gd name="T85" fmla="*/ 145 h 442"/>
                <a:gd name="T86" fmla="*/ 286 w 442"/>
                <a:gd name="T87" fmla="*/ 145 h 442"/>
                <a:gd name="T88" fmla="*/ 241 w 442"/>
                <a:gd name="T89" fmla="*/ 145 h 442"/>
                <a:gd name="T90" fmla="*/ 240 w 442"/>
                <a:gd name="T91" fmla="*/ 152 h 442"/>
                <a:gd name="T92" fmla="*/ 243 w 442"/>
                <a:gd name="T93" fmla="*/ 160 h 442"/>
                <a:gd name="T94" fmla="*/ 248 w 442"/>
                <a:gd name="T95" fmla="*/ 163 h 442"/>
                <a:gd name="T96" fmla="*/ 249 w 442"/>
                <a:gd name="T97" fmla="*/ 163 h 442"/>
                <a:gd name="T98" fmla="*/ 251 w 442"/>
                <a:gd name="T99" fmla="*/ 164 h 442"/>
                <a:gd name="T100" fmla="*/ 278 w 442"/>
                <a:gd name="T101" fmla="*/ 179 h 442"/>
                <a:gd name="T102" fmla="*/ 295 w 442"/>
                <a:gd name="T103" fmla="*/ 211 h 442"/>
                <a:gd name="T104" fmla="*/ 296 w 442"/>
                <a:gd name="T105" fmla="*/ 220 h 442"/>
                <a:gd name="T106" fmla="*/ 279 w 442"/>
                <a:gd name="T107" fmla="*/ 25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2" h="442">
                  <a:moveTo>
                    <a:pt x="432" y="203"/>
                  </a:moveTo>
                  <a:cubicBezTo>
                    <a:pt x="239" y="10"/>
                    <a:pt x="239" y="10"/>
                    <a:pt x="239" y="10"/>
                  </a:cubicBezTo>
                  <a:cubicBezTo>
                    <a:pt x="229" y="0"/>
                    <a:pt x="213" y="0"/>
                    <a:pt x="203" y="10"/>
                  </a:cubicBezTo>
                  <a:cubicBezTo>
                    <a:pt x="10" y="203"/>
                    <a:pt x="10" y="203"/>
                    <a:pt x="10" y="203"/>
                  </a:cubicBezTo>
                  <a:cubicBezTo>
                    <a:pt x="0" y="213"/>
                    <a:pt x="0" y="229"/>
                    <a:pt x="10" y="239"/>
                  </a:cubicBezTo>
                  <a:cubicBezTo>
                    <a:pt x="203" y="432"/>
                    <a:pt x="203" y="432"/>
                    <a:pt x="203" y="432"/>
                  </a:cubicBezTo>
                  <a:cubicBezTo>
                    <a:pt x="213" y="442"/>
                    <a:pt x="229" y="442"/>
                    <a:pt x="239" y="432"/>
                  </a:cubicBezTo>
                  <a:cubicBezTo>
                    <a:pt x="432" y="239"/>
                    <a:pt x="432" y="239"/>
                    <a:pt x="432" y="239"/>
                  </a:cubicBezTo>
                  <a:cubicBezTo>
                    <a:pt x="442" y="229"/>
                    <a:pt x="442" y="213"/>
                    <a:pt x="432" y="203"/>
                  </a:cubicBezTo>
                  <a:close/>
                  <a:moveTo>
                    <a:pt x="279" y="255"/>
                  </a:moveTo>
                  <a:cubicBezTo>
                    <a:pt x="257" y="276"/>
                    <a:pt x="207" y="277"/>
                    <a:pt x="207" y="277"/>
                  </a:cubicBezTo>
                  <a:cubicBezTo>
                    <a:pt x="207" y="277"/>
                    <a:pt x="185" y="277"/>
                    <a:pt x="184" y="294"/>
                  </a:cubicBezTo>
                  <a:cubicBezTo>
                    <a:pt x="183" y="303"/>
                    <a:pt x="193" y="308"/>
                    <a:pt x="199" y="311"/>
                  </a:cubicBezTo>
                  <a:cubicBezTo>
                    <a:pt x="199" y="311"/>
                    <a:pt x="212" y="317"/>
                    <a:pt x="221" y="325"/>
                  </a:cubicBezTo>
                  <a:cubicBezTo>
                    <a:pt x="229" y="333"/>
                    <a:pt x="241" y="346"/>
                    <a:pt x="241" y="367"/>
                  </a:cubicBezTo>
                  <a:cubicBezTo>
                    <a:pt x="241" y="368"/>
                    <a:pt x="241" y="370"/>
                    <a:pt x="241" y="371"/>
                  </a:cubicBezTo>
                  <a:cubicBezTo>
                    <a:pt x="241" y="381"/>
                    <a:pt x="241" y="381"/>
                    <a:pt x="241" y="381"/>
                  </a:cubicBezTo>
                  <a:cubicBezTo>
                    <a:pt x="199" y="381"/>
                    <a:pt x="199" y="381"/>
                    <a:pt x="199" y="381"/>
                  </a:cubicBezTo>
                  <a:cubicBezTo>
                    <a:pt x="199" y="369"/>
                    <a:pt x="199" y="369"/>
                    <a:pt x="199" y="369"/>
                  </a:cubicBezTo>
                  <a:cubicBezTo>
                    <a:pt x="199" y="367"/>
                    <a:pt x="199" y="367"/>
                    <a:pt x="199" y="367"/>
                  </a:cubicBezTo>
                  <a:cubicBezTo>
                    <a:pt x="199" y="367"/>
                    <a:pt x="200" y="367"/>
                    <a:pt x="200" y="367"/>
                  </a:cubicBezTo>
                  <a:cubicBezTo>
                    <a:pt x="200" y="366"/>
                    <a:pt x="198" y="362"/>
                    <a:pt x="194" y="358"/>
                  </a:cubicBezTo>
                  <a:cubicBezTo>
                    <a:pt x="190" y="354"/>
                    <a:pt x="186" y="352"/>
                    <a:pt x="184" y="351"/>
                  </a:cubicBezTo>
                  <a:cubicBezTo>
                    <a:pt x="174" y="347"/>
                    <a:pt x="165" y="341"/>
                    <a:pt x="156" y="333"/>
                  </a:cubicBezTo>
                  <a:cubicBezTo>
                    <a:pt x="147" y="324"/>
                    <a:pt x="140" y="311"/>
                    <a:pt x="140" y="296"/>
                  </a:cubicBezTo>
                  <a:cubicBezTo>
                    <a:pt x="140" y="294"/>
                    <a:pt x="140" y="293"/>
                    <a:pt x="140" y="292"/>
                  </a:cubicBezTo>
                  <a:cubicBezTo>
                    <a:pt x="141" y="279"/>
                    <a:pt x="147" y="266"/>
                    <a:pt x="156" y="258"/>
                  </a:cubicBezTo>
                  <a:cubicBezTo>
                    <a:pt x="165" y="250"/>
                    <a:pt x="176" y="245"/>
                    <a:pt x="186" y="242"/>
                  </a:cubicBezTo>
                  <a:cubicBezTo>
                    <a:pt x="188" y="241"/>
                    <a:pt x="188" y="241"/>
                    <a:pt x="188" y="241"/>
                  </a:cubicBezTo>
                  <a:cubicBezTo>
                    <a:pt x="231" y="233"/>
                    <a:pt x="231" y="233"/>
                    <a:pt x="231" y="233"/>
                  </a:cubicBezTo>
                  <a:cubicBezTo>
                    <a:pt x="231" y="233"/>
                    <a:pt x="245" y="231"/>
                    <a:pt x="249" y="221"/>
                  </a:cubicBezTo>
                  <a:cubicBezTo>
                    <a:pt x="254" y="206"/>
                    <a:pt x="225" y="200"/>
                    <a:pt x="218" y="194"/>
                  </a:cubicBezTo>
                  <a:cubicBezTo>
                    <a:pt x="208" y="187"/>
                    <a:pt x="198" y="171"/>
                    <a:pt x="198" y="152"/>
                  </a:cubicBezTo>
                  <a:cubicBezTo>
                    <a:pt x="198" y="150"/>
                    <a:pt x="198" y="147"/>
                    <a:pt x="199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6" y="145"/>
                    <a:pt x="152" y="142"/>
                    <a:pt x="152" y="138"/>
                  </a:cubicBezTo>
                  <a:cubicBezTo>
                    <a:pt x="152" y="136"/>
                    <a:pt x="153" y="135"/>
                    <a:pt x="153" y="134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3" y="134"/>
                    <a:pt x="294" y="136"/>
                    <a:pt x="294" y="138"/>
                  </a:cubicBezTo>
                  <a:cubicBezTo>
                    <a:pt x="294" y="142"/>
                    <a:pt x="290" y="145"/>
                    <a:pt x="286" y="145"/>
                  </a:cubicBezTo>
                  <a:cubicBezTo>
                    <a:pt x="286" y="145"/>
                    <a:pt x="286" y="145"/>
                    <a:pt x="286" y="145"/>
                  </a:cubicBezTo>
                  <a:cubicBezTo>
                    <a:pt x="241" y="145"/>
                    <a:pt x="241" y="145"/>
                    <a:pt x="241" y="145"/>
                  </a:cubicBezTo>
                  <a:cubicBezTo>
                    <a:pt x="240" y="148"/>
                    <a:pt x="240" y="150"/>
                    <a:pt x="240" y="152"/>
                  </a:cubicBezTo>
                  <a:cubicBezTo>
                    <a:pt x="240" y="158"/>
                    <a:pt x="242" y="159"/>
                    <a:pt x="243" y="160"/>
                  </a:cubicBezTo>
                  <a:cubicBezTo>
                    <a:pt x="245" y="162"/>
                    <a:pt x="247" y="163"/>
                    <a:pt x="248" y="163"/>
                  </a:cubicBezTo>
                  <a:cubicBezTo>
                    <a:pt x="249" y="163"/>
                    <a:pt x="249" y="163"/>
                    <a:pt x="249" y="163"/>
                  </a:cubicBezTo>
                  <a:cubicBezTo>
                    <a:pt x="251" y="164"/>
                    <a:pt x="251" y="164"/>
                    <a:pt x="251" y="164"/>
                  </a:cubicBezTo>
                  <a:cubicBezTo>
                    <a:pt x="260" y="168"/>
                    <a:pt x="269" y="171"/>
                    <a:pt x="278" y="179"/>
                  </a:cubicBezTo>
                  <a:cubicBezTo>
                    <a:pt x="286" y="187"/>
                    <a:pt x="293" y="198"/>
                    <a:pt x="295" y="211"/>
                  </a:cubicBezTo>
                  <a:cubicBezTo>
                    <a:pt x="296" y="214"/>
                    <a:pt x="296" y="217"/>
                    <a:pt x="296" y="220"/>
                  </a:cubicBezTo>
                  <a:cubicBezTo>
                    <a:pt x="296" y="236"/>
                    <a:pt x="288" y="247"/>
                    <a:pt x="279" y="2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</p:grpSp>
      <p:pic>
        <p:nvPicPr>
          <p:cNvPr id="11" name="Picture 50" descr="C:\Users\sakuu\Documents\Ballmer MGX 2011\Tile Icons\Road For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5188575" y="2348880"/>
            <a:ext cx="3611393" cy="3610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46"/>
          <p:cNvSpPr txBox="1">
            <a:spLocks noChangeArrowheads="1"/>
          </p:cNvSpPr>
          <p:nvPr/>
        </p:nvSpPr>
        <p:spPr bwMode="auto">
          <a:xfrm>
            <a:off x="649968" y="1801806"/>
            <a:ext cx="3668540" cy="494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9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lnSpc>
                <a:spcPct val="150000"/>
              </a:lnSpc>
              <a:buFontTx/>
              <a:buNone/>
            </a:pPr>
            <a:r>
              <a:rPr lang="ko-KR" altLang="en-US" sz="2000" b="1" dirty="0" smtClean="0"/>
              <a:t>힘들겠지만 정면 돌파</a:t>
            </a:r>
            <a:endParaRPr lang="en-US" altLang="ko-KR" sz="2000" b="1" dirty="0"/>
          </a:p>
        </p:txBody>
      </p:sp>
      <p:sp>
        <p:nvSpPr>
          <p:cNvPr id="13" name="Text Box 46"/>
          <p:cNvSpPr txBox="1">
            <a:spLocks noChangeArrowheads="1"/>
          </p:cNvSpPr>
          <p:nvPr/>
        </p:nvSpPr>
        <p:spPr bwMode="auto">
          <a:xfrm>
            <a:off x="5033125" y="1801806"/>
            <a:ext cx="3668540" cy="494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9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lnSpc>
                <a:spcPct val="150000"/>
              </a:lnSpc>
              <a:buFontTx/>
              <a:buNone/>
            </a:pPr>
            <a:r>
              <a:rPr lang="ko-KR" altLang="en-US" sz="2000" b="1" dirty="0" smtClean="0"/>
              <a:t>빨리 우회 경로 전환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141386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1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344032" y="548680"/>
            <a:ext cx="8455936" cy="730343"/>
          </a:xfrm>
        </p:spPr>
        <p:txBody>
          <a:bodyPr>
            <a:normAutofit/>
          </a:bodyPr>
          <a:lstStyle/>
          <a:p>
            <a:r>
              <a:rPr lang="ko-KR" altLang="en-US" dirty="0" smtClean="0"/>
              <a:t>어느 길로 가야 할까요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grpSp>
        <p:nvGrpSpPr>
          <p:cNvPr id="8" name="Group 62"/>
          <p:cNvGrpSpPr/>
          <p:nvPr/>
        </p:nvGrpSpPr>
        <p:grpSpPr bwMode="black">
          <a:xfrm>
            <a:off x="432491" y="2358932"/>
            <a:ext cx="4167501" cy="4166412"/>
            <a:chOff x="446088" y="3778250"/>
            <a:chExt cx="920750" cy="920750"/>
          </a:xfrm>
          <a:solidFill>
            <a:srgbClr val="FFFFFF"/>
          </a:solidFill>
        </p:grpSpPr>
        <p:sp>
          <p:nvSpPr>
            <p:cNvPr id="9" name="Freeform 29"/>
            <p:cNvSpPr>
              <a:spLocks noEditPoints="1"/>
            </p:cNvSpPr>
            <p:nvPr/>
          </p:nvSpPr>
          <p:spPr bwMode="black">
            <a:xfrm>
              <a:off x="446088" y="3778250"/>
              <a:ext cx="920750" cy="920750"/>
            </a:xfrm>
            <a:custGeom>
              <a:avLst/>
              <a:gdLst>
                <a:gd name="T0" fmla="*/ 494 w 518"/>
                <a:gd name="T1" fmla="*/ 216 h 518"/>
                <a:gd name="T2" fmla="*/ 302 w 518"/>
                <a:gd name="T3" fmla="*/ 24 h 518"/>
                <a:gd name="T4" fmla="*/ 216 w 518"/>
                <a:gd name="T5" fmla="*/ 24 h 518"/>
                <a:gd name="T6" fmla="*/ 24 w 518"/>
                <a:gd name="T7" fmla="*/ 216 h 518"/>
                <a:gd name="T8" fmla="*/ 24 w 518"/>
                <a:gd name="T9" fmla="*/ 302 h 518"/>
                <a:gd name="T10" fmla="*/ 216 w 518"/>
                <a:gd name="T11" fmla="*/ 494 h 518"/>
                <a:gd name="T12" fmla="*/ 302 w 518"/>
                <a:gd name="T13" fmla="*/ 494 h 518"/>
                <a:gd name="T14" fmla="*/ 494 w 518"/>
                <a:gd name="T15" fmla="*/ 302 h 518"/>
                <a:gd name="T16" fmla="*/ 494 w 518"/>
                <a:gd name="T17" fmla="*/ 216 h 518"/>
                <a:gd name="T18" fmla="*/ 482 w 518"/>
                <a:gd name="T19" fmla="*/ 289 h 518"/>
                <a:gd name="T20" fmla="*/ 289 w 518"/>
                <a:gd name="T21" fmla="*/ 482 h 518"/>
                <a:gd name="T22" fmla="*/ 228 w 518"/>
                <a:gd name="T23" fmla="*/ 482 h 518"/>
                <a:gd name="T24" fmla="*/ 36 w 518"/>
                <a:gd name="T25" fmla="*/ 289 h 518"/>
                <a:gd name="T26" fmla="*/ 36 w 518"/>
                <a:gd name="T27" fmla="*/ 228 h 518"/>
                <a:gd name="T28" fmla="*/ 228 w 518"/>
                <a:gd name="T29" fmla="*/ 36 h 518"/>
                <a:gd name="T30" fmla="*/ 290 w 518"/>
                <a:gd name="T31" fmla="*/ 36 h 518"/>
                <a:gd name="T32" fmla="*/ 482 w 518"/>
                <a:gd name="T33" fmla="*/ 228 h 518"/>
                <a:gd name="T34" fmla="*/ 482 w 518"/>
                <a:gd name="T35" fmla="*/ 289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518">
                  <a:moveTo>
                    <a:pt x="494" y="216"/>
                  </a:moveTo>
                  <a:cubicBezTo>
                    <a:pt x="302" y="24"/>
                    <a:pt x="302" y="24"/>
                    <a:pt x="302" y="24"/>
                  </a:cubicBezTo>
                  <a:cubicBezTo>
                    <a:pt x="278" y="0"/>
                    <a:pt x="240" y="0"/>
                    <a:pt x="216" y="24"/>
                  </a:cubicBezTo>
                  <a:cubicBezTo>
                    <a:pt x="24" y="216"/>
                    <a:pt x="24" y="216"/>
                    <a:pt x="24" y="216"/>
                  </a:cubicBezTo>
                  <a:cubicBezTo>
                    <a:pt x="0" y="240"/>
                    <a:pt x="0" y="278"/>
                    <a:pt x="24" y="302"/>
                  </a:cubicBezTo>
                  <a:cubicBezTo>
                    <a:pt x="216" y="494"/>
                    <a:pt x="216" y="494"/>
                    <a:pt x="216" y="494"/>
                  </a:cubicBezTo>
                  <a:cubicBezTo>
                    <a:pt x="240" y="518"/>
                    <a:pt x="278" y="518"/>
                    <a:pt x="302" y="494"/>
                  </a:cubicBezTo>
                  <a:cubicBezTo>
                    <a:pt x="494" y="302"/>
                    <a:pt x="494" y="302"/>
                    <a:pt x="494" y="302"/>
                  </a:cubicBezTo>
                  <a:cubicBezTo>
                    <a:pt x="518" y="278"/>
                    <a:pt x="518" y="240"/>
                    <a:pt x="494" y="216"/>
                  </a:cubicBezTo>
                  <a:close/>
                  <a:moveTo>
                    <a:pt x="482" y="289"/>
                  </a:moveTo>
                  <a:cubicBezTo>
                    <a:pt x="289" y="482"/>
                    <a:pt x="289" y="482"/>
                    <a:pt x="289" y="482"/>
                  </a:cubicBezTo>
                  <a:cubicBezTo>
                    <a:pt x="273" y="499"/>
                    <a:pt x="245" y="499"/>
                    <a:pt x="228" y="482"/>
                  </a:cubicBezTo>
                  <a:cubicBezTo>
                    <a:pt x="36" y="289"/>
                    <a:pt x="36" y="289"/>
                    <a:pt x="36" y="289"/>
                  </a:cubicBezTo>
                  <a:cubicBezTo>
                    <a:pt x="19" y="273"/>
                    <a:pt x="19" y="245"/>
                    <a:pt x="36" y="228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45" y="19"/>
                    <a:pt x="273" y="19"/>
                    <a:pt x="290" y="36"/>
                  </a:cubicBezTo>
                  <a:cubicBezTo>
                    <a:pt x="482" y="228"/>
                    <a:pt x="482" y="228"/>
                    <a:pt x="482" y="228"/>
                  </a:cubicBezTo>
                  <a:cubicBezTo>
                    <a:pt x="499" y="245"/>
                    <a:pt x="499" y="273"/>
                    <a:pt x="482" y="2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10" name="Freeform 30"/>
            <p:cNvSpPr>
              <a:spLocks noEditPoints="1"/>
            </p:cNvSpPr>
            <p:nvPr/>
          </p:nvSpPr>
          <p:spPr bwMode="black">
            <a:xfrm>
              <a:off x="514350" y="3844925"/>
              <a:ext cx="785813" cy="785813"/>
            </a:xfrm>
            <a:custGeom>
              <a:avLst/>
              <a:gdLst>
                <a:gd name="T0" fmla="*/ 432 w 442"/>
                <a:gd name="T1" fmla="*/ 203 h 442"/>
                <a:gd name="T2" fmla="*/ 239 w 442"/>
                <a:gd name="T3" fmla="*/ 10 h 442"/>
                <a:gd name="T4" fmla="*/ 203 w 442"/>
                <a:gd name="T5" fmla="*/ 10 h 442"/>
                <a:gd name="T6" fmla="*/ 10 w 442"/>
                <a:gd name="T7" fmla="*/ 203 h 442"/>
                <a:gd name="T8" fmla="*/ 10 w 442"/>
                <a:gd name="T9" fmla="*/ 239 h 442"/>
                <a:gd name="T10" fmla="*/ 203 w 442"/>
                <a:gd name="T11" fmla="*/ 432 h 442"/>
                <a:gd name="T12" fmla="*/ 239 w 442"/>
                <a:gd name="T13" fmla="*/ 432 h 442"/>
                <a:gd name="T14" fmla="*/ 432 w 442"/>
                <a:gd name="T15" fmla="*/ 239 h 442"/>
                <a:gd name="T16" fmla="*/ 432 w 442"/>
                <a:gd name="T17" fmla="*/ 203 h 442"/>
                <a:gd name="T18" fmla="*/ 279 w 442"/>
                <a:gd name="T19" fmla="*/ 255 h 442"/>
                <a:gd name="T20" fmla="*/ 207 w 442"/>
                <a:gd name="T21" fmla="*/ 277 h 442"/>
                <a:gd name="T22" fmla="*/ 184 w 442"/>
                <a:gd name="T23" fmla="*/ 294 h 442"/>
                <a:gd name="T24" fmla="*/ 199 w 442"/>
                <a:gd name="T25" fmla="*/ 311 h 442"/>
                <a:gd name="T26" fmla="*/ 221 w 442"/>
                <a:gd name="T27" fmla="*/ 325 h 442"/>
                <a:gd name="T28" fmla="*/ 241 w 442"/>
                <a:gd name="T29" fmla="*/ 367 h 442"/>
                <a:gd name="T30" fmla="*/ 241 w 442"/>
                <a:gd name="T31" fmla="*/ 371 h 442"/>
                <a:gd name="T32" fmla="*/ 241 w 442"/>
                <a:gd name="T33" fmla="*/ 381 h 442"/>
                <a:gd name="T34" fmla="*/ 199 w 442"/>
                <a:gd name="T35" fmla="*/ 381 h 442"/>
                <a:gd name="T36" fmla="*/ 199 w 442"/>
                <a:gd name="T37" fmla="*/ 369 h 442"/>
                <a:gd name="T38" fmla="*/ 199 w 442"/>
                <a:gd name="T39" fmla="*/ 367 h 442"/>
                <a:gd name="T40" fmla="*/ 200 w 442"/>
                <a:gd name="T41" fmla="*/ 367 h 442"/>
                <a:gd name="T42" fmla="*/ 194 w 442"/>
                <a:gd name="T43" fmla="*/ 358 h 442"/>
                <a:gd name="T44" fmla="*/ 184 w 442"/>
                <a:gd name="T45" fmla="*/ 351 h 442"/>
                <a:gd name="T46" fmla="*/ 156 w 442"/>
                <a:gd name="T47" fmla="*/ 333 h 442"/>
                <a:gd name="T48" fmla="*/ 140 w 442"/>
                <a:gd name="T49" fmla="*/ 296 h 442"/>
                <a:gd name="T50" fmla="*/ 140 w 442"/>
                <a:gd name="T51" fmla="*/ 292 h 442"/>
                <a:gd name="T52" fmla="*/ 156 w 442"/>
                <a:gd name="T53" fmla="*/ 258 h 442"/>
                <a:gd name="T54" fmla="*/ 186 w 442"/>
                <a:gd name="T55" fmla="*/ 242 h 442"/>
                <a:gd name="T56" fmla="*/ 188 w 442"/>
                <a:gd name="T57" fmla="*/ 241 h 442"/>
                <a:gd name="T58" fmla="*/ 231 w 442"/>
                <a:gd name="T59" fmla="*/ 233 h 442"/>
                <a:gd name="T60" fmla="*/ 249 w 442"/>
                <a:gd name="T61" fmla="*/ 221 h 442"/>
                <a:gd name="T62" fmla="*/ 218 w 442"/>
                <a:gd name="T63" fmla="*/ 194 h 442"/>
                <a:gd name="T64" fmla="*/ 198 w 442"/>
                <a:gd name="T65" fmla="*/ 152 h 442"/>
                <a:gd name="T66" fmla="*/ 199 w 442"/>
                <a:gd name="T67" fmla="*/ 145 h 442"/>
                <a:gd name="T68" fmla="*/ 160 w 442"/>
                <a:gd name="T69" fmla="*/ 145 h 442"/>
                <a:gd name="T70" fmla="*/ 160 w 442"/>
                <a:gd name="T71" fmla="*/ 145 h 442"/>
                <a:gd name="T72" fmla="*/ 152 w 442"/>
                <a:gd name="T73" fmla="*/ 138 h 442"/>
                <a:gd name="T74" fmla="*/ 153 w 442"/>
                <a:gd name="T75" fmla="*/ 134 h 442"/>
                <a:gd name="T76" fmla="*/ 221 w 442"/>
                <a:gd name="T77" fmla="*/ 42 h 442"/>
                <a:gd name="T78" fmla="*/ 292 w 442"/>
                <a:gd name="T79" fmla="*/ 133 h 442"/>
                <a:gd name="T80" fmla="*/ 292 w 442"/>
                <a:gd name="T81" fmla="*/ 133 h 442"/>
                <a:gd name="T82" fmla="*/ 294 w 442"/>
                <a:gd name="T83" fmla="*/ 138 h 442"/>
                <a:gd name="T84" fmla="*/ 286 w 442"/>
                <a:gd name="T85" fmla="*/ 145 h 442"/>
                <a:gd name="T86" fmla="*/ 286 w 442"/>
                <a:gd name="T87" fmla="*/ 145 h 442"/>
                <a:gd name="T88" fmla="*/ 241 w 442"/>
                <a:gd name="T89" fmla="*/ 145 h 442"/>
                <a:gd name="T90" fmla="*/ 240 w 442"/>
                <a:gd name="T91" fmla="*/ 152 h 442"/>
                <a:gd name="T92" fmla="*/ 243 w 442"/>
                <a:gd name="T93" fmla="*/ 160 h 442"/>
                <a:gd name="T94" fmla="*/ 248 w 442"/>
                <a:gd name="T95" fmla="*/ 163 h 442"/>
                <a:gd name="T96" fmla="*/ 249 w 442"/>
                <a:gd name="T97" fmla="*/ 163 h 442"/>
                <a:gd name="T98" fmla="*/ 251 w 442"/>
                <a:gd name="T99" fmla="*/ 164 h 442"/>
                <a:gd name="T100" fmla="*/ 278 w 442"/>
                <a:gd name="T101" fmla="*/ 179 h 442"/>
                <a:gd name="T102" fmla="*/ 295 w 442"/>
                <a:gd name="T103" fmla="*/ 211 h 442"/>
                <a:gd name="T104" fmla="*/ 296 w 442"/>
                <a:gd name="T105" fmla="*/ 220 h 442"/>
                <a:gd name="T106" fmla="*/ 279 w 442"/>
                <a:gd name="T107" fmla="*/ 25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2" h="442">
                  <a:moveTo>
                    <a:pt x="432" y="203"/>
                  </a:moveTo>
                  <a:cubicBezTo>
                    <a:pt x="239" y="10"/>
                    <a:pt x="239" y="10"/>
                    <a:pt x="239" y="10"/>
                  </a:cubicBezTo>
                  <a:cubicBezTo>
                    <a:pt x="229" y="0"/>
                    <a:pt x="213" y="0"/>
                    <a:pt x="203" y="10"/>
                  </a:cubicBezTo>
                  <a:cubicBezTo>
                    <a:pt x="10" y="203"/>
                    <a:pt x="10" y="203"/>
                    <a:pt x="10" y="203"/>
                  </a:cubicBezTo>
                  <a:cubicBezTo>
                    <a:pt x="0" y="213"/>
                    <a:pt x="0" y="229"/>
                    <a:pt x="10" y="239"/>
                  </a:cubicBezTo>
                  <a:cubicBezTo>
                    <a:pt x="203" y="432"/>
                    <a:pt x="203" y="432"/>
                    <a:pt x="203" y="432"/>
                  </a:cubicBezTo>
                  <a:cubicBezTo>
                    <a:pt x="213" y="442"/>
                    <a:pt x="229" y="442"/>
                    <a:pt x="239" y="432"/>
                  </a:cubicBezTo>
                  <a:cubicBezTo>
                    <a:pt x="432" y="239"/>
                    <a:pt x="432" y="239"/>
                    <a:pt x="432" y="239"/>
                  </a:cubicBezTo>
                  <a:cubicBezTo>
                    <a:pt x="442" y="229"/>
                    <a:pt x="442" y="213"/>
                    <a:pt x="432" y="203"/>
                  </a:cubicBezTo>
                  <a:close/>
                  <a:moveTo>
                    <a:pt x="279" y="255"/>
                  </a:moveTo>
                  <a:cubicBezTo>
                    <a:pt x="257" y="276"/>
                    <a:pt x="207" y="277"/>
                    <a:pt x="207" y="277"/>
                  </a:cubicBezTo>
                  <a:cubicBezTo>
                    <a:pt x="207" y="277"/>
                    <a:pt x="185" y="277"/>
                    <a:pt x="184" y="294"/>
                  </a:cubicBezTo>
                  <a:cubicBezTo>
                    <a:pt x="183" y="303"/>
                    <a:pt x="193" y="308"/>
                    <a:pt x="199" y="311"/>
                  </a:cubicBezTo>
                  <a:cubicBezTo>
                    <a:pt x="199" y="311"/>
                    <a:pt x="212" y="317"/>
                    <a:pt x="221" y="325"/>
                  </a:cubicBezTo>
                  <a:cubicBezTo>
                    <a:pt x="229" y="333"/>
                    <a:pt x="241" y="346"/>
                    <a:pt x="241" y="367"/>
                  </a:cubicBezTo>
                  <a:cubicBezTo>
                    <a:pt x="241" y="368"/>
                    <a:pt x="241" y="370"/>
                    <a:pt x="241" y="371"/>
                  </a:cubicBezTo>
                  <a:cubicBezTo>
                    <a:pt x="241" y="381"/>
                    <a:pt x="241" y="381"/>
                    <a:pt x="241" y="381"/>
                  </a:cubicBezTo>
                  <a:cubicBezTo>
                    <a:pt x="199" y="381"/>
                    <a:pt x="199" y="381"/>
                    <a:pt x="199" y="381"/>
                  </a:cubicBezTo>
                  <a:cubicBezTo>
                    <a:pt x="199" y="369"/>
                    <a:pt x="199" y="369"/>
                    <a:pt x="199" y="369"/>
                  </a:cubicBezTo>
                  <a:cubicBezTo>
                    <a:pt x="199" y="367"/>
                    <a:pt x="199" y="367"/>
                    <a:pt x="199" y="367"/>
                  </a:cubicBezTo>
                  <a:cubicBezTo>
                    <a:pt x="199" y="367"/>
                    <a:pt x="200" y="367"/>
                    <a:pt x="200" y="367"/>
                  </a:cubicBezTo>
                  <a:cubicBezTo>
                    <a:pt x="200" y="366"/>
                    <a:pt x="198" y="362"/>
                    <a:pt x="194" y="358"/>
                  </a:cubicBezTo>
                  <a:cubicBezTo>
                    <a:pt x="190" y="354"/>
                    <a:pt x="186" y="352"/>
                    <a:pt x="184" y="351"/>
                  </a:cubicBezTo>
                  <a:cubicBezTo>
                    <a:pt x="174" y="347"/>
                    <a:pt x="165" y="341"/>
                    <a:pt x="156" y="333"/>
                  </a:cubicBezTo>
                  <a:cubicBezTo>
                    <a:pt x="147" y="324"/>
                    <a:pt x="140" y="311"/>
                    <a:pt x="140" y="296"/>
                  </a:cubicBezTo>
                  <a:cubicBezTo>
                    <a:pt x="140" y="294"/>
                    <a:pt x="140" y="293"/>
                    <a:pt x="140" y="292"/>
                  </a:cubicBezTo>
                  <a:cubicBezTo>
                    <a:pt x="141" y="279"/>
                    <a:pt x="147" y="266"/>
                    <a:pt x="156" y="258"/>
                  </a:cubicBezTo>
                  <a:cubicBezTo>
                    <a:pt x="165" y="250"/>
                    <a:pt x="176" y="245"/>
                    <a:pt x="186" y="242"/>
                  </a:cubicBezTo>
                  <a:cubicBezTo>
                    <a:pt x="188" y="241"/>
                    <a:pt x="188" y="241"/>
                    <a:pt x="188" y="241"/>
                  </a:cubicBezTo>
                  <a:cubicBezTo>
                    <a:pt x="231" y="233"/>
                    <a:pt x="231" y="233"/>
                    <a:pt x="231" y="233"/>
                  </a:cubicBezTo>
                  <a:cubicBezTo>
                    <a:pt x="231" y="233"/>
                    <a:pt x="245" y="231"/>
                    <a:pt x="249" y="221"/>
                  </a:cubicBezTo>
                  <a:cubicBezTo>
                    <a:pt x="254" y="206"/>
                    <a:pt x="225" y="200"/>
                    <a:pt x="218" y="194"/>
                  </a:cubicBezTo>
                  <a:cubicBezTo>
                    <a:pt x="208" y="187"/>
                    <a:pt x="198" y="171"/>
                    <a:pt x="198" y="152"/>
                  </a:cubicBezTo>
                  <a:cubicBezTo>
                    <a:pt x="198" y="150"/>
                    <a:pt x="198" y="147"/>
                    <a:pt x="199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6" y="145"/>
                    <a:pt x="152" y="142"/>
                    <a:pt x="152" y="138"/>
                  </a:cubicBezTo>
                  <a:cubicBezTo>
                    <a:pt x="152" y="136"/>
                    <a:pt x="153" y="135"/>
                    <a:pt x="153" y="134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3" y="134"/>
                    <a:pt x="294" y="136"/>
                    <a:pt x="294" y="138"/>
                  </a:cubicBezTo>
                  <a:cubicBezTo>
                    <a:pt x="294" y="142"/>
                    <a:pt x="290" y="145"/>
                    <a:pt x="286" y="145"/>
                  </a:cubicBezTo>
                  <a:cubicBezTo>
                    <a:pt x="286" y="145"/>
                    <a:pt x="286" y="145"/>
                    <a:pt x="286" y="145"/>
                  </a:cubicBezTo>
                  <a:cubicBezTo>
                    <a:pt x="241" y="145"/>
                    <a:pt x="241" y="145"/>
                    <a:pt x="241" y="145"/>
                  </a:cubicBezTo>
                  <a:cubicBezTo>
                    <a:pt x="240" y="148"/>
                    <a:pt x="240" y="150"/>
                    <a:pt x="240" y="152"/>
                  </a:cubicBezTo>
                  <a:cubicBezTo>
                    <a:pt x="240" y="158"/>
                    <a:pt x="242" y="159"/>
                    <a:pt x="243" y="160"/>
                  </a:cubicBezTo>
                  <a:cubicBezTo>
                    <a:pt x="245" y="162"/>
                    <a:pt x="247" y="163"/>
                    <a:pt x="248" y="163"/>
                  </a:cubicBezTo>
                  <a:cubicBezTo>
                    <a:pt x="249" y="163"/>
                    <a:pt x="249" y="163"/>
                    <a:pt x="249" y="163"/>
                  </a:cubicBezTo>
                  <a:cubicBezTo>
                    <a:pt x="251" y="164"/>
                    <a:pt x="251" y="164"/>
                    <a:pt x="251" y="164"/>
                  </a:cubicBezTo>
                  <a:cubicBezTo>
                    <a:pt x="260" y="168"/>
                    <a:pt x="269" y="171"/>
                    <a:pt x="278" y="179"/>
                  </a:cubicBezTo>
                  <a:cubicBezTo>
                    <a:pt x="286" y="187"/>
                    <a:pt x="293" y="198"/>
                    <a:pt x="295" y="211"/>
                  </a:cubicBezTo>
                  <a:cubicBezTo>
                    <a:pt x="296" y="214"/>
                    <a:pt x="296" y="217"/>
                    <a:pt x="296" y="220"/>
                  </a:cubicBezTo>
                  <a:cubicBezTo>
                    <a:pt x="296" y="236"/>
                    <a:pt x="288" y="247"/>
                    <a:pt x="279" y="2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</p:grpSp>
      <p:pic>
        <p:nvPicPr>
          <p:cNvPr id="11" name="Picture 50" descr="C:\Users\sakuu\Documents\Ballmer MGX 2011\Tile Icons\Road For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5936074" y="3356992"/>
            <a:ext cx="1862642" cy="186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46"/>
          <p:cNvSpPr txBox="1">
            <a:spLocks noChangeArrowheads="1"/>
          </p:cNvSpPr>
          <p:nvPr/>
        </p:nvSpPr>
        <p:spPr bwMode="auto">
          <a:xfrm>
            <a:off x="649968" y="1618533"/>
            <a:ext cx="3668540" cy="574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9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lnSpc>
                <a:spcPct val="150000"/>
              </a:lnSpc>
              <a:buFontTx/>
              <a:buNone/>
            </a:pPr>
            <a:r>
              <a:rPr lang="ko-KR" altLang="en-US" sz="2400" b="1" dirty="0" smtClean="0"/>
              <a:t>힘들겠지만 정면 돌파</a:t>
            </a:r>
            <a:endParaRPr lang="en-US" altLang="ko-KR" sz="2400" b="1" dirty="0"/>
          </a:p>
        </p:txBody>
      </p:sp>
      <p:sp>
        <p:nvSpPr>
          <p:cNvPr id="13" name="Text Box 46"/>
          <p:cNvSpPr txBox="1">
            <a:spLocks noChangeArrowheads="1"/>
          </p:cNvSpPr>
          <p:nvPr/>
        </p:nvSpPr>
        <p:spPr bwMode="auto">
          <a:xfrm>
            <a:off x="5033125" y="2780928"/>
            <a:ext cx="3668540" cy="494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9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lnSpc>
                <a:spcPct val="150000"/>
              </a:lnSpc>
              <a:buFontTx/>
              <a:buNone/>
            </a:pPr>
            <a:r>
              <a:rPr lang="ko-KR" altLang="en-US" sz="2000" b="1" dirty="0" smtClean="0"/>
              <a:t>빨리 우회 경로 전환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46689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부경대학교_스토리텔링 강의전략_교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3526</TotalTime>
  <Words>585</Words>
  <Application>Microsoft Office PowerPoint</Application>
  <PresentationFormat>화면 슬라이드 쇼(4:3)</PresentationFormat>
  <Paragraphs>126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3</vt:i4>
      </vt:variant>
      <vt:variant>
        <vt:lpstr>슬라이드 제목</vt:lpstr>
      </vt:variant>
      <vt:variant>
        <vt:i4>11</vt:i4>
      </vt:variant>
    </vt:vector>
  </HeadingPairs>
  <TitlesOfParts>
    <vt:vector size="23" baseType="lpstr">
      <vt:lpstr>Calibri</vt:lpstr>
      <vt:lpstr>HY강B</vt:lpstr>
      <vt:lpstr>굴림</vt:lpstr>
      <vt:lpstr>다음_Regular</vt:lpstr>
      <vt:lpstr>맑은 고딕</vt:lpstr>
      <vt:lpstr>현대하모니 M</vt:lpstr>
      <vt:lpstr>Arial</vt:lpstr>
      <vt:lpstr>Calibri Light</vt:lpstr>
      <vt:lpstr>Wingdings</vt:lpstr>
      <vt:lpstr>부경대학교_스토리텔링 강의전략_교재</vt:lpstr>
      <vt:lpstr>1_부경대학교_스토리텔링 강의전략_교재</vt:lpstr>
      <vt:lpstr>4_Office 테마</vt:lpstr>
      <vt:lpstr>교육효과 측정 및 평가의 유형</vt:lpstr>
      <vt:lpstr>교육효과 측정 및 평가의 유형</vt:lpstr>
      <vt:lpstr>내 작은 소망 셋 일과 사랑 그리고 가족</vt:lpstr>
      <vt:lpstr>내 작은 소망 셋 일과 사랑 그리고 가족</vt:lpstr>
      <vt:lpstr>PowerPoint 프레젠테이션</vt:lpstr>
      <vt:lpstr>PowerPoint 프레젠테이션</vt:lpstr>
      <vt:lpstr>PowerPoint 프레젠테이션</vt:lpstr>
      <vt:lpstr>어느 길로 가야 할까요?</vt:lpstr>
      <vt:lpstr>어느 길로 가야 할까요?</vt:lpstr>
      <vt:lpstr>어느 길로 가야 할까요?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PTIA</dc:creator>
  <cp:lastModifiedBy>PTIA</cp:lastModifiedBy>
  <cp:revision>507</cp:revision>
  <dcterms:created xsi:type="dcterms:W3CDTF">2008-07-01T01:32:26Z</dcterms:created>
  <dcterms:modified xsi:type="dcterms:W3CDTF">2014-01-31T16:34:26Z</dcterms:modified>
</cp:coreProperties>
</file>