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21" r:id="rId2"/>
    <p:sldId id="326" r:id="rId3"/>
    <p:sldId id="317" r:id="rId4"/>
    <p:sldId id="324" r:id="rId5"/>
    <p:sldId id="320" r:id="rId6"/>
    <p:sldId id="285" r:id="rId7"/>
    <p:sldId id="327" r:id="rId8"/>
    <p:sldId id="328" r:id="rId9"/>
    <p:sldId id="330" r:id="rId10"/>
    <p:sldId id="329" r:id="rId11"/>
    <p:sldId id="331" r:id="rId12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572" userDrawn="1">
          <p15:clr>
            <a:srgbClr val="A4A3A4"/>
          </p15:clr>
        </p15:guide>
        <p15:guide id="4" pos="217" userDrawn="1">
          <p15:clr>
            <a:srgbClr val="A4A3A4"/>
          </p15:clr>
        </p15:guide>
        <p15:guide id="5" pos="2880">
          <p15:clr>
            <a:srgbClr val="A4A3A4"/>
          </p15:clr>
        </p15:guide>
        <p15:guide id="6" pos="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EF"/>
    <a:srgbClr val="C6D5EC"/>
    <a:srgbClr val="3766AB"/>
    <a:srgbClr val="E3EBF5"/>
    <a:srgbClr val="5E8ACA"/>
    <a:srgbClr val="9DB8DF"/>
    <a:srgbClr val="3B6CB3"/>
    <a:srgbClr val="FE0708"/>
    <a:srgbClr val="84A5D6"/>
    <a:srgbClr val="6B93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65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402" y="102"/>
      </p:cViewPr>
      <p:guideLst>
        <p:guide orient="horz" pos="2160"/>
        <p:guide orient="horz" pos="572"/>
        <p:guide pos="217"/>
        <p:guide pos="2880"/>
        <p:guide pos="20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1F7170-6B85-4001-B18E-866E664A42D0}" type="doc">
      <dgm:prSet loTypeId="urn:microsoft.com/office/officeart/2005/8/layout/hList1" loCatId="list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pPr latinLnBrk="1"/>
          <a:endParaRPr lang="ko-KR" altLang="en-US"/>
        </a:p>
      </dgm:t>
    </dgm:pt>
    <dgm:pt modelId="{B45DBEE3-0202-457C-8034-4C6816B1EF99}">
      <dgm:prSet/>
      <dgm:spPr/>
      <dgm:t>
        <a:bodyPr/>
        <a:lstStyle/>
        <a:p>
          <a:pPr rtl="0" latinLnBrk="1"/>
          <a:r>
            <a:rPr kumimoji="1" lang="ko-KR" b="1" smtClean="0">
              <a:latin typeface="맑은 고딕" panose="020B0503020000020004" pitchFamily="50" charset="-127"/>
              <a:ea typeface="맑은 고딕" panose="020B0503020000020004" pitchFamily="50" charset="-127"/>
            </a:rPr>
            <a:t>소리꾼</a:t>
          </a:r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 </a:t>
          </a:r>
          <a:endParaRPr lang="ko-KR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45D6A0B3-E0DE-4B33-8105-9BB7B4FA1D86}" type="parTrans" cxnId="{03A18A32-3729-4131-AE81-1049B671D950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2D80E80A-074A-4C8E-82BA-17F7AD3F070A}" type="sibTrans" cxnId="{03A18A32-3729-4131-AE81-1049B671D950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34EF398A-A380-4F0D-82CD-54DF91789F90}">
      <dgm:prSet/>
      <dgm:spPr/>
      <dgm:t>
        <a:bodyPr/>
        <a:lstStyle/>
        <a:p>
          <a:pPr rtl="0" latinLnBrk="1"/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소리판을 이끌어가는 주체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. </a:t>
          </a:r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오른손에 부채를 들고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, </a:t>
          </a:r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창과 아니리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, </a:t>
          </a:r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너름새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, </a:t>
          </a:r>
          <a:b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</a:br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발림을 섞어가며 소리를 한다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.</a:t>
          </a:r>
          <a:endParaRPr lang="ko-KR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9E4B3363-32D7-4259-A436-AC12CE433DC4}" type="parTrans" cxnId="{F87BCE20-F6BE-4D99-9A28-A7B528B76200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9BC347BF-F3E5-4C3D-AB85-B5047BFE1F2B}" type="sibTrans" cxnId="{F87BCE20-F6BE-4D99-9A28-A7B528B76200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2780A32C-9956-4F89-9919-0145FAAB2B9E}">
      <dgm:prSet/>
      <dgm:spPr/>
      <dgm:t>
        <a:bodyPr/>
        <a:lstStyle/>
        <a:p>
          <a:pPr rtl="0" latinLnBrk="1"/>
          <a:r>
            <a:rPr kumimoji="1" lang="ko-KR" b="1" smtClean="0">
              <a:latin typeface="맑은 고딕" panose="020B0503020000020004" pitchFamily="50" charset="-127"/>
              <a:ea typeface="맑은 고딕" panose="020B0503020000020004" pitchFamily="50" charset="-127"/>
            </a:rPr>
            <a:t>창</a:t>
          </a:r>
          <a:endParaRPr lang="ko-KR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331B1C47-34FD-4A29-88DD-DF2831EC1310}" type="parTrans" cxnId="{AFDABAF1-30C3-4FE8-A47D-1A1EB36A3DFF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1031D1D0-7D74-4190-B20C-083C7D6C8EAC}" type="sibTrans" cxnId="{AFDABAF1-30C3-4FE8-A47D-1A1EB36A3DFF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F732BDAD-F089-4070-96EC-B027FEF3CB66}">
      <dgm:prSet/>
      <dgm:spPr/>
      <dgm:t>
        <a:bodyPr/>
        <a:lstStyle/>
        <a:p>
          <a:pPr rtl="0" latinLnBrk="1"/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판소리에서 노래로 부르는 부분을 가리킨다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. </a:t>
          </a:r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판소리는 창과 아니리를 번갈아 부른다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. </a:t>
          </a:r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창은 어떤 장면을 확대 부연하여 정서적 긴장과 감흥을 유발시키는 구실을 한다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.</a:t>
          </a:r>
          <a:endParaRPr lang="ko-KR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DED666D6-B934-4198-A1AC-476A7144CD06}" type="parTrans" cxnId="{0A3276DF-2099-4E3E-B027-ED1A913183F5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B8C27868-A5D2-4763-ADC6-5213C09B593D}" type="sibTrans" cxnId="{0A3276DF-2099-4E3E-B027-ED1A913183F5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F5706E66-04BF-458C-A4BF-524D2392968B}">
      <dgm:prSet/>
      <dgm:spPr/>
      <dgm:t>
        <a:bodyPr/>
        <a:lstStyle/>
        <a:p>
          <a:pPr rtl="0" latinLnBrk="1"/>
          <a:r>
            <a:rPr kumimoji="1" lang="ko-KR" b="1" smtClean="0">
              <a:latin typeface="맑은 고딕" panose="020B0503020000020004" pitchFamily="50" charset="-127"/>
              <a:ea typeface="맑은 고딕" panose="020B0503020000020004" pitchFamily="50" charset="-127"/>
            </a:rPr>
            <a:t>고수</a:t>
          </a:r>
          <a:endParaRPr lang="ko-KR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0FEA91D5-B741-4B4F-A82A-DED7C8F76597}" type="parTrans" cxnId="{50B0D310-AAE8-40BF-BEEC-BAC91EB6F947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67D971F6-2487-4CBE-B62F-A8209D16861E}" type="sibTrans" cxnId="{50B0D310-AAE8-40BF-BEEC-BAC91EB6F947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2942F660-B6FC-4966-B732-31FD4AE881D7}">
      <dgm:prSet/>
      <dgm:spPr/>
      <dgm:t>
        <a:bodyPr/>
        <a:lstStyle/>
        <a:p>
          <a:pPr rtl="0" latinLnBrk="1"/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소리꾼의 소리에 장단을 맞춰주는 사람이다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. </a:t>
          </a:r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고수는 연출가인 동시에 지휘자로 북반주는 명창의 소리를 살리기도 하고 죽이기도 한다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. </a:t>
          </a:r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고수는 추임새를 넣어 소리꾼이 소리를 신명나게 할 수 있도록 이끈다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.</a:t>
          </a:r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 </a:t>
          </a:r>
          <a:endParaRPr lang="ko-KR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115A1392-58E0-4484-84DD-A0E490624C2D}" type="parTrans" cxnId="{ED202186-56EA-4D90-8516-9A75AFD1D6DD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33A243A7-1381-47D2-A704-29546E4C5B51}" type="sibTrans" cxnId="{ED202186-56EA-4D90-8516-9A75AFD1D6DD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85EFB94A-C362-4FA0-9BC4-FDF26CE5B583}">
      <dgm:prSet/>
      <dgm:spPr/>
      <dgm:t>
        <a:bodyPr/>
        <a:lstStyle/>
        <a:p>
          <a:pPr rtl="0" latinLnBrk="1"/>
          <a:r>
            <a:rPr kumimoji="1" lang="ko-KR" b="1" smtClean="0">
              <a:latin typeface="맑은 고딕" panose="020B0503020000020004" pitchFamily="50" charset="-127"/>
              <a:ea typeface="맑은 고딕" panose="020B0503020000020004" pitchFamily="50" charset="-127"/>
            </a:rPr>
            <a:t>청중</a:t>
          </a:r>
          <a:endParaRPr lang="ko-KR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DEC7821B-FAE8-4041-8716-45237B5BABA4}" type="parTrans" cxnId="{18DF6CF4-66E7-4CCB-8C8B-C5160A9EC18C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DB3DD243-5D11-495F-8B04-5CA86D743A61}" type="sibTrans" cxnId="{18DF6CF4-66E7-4CCB-8C8B-C5160A9EC18C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BA3EC69B-65E8-44F3-ABAD-F3620D5D209F}">
      <dgm:prSet/>
      <dgm:spPr/>
      <dgm:t>
        <a:bodyPr/>
        <a:lstStyle/>
        <a:p>
          <a:pPr rtl="0" latinLnBrk="1"/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청중과 소리꾼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, </a:t>
          </a:r>
          <a:r>
            <a:rPr kumimoji="1" lang="ko-KR" smtClean="0">
              <a:latin typeface="맑은 고딕" panose="020B0503020000020004" pitchFamily="50" charset="-127"/>
              <a:ea typeface="맑은 고딕" panose="020B0503020000020004" pitchFamily="50" charset="-127"/>
            </a:rPr>
            <a:t>고수들 사이에 공감대가 형성됨으로 소리판이 완성된다</a:t>
          </a:r>
          <a:r>
            <a:rPr kumimoji="1" lang="en-US" smtClean="0">
              <a:latin typeface="맑은 고딕" panose="020B0503020000020004" pitchFamily="50" charset="-127"/>
              <a:ea typeface="맑은 고딕" panose="020B0503020000020004" pitchFamily="50" charset="-127"/>
            </a:rPr>
            <a:t>.</a:t>
          </a:r>
          <a:endParaRPr lang="ko-KR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525273C4-E05F-4D98-98CD-36D340DA7996}" type="parTrans" cxnId="{25AD8A47-2626-47BA-9D21-5F14FD83D617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77C9AF30-CFF3-42B7-881D-A75DD0165D50}" type="sibTrans" cxnId="{25AD8A47-2626-47BA-9D21-5F14FD83D617}">
      <dgm:prSet/>
      <dgm:spPr/>
      <dgm:t>
        <a:bodyPr/>
        <a:lstStyle/>
        <a:p>
          <a:pPr latinLnBrk="1"/>
          <a:endParaRPr lang="ko-KR" altLang="en-US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B370CB1E-EB5A-4151-816F-0BD73E2B9C25}" type="pres">
      <dgm:prSet presAssocID="{EB1F7170-6B85-4001-B18E-866E664A42D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1DC3BF0-064F-4908-9506-FB67AA057059}" type="pres">
      <dgm:prSet presAssocID="{B45DBEE3-0202-457C-8034-4C6816B1EF99}" presName="composite" presStyleCnt="0"/>
      <dgm:spPr/>
    </dgm:pt>
    <dgm:pt modelId="{76FEBED5-A76E-43FC-A5FA-56D2CC873B80}" type="pres">
      <dgm:prSet presAssocID="{B45DBEE3-0202-457C-8034-4C6816B1EF99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C29D826-46B8-4DB1-A17B-DB4A0AB80D58}" type="pres">
      <dgm:prSet presAssocID="{B45DBEE3-0202-457C-8034-4C6816B1EF99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1C4BBC6-4AE4-4ACC-8683-B68FDC1098C1}" type="pres">
      <dgm:prSet presAssocID="{2D80E80A-074A-4C8E-82BA-17F7AD3F070A}" presName="space" presStyleCnt="0"/>
      <dgm:spPr/>
    </dgm:pt>
    <dgm:pt modelId="{353DB732-A24D-478F-A549-925E57351D1E}" type="pres">
      <dgm:prSet presAssocID="{2780A32C-9956-4F89-9919-0145FAAB2B9E}" presName="composite" presStyleCnt="0"/>
      <dgm:spPr/>
    </dgm:pt>
    <dgm:pt modelId="{2528C7A6-3ED2-49DE-9813-63302E99E0B5}" type="pres">
      <dgm:prSet presAssocID="{2780A32C-9956-4F89-9919-0145FAAB2B9E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D5CD3E1-1F3D-4915-8E9D-F5EB1F0B3D77}" type="pres">
      <dgm:prSet presAssocID="{2780A32C-9956-4F89-9919-0145FAAB2B9E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540B539-549C-4A27-BC99-B954A51C422C}" type="pres">
      <dgm:prSet presAssocID="{1031D1D0-7D74-4190-B20C-083C7D6C8EAC}" presName="space" presStyleCnt="0"/>
      <dgm:spPr/>
    </dgm:pt>
    <dgm:pt modelId="{1C236BB9-253F-4A0F-B654-21367670AC53}" type="pres">
      <dgm:prSet presAssocID="{F5706E66-04BF-458C-A4BF-524D2392968B}" presName="composite" presStyleCnt="0"/>
      <dgm:spPr/>
    </dgm:pt>
    <dgm:pt modelId="{A845E38A-4632-4C4F-BD6B-61E10CF4052D}" type="pres">
      <dgm:prSet presAssocID="{F5706E66-04BF-458C-A4BF-524D2392968B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07D3E77-C131-44AB-9360-7CD879D75AF5}" type="pres">
      <dgm:prSet presAssocID="{F5706E66-04BF-458C-A4BF-524D2392968B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FEB0992-0BE4-497A-923B-8194DAE2095D}" type="pres">
      <dgm:prSet presAssocID="{67D971F6-2487-4CBE-B62F-A8209D16861E}" presName="space" presStyleCnt="0"/>
      <dgm:spPr/>
    </dgm:pt>
    <dgm:pt modelId="{857A509B-3445-44D9-BE40-71E2C26FA369}" type="pres">
      <dgm:prSet presAssocID="{85EFB94A-C362-4FA0-9BC4-FDF26CE5B583}" presName="composite" presStyleCnt="0"/>
      <dgm:spPr/>
    </dgm:pt>
    <dgm:pt modelId="{3CE762B6-D07B-48D4-9E6C-9FC63313EF61}" type="pres">
      <dgm:prSet presAssocID="{85EFB94A-C362-4FA0-9BC4-FDF26CE5B583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A849B5-4177-4019-9850-01EA5D31154A}" type="pres">
      <dgm:prSet presAssocID="{85EFB94A-C362-4FA0-9BC4-FDF26CE5B583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50B0D310-AAE8-40BF-BEEC-BAC91EB6F947}" srcId="{EB1F7170-6B85-4001-B18E-866E664A42D0}" destId="{F5706E66-04BF-458C-A4BF-524D2392968B}" srcOrd="2" destOrd="0" parTransId="{0FEA91D5-B741-4B4F-A82A-DED7C8F76597}" sibTransId="{67D971F6-2487-4CBE-B62F-A8209D16861E}"/>
    <dgm:cxn modelId="{03A18A32-3729-4131-AE81-1049B671D950}" srcId="{EB1F7170-6B85-4001-B18E-866E664A42D0}" destId="{B45DBEE3-0202-457C-8034-4C6816B1EF99}" srcOrd="0" destOrd="0" parTransId="{45D6A0B3-E0DE-4B33-8105-9BB7B4FA1D86}" sibTransId="{2D80E80A-074A-4C8E-82BA-17F7AD3F070A}"/>
    <dgm:cxn modelId="{A9400481-6B61-483A-A001-443731814E1A}" type="presOf" srcId="{B45DBEE3-0202-457C-8034-4C6816B1EF99}" destId="{76FEBED5-A76E-43FC-A5FA-56D2CC873B80}" srcOrd="0" destOrd="0" presId="urn:microsoft.com/office/officeart/2005/8/layout/hList1"/>
    <dgm:cxn modelId="{40E2DAC0-0AFB-4845-82AD-3DD6D72E7D30}" type="presOf" srcId="{34EF398A-A380-4F0D-82CD-54DF91789F90}" destId="{DC29D826-46B8-4DB1-A17B-DB4A0AB80D58}" srcOrd="0" destOrd="0" presId="urn:microsoft.com/office/officeart/2005/8/layout/hList1"/>
    <dgm:cxn modelId="{25AD8A47-2626-47BA-9D21-5F14FD83D617}" srcId="{85EFB94A-C362-4FA0-9BC4-FDF26CE5B583}" destId="{BA3EC69B-65E8-44F3-ABAD-F3620D5D209F}" srcOrd="0" destOrd="0" parTransId="{525273C4-E05F-4D98-98CD-36D340DA7996}" sibTransId="{77C9AF30-CFF3-42B7-881D-A75DD0165D50}"/>
    <dgm:cxn modelId="{77F4763B-4390-488B-98BF-00F126C6AF8F}" type="presOf" srcId="{F5706E66-04BF-458C-A4BF-524D2392968B}" destId="{A845E38A-4632-4C4F-BD6B-61E10CF4052D}" srcOrd="0" destOrd="0" presId="urn:microsoft.com/office/officeart/2005/8/layout/hList1"/>
    <dgm:cxn modelId="{F87BCE20-F6BE-4D99-9A28-A7B528B76200}" srcId="{B45DBEE3-0202-457C-8034-4C6816B1EF99}" destId="{34EF398A-A380-4F0D-82CD-54DF91789F90}" srcOrd="0" destOrd="0" parTransId="{9E4B3363-32D7-4259-A436-AC12CE433DC4}" sibTransId="{9BC347BF-F3E5-4C3D-AB85-B5047BFE1F2B}"/>
    <dgm:cxn modelId="{ED202186-56EA-4D90-8516-9A75AFD1D6DD}" srcId="{F5706E66-04BF-458C-A4BF-524D2392968B}" destId="{2942F660-B6FC-4966-B732-31FD4AE881D7}" srcOrd="0" destOrd="0" parTransId="{115A1392-58E0-4484-84DD-A0E490624C2D}" sibTransId="{33A243A7-1381-47D2-A704-29546E4C5B51}"/>
    <dgm:cxn modelId="{0A3276DF-2099-4E3E-B027-ED1A913183F5}" srcId="{2780A32C-9956-4F89-9919-0145FAAB2B9E}" destId="{F732BDAD-F089-4070-96EC-B027FEF3CB66}" srcOrd="0" destOrd="0" parTransId="{DED666D6-B934-4198-A1AC-476A7144CD06}" sibTransId="{B8C27868-A5D2-4763-ADC6-5213C09B593D}"/>
    <dgm:cxn modelId="{40FE6DFC-BD57-4BF4-88DA-CAF39BDF9BD7}" type="presOf" srcId="{BA3EC69B-65E8-44F3-ABAD-F3620D5D209F}" destId="{9AA849B5-4177-4019-9850-01EA5D31154A}" srcOrd="0" destOrd="0" presId="urn:microsoft.com/office/officeart/2005/8/layout/hList1"/>
    <dgm:cxn modelId="{F3F4DAB4-F39D-490D-829A-47D37343021F}" type="presOf" srcId="{2942F660-B6FC-4966-B732-31FD4AE881D7}" destId="{F07D3E77-C131-44AB-9360-7CD879D75AF5}" srcOrd="0" destOrd="0" presId="urn:microsoft.com/office/officeart/2005/8/layout/hList1"/>
    <dgm:cxn modelId="{2027F814-FDF7-4DB3-B9C4-D98958B0C58F}" type="presOf" srcId="{EB1F7170-6B85-4001-B18E-866E664A42D0}" destId="{B370CB1E-EB5A-4151-816F-0BD73E2B9C25}" srcOrd="0" destOrd="0" presId="urn:microsoft.com/office/officeart/2005/8/layout/hList1"/>
    <dgm:cxn modelId="{E73B9788-408C-45C2-A325-BC5EB61A4728}" type="presOf" srcId="{85EFB94A-C362-4FA0-9BC4-FDF26CE5B583}" destId="{3CE762B6-D07B-48D4-9E6C-9FC63313EF61}" srcOrd="0" destOrd="0" presId="urn:microsoft.com/office/officeart/2005/8/layout/hList1"/>
    <dgm:cxn modelId="{AFDABAF1-30C3-4FE8-A47D-1A1EB36A3DFF}" srcId="{EB1F7170-6B85-4001-B18E-866E664A42D0}" destId="{2780A32C-9956-4F89-9919-0145FAAB2B9E}" srcOrd="1" destOrd="0" parTransId="{331B1C47-34FD-4A29-88DD-DF2831EC1310}" sibTransId="{1031D1D0-7D74-4190-B20C-083C7D6C8EAC}"/>
    <dgm:cxn modelId="{FACBA2D9-4FCD-4285-BCA2-30AF6997DBFB}" type="presOf" srcId="{F732BDAD-F089-4070-96EC-B027FEF3CB66}" destId="{FD5CD3E1-1F3D-4915-8E9D-F5EB1F0B3D77}" srcOrd="0" destOrd="0" presId="urn:microsoft.com/office/officeart/2005/8/layout/hList1"/>
    <dgm:cxn modelId="{5BE26541-A1FD-457B-A151-50B64EFCB8C8}" type="presOf" srcId="{2780A32C-9956-4F89-9919-0145FAAB2B9E}" destId="{2528C7A6-3ED2-49DE-9813-63302E99E0B5}" srcOrd="0" destOrd="0" presId="urn:microsoft.com/office/officeart/2005/8/layout/hList1"/>
    <dgm:cxn modelId="{18DF6CF4-66E7-4CCB-8C8B-C5160A9EC18C}" srcId="{EB1F7170-6B85-4001-B18E-866E664A42D0}" destId="{85EFB94A-C362-4FA0-9BC4-FDF26CE5B583}" srcOrd="3" destOrd="0" parTransId="{DEC7821B-FAE8-4041-8716-45237B5BABA4}" sibTransId="{DB3DD243-5D11-495F-8B04-5CA86D743A61}"/>
    <dgm:cxn modelId="{B566DD61-73AE-40D1-9B24-7B07533E6089}" type="presParOf" srcId="{B370CB1E-EB5A-4151-816F-0BD73E2B9C25}" destId="{71DC3BF0-064F-4908-9506-FB67AA057059}" srcOrd="0" destOrd="0" presId="urn:microsoft.com/office/officeart/2005/8/layout/hList1"/>
    <dgm:cxn modelId="{6756AD42-A9DD-4D51-BCDE-95D17EB3101F}" type="presParOf" srcId="{71DC3BF0-064F-4908-9506-FB67AA057059}" destId="{76FEBED5-A76E-43FC-A5FA-56D2CC873B80}" srcOrd="0" destOrd="0" presId="urn:microsoft.com/office/officeart/2005/8/layout/hList1"/>
    <dgm:cxn modelId="{36F364FD-3A51-488F-9797-C6913FDADB56}" type="presParOf" srcId="{71DC3BF0-064F-4908-9506-FB67AA057059}" destId="{DC29D826-46B8-4DB1-A17B-DB4A0AB80D58}" srcOrd="1" destOrd="0" presId="urn:microsoft.com/office/officeart/2005/8/layout/hList1"/>
    <dgm:cxn modelId="{097B73B2-1D0A-4D8F-95C6-6E095EF9725F}" type="presParOf" srcId="{B370CB1E-EB5A-4151-816F-0BD73E2B9C25}" destId="{B1C4BBC6-4AE4-4ACC-8683-B68FDC1098C1}" srcOrd="1" destOrd="0" presId="urn:microsoft.com/office/officeart/2005/8/layout/hList1"/>
    <dgm:cxn modelId="{99CC2CAE-2856-427D-91E3-C6CBE4372663}" type="presParOf" srcId="{B370CB1E-EB5A-4151-816F-0BD73E2B9C25}" destId="{353DB732-A24D-478F-A549-925E57351D1E}" srcOrd="2" destOrd="0" presId="urn:microsoft.com/office/officeart/2005/8/layout/hList1"/>
    <dgm:cxn modelId="{C318C13D-36D3-4476-81EE-94CE91909F45}" type="presParOf" srcId="{353DB732-A24D-478F-A549-925E57351D1E}" destId="{2528C7A6-3ED2-49DE-9813-63302E99E0B5}" srcOrd="0" destOrd="0" presId="urn:microsoft.com/office/officeart/2005/8/layout/hList1"/>
    <dgm:cxn modelId="{7E6CFF77-65EE-40F2-99D7-6D5BFA3259E1}" type="presParOf" srcId="{353DB732-A24D-478F-A549-925E57351D1E}" destId="{FD5CD3E1-1F3D-4915-8E9D-F5EB1F0B3D77}" srcOrd="1" destOrd="0" presId="urn:microsoft.com/office/officeart/2005/8/layout/hList1"/>
    <dgm:cxn modelId="{B3187022-7B2C-4389-9A46-908020AF6592}" type="presParOf" srcId="{B370CB1E-EB5A-4151-816F-0BD73E2B9C25}" destId="{1540B539-549C-4A27-BC99-B954A51C422C}" srcOrd="3" destOrd="0" presId="urn:microsoft.com/office/officeart/2005/8/layout/hList1"/>
    <dgm:cxn modelId="{B7368C2D-4EC8-43C7-AFEC-04DD35AB23F6}" type="presParOf" srcId="{B370CB1E-EB5A-4151-816F-0BD73E2B9C25}" destId="{1C236BB9-253F-4A0F-B654-21367670AC53}" srcOrd="4" destOrd="0" presId="urn:microsoft.com/office/officeart/2005/8/layout/hList1"/>
    <dgm:cxn modelId="{36CB4EAF-5C21-403A-9C22-C33467B161C2}" type="presParOf" srcId="{1C236BB9-253F-4A0F-B654-21367670AC53}" destId="{A845E38A-4632-4C4F-BD6B-61E10CF4052D}" srcOrd="0" destOrd="0" presId="urn:microsoft.com/office/officeart/2005/8/layout/hList1"/>
    <dgm:cxn modelId="{54A269AB-6E2F-4866-A18B-9395A0C902FC}" type="presParOf" srcId="{1C236BB9-253F-4A0F-B654-21367670AC53}" destId="{F07D3E77-C131-44AB-9360-7CD879D75AF5}" srcOrd="1" destOrd="0" presId="urn:microsoft.com/office/officeart/2005/8/layout/hList1"/>
    <dgm:cxn modelId="{EA014B85-B5E5-4EF4-BEA4-6EC69D9C01B4}" type="presParOf" srcId="{B370CB1E-EB5A-4151-816F-0BD73E2B9C25}" destId="{3FEB0992-0BE4-497A-923B-8194DAE2095D}" srcOrd="5" destOrd="0" presId="urn:microsoft.com/office/officeart/2005/8/layout/hList1"/>
    <dgm:cxn modelId="{004CCF2A-1B67-48CA-B006-8E6AE5BBEC70}" type="presParOf" srcId="{B370CB1E-EB5A-4151-816F-0BD73E2B9C25}" destId="{857A509B-3445-44D9-BE40-71E2C26FA369}" srcOrd="6" destOrd="0" presId="urn:microsoft.com/office/officeart/2005/8/layout/hList1"/>
    <dgm:cxn modelId="{BA39EEE8-9746-4F65-965C-88A79FDBDDA6}" type="presParOf" srcId="{857A509B-3445-44D9-BE40-71E2C26FA369}" destId="{3CE762B6-D07B-48D4-9E6C-9FC63313EF61}" srcOrd="0" destOrd="0" presId="urn:microsoft.com/office/officeart/2005/8/layout/hList1"/>
    <dgm:cxn modelId="{108E6E4C-4784-46CD-AA5D-F73232867E44}" type="presParOf" srcId="{857A509B-3445-44D9-BE40-71E2C26FA369}" destId="{9AA849B5-4177-4019-9850-01EA5D31154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FE03BC-3587-4116-A3D4-17ACA568E094}" type="doc">
      <dgm:prSet loTypeId="urn:microsoft.com/office/officeart/2005/8/layout/hProcess11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F0F5D464-687A-42E7-983A-88D3BC48300A}">
      <dgm:prSet custT="1"/>
      <dgm:spPr/>
      <dgm:t>
        <a:bodyPr/>
        <a:lstStyle/>
        <a:p>
          <a:pPr rtl="0" latinLnBrk="1"/>
          <a:r>
            <a:rPr kumimoji="1" lang="ko-KR" altLang="en-US" sz="2000" b="1" smtClean="0">
              <a:latin typeface="맑은 고딕" panose="020B0503020000020004" pitchFamily="50" charset="-127"/>
              <a:ea typeface="맑은 고딕" panose="020B0503020000020004" pitchFamily="50" charset="-127"/>
            </a:rPr>
            <a:t>시장지식관리</a:t>
          </a:r>
          <a:r>
            <a:rPr kumimoji="1" lang="ko-KR" altLang="en-US" sz="2000" smtClean="0">
              <a:latin typeface="맑은 고딕" panose="020B0503020000020004" pitchFamily="50" charset="-127"/>
              <a:ea typeface="맑은 고딕" panose="020B0503020000020004" pitchFamily="50" charset="-127"/>
            </a:rPr>
            <a:t> </a:t>
          </a:r>
          <a:endParaRPr lang="ko-KR" altLang="en-US" sz="200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8267B180-4F3D-4211-B9ED-209428246ED5}" type="parTrans" cxnId="{4FA43CC7-0487-4055-8594-AF79EABED727}">
      <dgm:prSet/>
      <dgm:spPr/>
      <dgm:t>
        <a:bodyPr/>
        <a:lstStyle/>
        <a:p>
          <a:pPr latinLnBrk="1"/>
          <a:endParaRPr lang="ko-KR" altLang="en-US" sz="160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7FDC025B-07D8-4CC6-9B9E-DA0AD3EDB714}" type="sibTrans" cxnId="{4FA43CC7-0487-4055-8594-AF79EABED727}">
      <dgm:prSet/>
      <dgm:spPr/>
      <dgm:t>
        <a:bodyPr/>
        <a:lstStyle/>
        <a:p>
          <a:pPr latinLnBrk="1"/>
          <a:endParaRPr lang="ko-KR" altLang="en-US" sz="160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CCC4EEDB-A25E-4293-B2C2-6712EAD1F70E}">
      <dgm:prSet custT="1"/>
      <dgm:spPr/>
      <dgm:t>
        <a:bodyPr/>
        <a:lstStyle/>
        <a:p>
          <a:pPr rtl="0" latinLnBrk="1"/>
          <a:r>
            <a:rPr kumimoji="1" lang="ko-KR" altLang="en-US" sz="2000" b="1" smtClean="0">
              <a:latin typeface="맑은 고딕" panose="020B0503020000020004" pitchFamily="50" charset="-127"/>
              <a:ea typeface="맑은 고딕" panose="020B0503020000020004" pitchFamily="50" charset="-127"/>
            </a:rPr>
            <a:t>제품개발관리</a:t>
          </a:r>
          <a:endParaRPr lang="ko-KR" altLang="en-US" sz="200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0219A9BA-2FDF-444A-AD57-612AC0B300F7}" type="parTrans" cxnId="{6B3BD039-6E3C-465C-86F0-48D14AA0E061}">
      <dgm:prSet/>
      <dgm:spPr/>
      <dgm:t>
        <a:bodyPr/>
        <a:lstStyle/>
        <a:p>
          <a:pPr latinLnBrk="1"/>
          <a:endParaRPr lang="ko-KR" altLang="en-US" sz="160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EF5A914F-C6F6-467A-A0DE-73B02F64AC99}" type="sibTrans" cxnId="{6B3BD039-6E3C-465C-86F0-48D14AA0E061}">
      <dgm:prSet/>
      <dgm:spPr/>
      <dgm:t>
        <a:bodyPr/>
        <a:lstStyle/>
        <a:p>
          <a:pPr latinLnBrk="1"/>
          <a:endParaRPr lang="ko-KR" altLang="en-US" sz="160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0A112CE0-78BB-4ACE-8AB4-8D2D3F3D55EF}">
      <dgm:prSet custT="1"/>
      <dgm:spPr/>
      <dgm:t>
        <a:bodyPr/>
        <a:lstStyle/>
        <a:p>
          <a:pPr rtl="0" latinLnBrk="1"/>
          <a:r>
            <a:rPr kumimoji="1" lang="ko-KR" altLang="en-US" sz="2000" b="1" dirty="0" err="1" smtClean="0">
              <a:latin typeface="맑은 고딕" panose="020B0503020000020004" pitchFamily="50" charset="-127"/>
              <a:ea typeface="맑은 고딕" panose="020B0503020000020004" pitchFamily="50" charset="-127"/>
            </a:rPr>
            <a:t>공급망</a:t>
          </a:r>
          <a:r>
            <a:rPr kumimoji="1" lang="ko-KR" altLang="en-US" sz="2000" b="1" dirty="0" smtClean="0">
              <a:latin typeface="맑은 고딕" panose="020B0503020000020004" pitchFamily="50" charset="-127"/>
              <a:ea typeface="맑은 고딕" panose="020B0503020000020004" pitchFamily="50" charset="-127"/>
            </a:rPr>
            <a:t> 및 </a:t>
          </a:r>
          <a:r>
            <a:rPr kumimoji="1" lang="en-US" altLang="ko-KR" sz="2000" b="1" dirty="0" smtClean="0">
              <a:latin typeface="맑은 고딕" panose="020B0503020000020004" pitchFamily="50" charset="-127"/>
              <a:ea typeface="맑은 고딕" panose="020B0503020000020004" pitchFamily="50" charset="-127"/>
            </a:rPr>
            <a:t/>
          </a:r>
          <a:br>
            <a:rPr kumimoji="1" lang="en-US" altLang="ko-KR" sz="2000" b="1" dirty="0" smtClean="0">
              <a:latin typeface="맑은 고딕" panose="020B0503020000020004" pitchFamily="50" charset="-127"/>
              <a:ea typeface="맑은 고딕" panose="020B0503020000020004" pitchFamily="50" charset="-127"/>
            </a:rPr>
          </a:br>
          <a:r>
            <a:rPr kumimoji="1" lang="ko-KR" altLang="en-US" sz="2000" b="1" dirty="0" smtClean="0">
              <a:latin typeface="맑은 고딕" panose="020B0503020000020004" pitchFamily="50" charset="-127"/>
              <a:ea typeface="맑은 고딕" panose="020B0503020000020004" pitchFamily="50" charset="-127"/>
            </a:rPr>
            <a:t>파트너관리</a:t>
          </a:r>
          <a:endParaRPr lang="ko-KR" altLang="en-US" sz="2000" dirty="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6D9C317A-3ADD-4AA4-A83C-64AEA9BAF8F3}" type="parTrans" cxnId="{9D280F70-C40A-42AA-BC2E-C17830B17C9C}">
      <dgm:prSet/>
      <dgm:spPr/>
      <dgm:t>
        <a:bodyPr/>
        <a:lstStyle/>
        <a:p>
          <a:pPr latinLnBrk="1"/>
          <a:endParaRPr lang="ko-KR" altLang="en-US" sz="160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AA034024-0E2B-4D1D-A1EC-F1AB84CB4D34}" type="sibTrans" cxnId="{9D280F70-C40A-42AA-BC2E-C17830B17C9C}">
      <dgm:prSet/>
      <dgm:spPr/>
      <dgm:t>
        <a:bodyPr/>
        <a:lstStyle/>
        <a:p>
          <a:pPr latinLnBrk="1"/>
          <a:endParaRPr lang="ko-KR" altLang="en-US" sz="160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1CEECE19-EB67-4158-94E7-D620F08858DB}">
      <dgm:prSet custT="1"/>
      <dgm:spPr/>
      <dgm:t>
        <a:bodyPr/>
        <a:lstStyle/>
        <a:p>
          <a:pPr rtl="0" latinLnBrk="1"/>
          <a:r>
            <a:rPr kumimoji="1" lang="ko-KR" altLang="en-US" sz="2000" b="1" smtClean="0">
              <a:latin typeface="맑은 고딕" panose="020B0503020000020004" pitchFamily="50" charset="-127"/>
              <a:ea typeface="맑은 고딕" panose="020B0503020000020004" pitchFamily="50" charset="-127"/>
            </a:rPr>
            <a:t>고객관계관리</a:t>
          </a:r>
          <a:endParaRPr lang="ko-KR" altLang="en-US" sz="200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833065D5-8103-49CA-BEEC-5A0600E59486}" type="parTrans" cxnId="{31777FE9-7C14-4496-9073-CA6E05EFF7AB}">
      <dgm:prSet/>
      <dgm:spPr/>
      <dgm:t>
        <a:bodyPr/>
        <a:lstStyle/>
        <a:p>
          <a:pPr latinLnBrk="1"/>
          <a:endParaRPr lang="ko-KR" altLang="en-US" sz="160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AE4A2319-9A08-4752-AACE-DBA30F1F048E}" type="sibTrans" cxnId="{31777FE9-7C14-4496-9073-CA6E05EFF7AB}">
      <dgm:prSet/>
      <dgm:spPr/>
      <dgm:t>
        <a:bodyPr/>
        <a:lstStyle/>
        <a:p>
          <a:pPr latinLnBrk="1"/>
          <a:endParaRPr lang="ko-KR" altLang="en-US" sz="1600">
            <a:latin typeface="맑은 고딕" panose="020B0503020000020004" pitchFamily="50" charset="-127"/>
            <a:ea typeface="맑은 고딕" panose="020B0503020000020004" pitchFamily="50" charset="-127"/>
          </a:endParaRPr>
        </a:p>
      </dgm:t>
    </dgm:pt>
    <dgm:pt modelId="{C97358EA-1544-4AF8-B520-2F9F27C49CCA}" type="pres">
      <dgm:prSet presAssocID="{FCFE03BC-3587-4116-A3D4-17ACA568E09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2B74516-47FE-4CF5-8158-2D3086B1195D}" type="pres">
      <dgm:prSet presAssocID="{FCFE03BC-3587-4116-A3D4-17ACA568E094}" presName="arrow" presStyleLbl="bgShp" presStyleIdx="0" presStyleCnt="1"/>
      <dgm:spPr/>
    </dgm:pt>
    <dgm:pt modelId="{772A452E-5C83-4338-A48A-07A312D45579}" type="pres">
      <dgm:prSet presAssocID="{FCFE03BC-3587-4116-A3D4-17ACA568E094}" presName="points" presStyleCnt="0"/>
      <dgm:spPr/>
    </dgm:pt>
    <dgm:pt modelId="{55CDA030-EC15-4F16-A484-E9E5C4A55C7A}" type="pres">
      <dgm:prSet presAssocID="{F0F5D464-687A-42E7-983A-88D3BC48300A}" presName="compositeA" presStyleCnt="0"/>
      <dgm:spPr/>
    </dgm:pt>
    <dgm:pt modelId="{A6D67CEC-2FC5-4D44-B1B5-E536225B76FB}" type="pres">
      <dgm:prSet presAssocID="{F0F5D464-687A-42E7-983A-88D3BC48300A}" presName="textA" presStyleLbl="revTx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98FF659-7028-45B8-BD2E-4FCA56BA3D29}" type="pres">
      <dgm:prSet presAssocID="{F0F5D464-687A-42E7-983A-88D3BC48300A}" presName="circleA" presStyleLbl="node1" presStyleIdx="0" presStyleCnt="4"/>
      <dgm:spPr/>
    </dgm:pt>
    <dgm:pt modelId="{021F825A-1952-4CFA-801C-DDB3FC519365}" type="pres">
      <dgm:prSet presAssocID="{F0F5D464-687A-42E7-983A-88D3BC48300A}" presName="spaceA" presStyleCnt="0"/>
      <dgm:spPr/>
    </dgm:pt>
    <dgm:pt modelId="{5BF64F53-63B6-42B8-AC25-5BB5340159FC}" type="pres">
      <dgm:prSet presAssocID="{7FDC025B-07D8-4CC6-9B9E-DA0AD3EDB714}" presName="space" presStyleCnt="0"/>
      <dgm:spPr/>
    </dgm:pt>
    <dgm:pt modelId="{E7EE43B2-E877-4E9D-BC75-6291E9B889C4}" type="pres">
      <dgm:prSet presAssocID="{CCC4EEDB-A25E-4293-B2C2-6712EAD1F70E}" presName="compositeB" presStyleCnt="0"/>
      <dgm:spPr/>
    </dgm:pt>
    <dgm:pt modelId="{D2F76414-75F3-495C-BD5F-DCCA7FAE46D2}" type="pres">
      <dgm:prSet presAssocID="{CCC4EEDB-A25E-4293-B2C2-6712EAD1F70E}" presName="textB" presStyleLbl="revTx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6585B37-9847-4368-85DF-13A898A6CCD4}" type="pres">
      <dgm:prSet presAssocID="{CCC4EEDB-A25E-4293-B2C2-6712EAD1F70E}" presName="circleB" presStyleLbl="node1" presStyleIdx="1" presStyleCnt="4"/>
      <dgm:spPr/>
    </dgm:pt>
    <dgm:pt modelId="{8CE36283-4146-44A5-BD36-326502D507AB}" type="pres">
      <dgm:prSet presAssocID="{CCC4EEDB-A25E-4293-B2C2-6712EAD1F70E}" presName="spaceB" presStyleCnt="0"/>
      <dgm:spPr/>
    </dgm:pt>
    <dgm:pt modelId="{674515C9-DCFE-4B4B-AFBB-DD6D79581A63}" type="pres">
      <dgm:prSet presAssocID="{EF5A914F-C6F6-467A-A0DE-73B02F64AC99}" presName="space" presStyleCnt="0"/>
      <dgm:spPr/>
    </dgm:pt>
    <dgm:pt modelId="{100775A3-B15B-49B9-B1ED-2AF4D4ADCF98}" type="pres">
      <dgm:prSet presAssocID="{0A112CE0-78BB-4ACE-8AB4-8D2D3F3D55EF}" presName="compositeA" presStyleCnt="0"/>
      <dgm:spPr/>
    </dgm:pt>
    <dgm:pt modelId="{0090B6E3-BAA2-43D3-95F2-5773D02DEA9C}" type="pres">
      <dgm:prSet presAssocID="{0A112CE0-78BB-4ACE-8AB4-8D2D3F3D55EF}" presName="textA" presStyleLbl="revTx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81D123A-DAF3-4FB3-8DF8-DB8CBED904DF}" type="pres">
      <dgm:prSet presAssocID="{0A112CE0-78BB-4ACE-8AB4-8D2D3F3D55EF}" presName="circleA" presStyleLbl="node1" presStyleIdx="2" presStyleCnt="4"/>
      <dgm:spPr/>
    </dgm:pt>
    <dgm:pt modelId="{7FDA8DC2-CE50-43EC-913C-EE4615550ED4}" type="pres">
      <dgm:prSet presAssocID="{0A112CE0-78BB-4ACE-8AB4-8D2D3F3D55EF}" presName="spaceA" presStyleCnt="0"/>
      <dgm:spPr/>
    </dgm:pt>
    <dgm:pt modelId="{C7CE5C62-283C-4BB6-BF1B-E74BD80D652B}" type="pres">
      <dgm:prSet presAssocID="{AA034024-0E2B-4D1D-A1EC-F1AB84CB4D34}" presName="space" presStyleCnt="0"/>
      <dgm:spPr/>
    </dgm:pt>
    <dgm:pt modelId="{78738110-525D-4E42-92C5-B6EB104950BD}" type="pres">
      <dgm:prSet presAssocID="{1CEECE19-EB67-4158-94E7-D620F08858DB}" presName="compositeB" presStyleCnt="0"/>
      <dgm:spPr/>
    </dgm:pt>
    <dgm:pt modelId="{E834CA33-BCCE-4A59-BB83-3F5F56331F7A}" type="pres">
      <dgm:prSet presAssocID="{1CEECE19-EB67-4158-94E7-D620F08858DB}" presName="textB" presStyleLbl="revTx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6565E9A-C7AF-44DE-8647-A2CBD9CB1D7B}" type="pres">
      <dgm:prSet presAssocID="{1CEECE19-EB67-4158-94E7-D620F08858DB}" presName="circleB" presStyleLbl="node1" presStyleIdx="3" presStyleCnt="4"/>
      <dgm:spPr/>
    </dgm:pt>
    <dgm:pt modelId="{FA622D72-E198-4B8F-BFEE-BB677C844A52}" type="pres">
      <dgm:prSet presAssocID="{1CEECE19-EB67-4158-94E7-D620F08858DB}" presName="spaceB" presStyleCnt="0"/>
      <dgm:spPr/>
    </dgm:pt>
  </dgm:ptLst>
  <dgm:cxnLst>
    <dgm:cxn modelId="{3D0AE283-E641-485F-A7A7-C86ACF861BB7}" type="presOf" srcId="{F0F5D464-687A-42E7-983A-88D3BC48300A}" destId="{A6D67CEC-2FC5-4D44-B1B5-E536225B76FB}" srcOrd="0" destOrd="0" presId="urn:microsoft.com/office/officeart/2005/8/layout/hProcess11"/>
    <dgm:cxn modelId="{6B3BD039-6E3C-465C-86F0-48D14AA0E061}" srcId="{FCFE03BC-3587-4116-A3D4-17ACA568E094}" destId="{CCC4EEDB-A25E-4293-B2C2-6712EAD1F70E}" srcOrd="1" destOrd="0" parTransId="{0219A9BA-2FDF-444A-AD57-612AC0B300F7}" sibTransId="{EF5A914F-C6F6-467A-A0DE-73B02F64AC99}"/>
    <dgm:cxn modelId="{6F8E12F1-41B3-49B8-B655-325F49259073}" type="presOf" srcId="{0A112CE0-78BB-4ACE-8AB4-8D2D3F3D55EF}" destId="{0090B6E3-BAA2-43D3-95F2-5773D02DEA9C}" srcOrd="0" destOrd="0" presId="urn:microsoft.com/office/officeart/2005/8/layout/hProcess11"/>
    <dgm:cxn modelId="{D02396A2-364B-4B82-9644-01E4491578DE}" type="presOf" srcId="{FCFE03BC-3587-4116-A3D4-17ACA568E094}" destId="{C97358EA-1544-4AF8-B520-2F9F27C49CCA}" srcOrd="0" destOrd="0" presId="urn:microsoft.com/office/officeart/2005/8/layout/hProcess11"/>
    <dgm:cxn modelId="{4FA43CC7-0487-4055-8594-AF79EABED727}" srcId="{FCFE03BC-3587-4116-A3D4-17ACA568E094}" destId="{F0F5D464-687A-42E7-983A-88D3BC48300A}" srcOrd="0" destOrd="0" parTransId="{8267B180-4F3D-4211-B9ED-209428246ED5}" sibTransId="{7FDC025B-07D8-4CC6-9B9E-DA0AD3EDB714}"/>
    <dgm:cxn modelId="{9D280F70-C40A-42AA-BC2E-C17830B17C9C}" srcId="{FCFE03BC-3587-4116-A3D4-17ACA568E094}" destId="{0A112CE0-78BB-4ACE-8AB4-8D2D3F3D55EF}" srcOrd="2" destOrd="0" parTransId="{6D9C317A-3ADD-4AA4-A83C-64AEA9BAF8F3}" sibTransId="{AA034024-0E2B-4D1D-A1EC-F1AB84CB4D34}"/>
    <dgm:cxn modelId="{31777FE9-7C14-4496-9073-CA6E05EFF7AB}" srcId="{FCFE03BC-3587-4116-A3D4-17ACA568E094}" destId="{1CEECE19-EB67-4158-94E7-D620F08858DB}" srcOrd="3" destOrd="0" parTransId="{833065D5-8103-49CA-BEEC-5A0600E59486}" sibTransId="{AE4A2319-9A08-4752-AACE-DBA30F1F048E}"/>
    <dgm:cxn modelId="{489AADF7-9C5C-4A5E-B99A-4DC5D5EA6D0F}" type="presOf" srcId="{CCC4EEDB-A25E-4293-B2C2-6712EAD1F70E}" destId="{D2F76414-75F3-495C-BD5F-DCCA7FAE46D2}" srcOrd="0" destOrd="0" presId="urn:microsoft.com/office/officeart/2005/8/layout/hProcess11"/>
    <dgm:cxn modelId="{5B3CDEE5-D626-42D5-A1DF-1455110370EA}" type="presOf" srcId="{1CEECE19-EB67-4158-94E7-D620F08858DB}" destId="{E834CA33-BCCE-4A59-BB83-3F5F56331F7A}" srcOrd="0" destOrd="0" presId="urn:microsoft.com/office/officeart/2005/8/layout/hProcess11"/>
    <dgm:cxn modelId="{C7EB072A-6602-439E-925B-D721B13BC89B}" type="presParOf" srcId="{C97358EA-1544-4AF8-B520-2F9F27C49CCA}" destId="{E2B74516-47FE-4CF5-8158-2D3086B1195D}" srcOrd="0" destOrd="0" presId="urn:microsoft.com/office/officeart/2005/8/layout/hProcess11"/>
    <dgm:cxn modelId="{9EC330CE-D882-454A-A286-CBA24D78E877}" type="presParOf" srcId="{C97358EA-1544-4AF8-B520-2F9F27C49CCA}" destId="{772A452E-5C83-4338-A48A-07A312D45579}" srcOrd="1" destOrd="0" presId="urn:microsoft.com/office/officeart/2005/8/layout/hProcess11"/>
    <dgm:cxn modelId="{BB8C5664-85DA-4AF4-8D3B-89AF09BAAF65}" type="presParOf" srcId="{772A452E-5C83-4338-A48A-07A312D45579}" destId="{55CDA030-EC15-4F16-A484-E9E5C4A55C7A}" srcOrd="0" destOrd="0" presId="urn:microsoft.com/office/officeart/2005/8/layout/hProcess11"/>
    <dgm:cxn modelId="{64363C77-2FDF-465D-ABE6-87AD22F34D2C}" type="presParOf" srcId="{55CDA030-EC15-4F16-A484-E9E5C4A55C7A}" destId="{A6D67CEC-2FC5-4D44-B1B5-E536225B76FB}" srcOrd="0" destOrd="0" presId="urn:microsoft.com/office/officeart/2005/8/layout/hProcess11"/>
    <dgm:cxn modelId="{AA09EA67-7173-4A32-8DC6-DB4FFBE3F644}" type="presParOf" srcId="{55CDA030-EC15-4F16-A484-E9E5C4A55C7A}" destId="{598FF659-7028-45B8-BD2E-4FCA56BA3D29}" srcOrd="1" destOrd="0" presId="urn:microsoft.com/office/officeart/2005/8/layout/hProcess11"/>
    <dgm:cxn modelId="{62E8A6F3-77FB-44C9-AED7-5453E5C33997}" type="presParOf" srcId="{55CDA030-EC15-4F16-A484-E9E5C4A55C7A}" destId="{021F825A-1952-4CFA-801C-DDB3FC519365}" srcOrd="2" destOrd="0" presId="urn:microsoft.com/office/officeart/2005/8/layout/hProcess11"/>
    <dgm:cxn modelId="{66A35676-3502-4140-84B8-527CE38D724C}" type="presParOf" srcId="{772A452E-5C83-4338-A48A-07A312D45579}" destId="{5BF64F53-63B6-42B8-AC25-5BB5340159FC}" srcOrd="1" destOrd="0" presId="urn:microsoft.com/office/officeart/2005/8/layout/hProcess11"/>
    <dgm:cxn modelId="{4841A179-9216-4E33-B838-645E15EC9E12}" type="presParOf" srcId="{772A452E-5C83-4338-A48A-07A312D45579}" destId="{E7EE43B2-E877-4E9D-BC75-6291E9B889C4}" srcOrd="2" destOrd="0" presId="urn:microsoft.com/office/officeart/2005/8/layout/hProcess11"/>
    <dgm:cxn modelId="{D776721F-54AB-4C0A-A23F-82E7482687D6}" type="presParOf" srcId="{E7EE43B2-E877-4E9D-BC75-6291E9B889C4}" destId="{D2F76414-75F3-495C-BD5F-DCCA7FAE46D2}" srcOrd="0" destOrd="0" presId="urn:microsoft.com/office/officeart/2005/8/layout/hProcess11"/>
    <dgm:cxn modelId="{2FC1876C-A4EF-4F6E-BF32-6A4056F32DBD}" type="presParOf" srcId="{E7EE43B2-E877-4E9D-BC75-6291E9B889C4}" destId="{26585B37-9847-4368-85DF-13A898A6CCD4}" srcOrd="1" destOrd="0" presId="urn:microsoft.com/office/officeart/2005/8/layout/hProcess11"/>
    <dgm:cxn modelId="{43F2B77F-C3F9-4D31-928D-F271CDB5A2BA}" type="presParOf" srcId="{E7EE43B2-E877-4E9D-BC75-6291E9B889C4}" destId="{8CE36283-4146-44A5-BD36-326502D507AB}" srcOrd="2" destOrd="0" presId="urn:microsoft.com/office/officeart/2005/8/layout/hProcess11"/>
    <dgm:cxn modelId="{9D7D53B8-9395-4915-8868-ADEBA8CD7CEF}" type="presParOf" srcId="{772A452E-5C83-4338-A48A-07A312D45579}" destId="{674515C9-DCFE-4B4B-AFBB-DD6D79581A63}" srcOrd="3" destOrd="0" presId="urn:microsoft.com/office/officeart/2005/8/layout/hProcess11"/>
    <dgm:cxn modelId="{D4FD3E8E-3C5C-420A-9957-EB896A964F60}" type="presParOf" srcId="{772A452E-5C83-4338-A48A-07A312D45579}" destId="{100775A3-B15B-49B9-B1ED-2AF4D4ADCF98}" srcOrd="4" destOrd="0" presId="urn:microsoft.com/office/officeart/2005/8/layout/hProcess11"/>
    <dgm:cxn modelId="{976D3BD1-F097-4ED0-B8F1-2CECB3FC6642}" type="presParOf" srcId="{100775A3-B15B-49B9-B1ED-2AF4D4ADCF98}" destId="{0090B6E3-BAA2-43D3-95F2-5773D02DEA9C}" srcOrd="0" destOrd="0" presId="urn:microsoft.com/office/officeart/2005/8/layout/hProcess11"/>
    <dgm:cxn modelId="{6C4A505A-59C4-4290-8C2F-ACA4B2264495}" type="presParOf" srcId="{100775A3-B15B-49B9-B1ED-2AF4D4ADCF98}" destId="{681D123A-DAF3-4FB3-8DF8-DB8CBED904DF}" srcOrd="1" destOrd="0" presId="urn:microsoft.com/office/officeart/2005/8/layout/hProcess11"/>
    <dgm:cxn modelId="{CDE9B5B0-AECF-4A75-ADAD-54FD28F5AFE7}" type="presParOf" srcId="{100775A3-B15B-49B9-B1ED-2AF4D4ADCF98}" destId="{7FDA8DC2-CE50-43EC-913C-EE4615550ED4}" srcOrd="2" destOrd="0" presId="urn:microsoft.com/office/officeart/2005/8/layout/hProcess11"/>
    <dgm:cxn modelId="{C34DA075-3CB9-4E9A-9551-0203BC4DB529}" type="presParOf" srcId="{772A452E-5C83-4338-A48A-07A312D45579}" destId="{C7CE5C62-283C-4BB6-BF1B-E74BD80D652B}" srcOrd="5" destOrd="0" presId="urn:microsoft.com/office/officeart/2005/8/layout/hProcess11"/>
    <dgm:cxn modelId="{7B416DEB-B7D3-45BA-A670-A9E351E1FFF6}" type="presParOf" srcId="{772A452E-5C83-4338-A48A-07A312D45579}" destId="{78738110-525D-4E42-92C5-B6EB104950BD}" srcOrd="6" destOrd="0" presId="urn:microsoft.com/office/officeart/2005/8/layout/hProcess11"/>
    <dgm:cxn modelId="{2DFA04E4-0CBA-450B-BDF7-1B96FB6B0629}" type="presParOf" srcId="{78738110-525D-4E42-92C5-B6EB104950BD}" destId="{E834CA33-BCCE-4A59-BB83-3F5F56331F7A}" srcOrd="0" destOrd="0" presId="urn:microsoft.com/office/officeart/2005/8/layout/hProcess11"/>
    <dgm:cxn modelId="{36D0E52C-FF3D-4A65-9D85-F77EB8008165}" type="presParOf" srcId="{78738110-525D-4E42-92C5-B6EB104950BD}" destId="{26565E9A-C7AF-44DE-8647-A2CBD9CB1D7B}" srcOrd="1" destOrd="0" presId="urn:microsoft.com/office/officeart/2005/8/layout/hProcess11"/>
    <dgm:cxn modelId="{9E827799-C73D-4B46-A3D4-FB6C4AEF6287}" type="presParOf" srcId="{78738110-525D-4E42-92C5-B6EB104950BD}" destId="{FA622D72-E198-4B8F-BFEE-BB677C844A5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788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18CC26C-B32C-4066-8274-1CC442D3BFDA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628324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0A0F6-E52F-4A81-AFCD-1A8F5F2C48F5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05635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2B75A-4816-4A88-ACB9-0E14FDC540F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13877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31523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1148D-15B0-4C08-B7EF-CB8FC8F6B165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4630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8A57D-C6C6-4483-A539-7F817D7D6862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20869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254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254" y="4589468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197" indent="0">
              <a:buNone/>
              <a:defRPr sz="2000"/>
            </a:lvl2pPr>
            <a:lvl3pPr marL="914395" indent="0">
              <a:buNone/>
              <a:defRPr sz="1800"/>
            </a:lvl3pPr>
            <a:lvl4pPr marL="1371592" indent="0">
              <a:buNone/>
              <a:defRPr sz="1600"/>
            </a:lvl4pPr>
            <a:lvl5pPr marL="1828789" indent="0">
              <a:buNone/>
              <a:defRPr sz="1600"/>
            </a:lvl5pPr>
            <a:lvl6pPr marL="2285987" indent="0">
              <a:buNone/>
              <a:defRPr sz="1600"/>
            </a:lvl6pPr>
            <a:lvl7pPr marL="2743184" indent="0">
              <a:buNone/>
              <a:defRPr sz="1600"/>
            </a:lvl7pPr>
            <a:lvl8pPr marL="3200381" indent="0">
              <a:buNone/>
              <a:defRPr sz="1600"/>
            </a:lvl8pPr>
            <a:lvl9pPr marL="3657579" indent="0">
              <a:buNone/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092F7-0276-4FD8-9C9A-C753A0C1BF1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40705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2" y="1600204"/>
            <a:ext cx="4044462" cy="45259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2338" y="1600204"/>
            <a:ext cx="4044462" cy="45259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77B7E-141A-4220-B776-0DCBEFFEDB8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86288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118" y="365129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117" y="1681163"/>
            <a:ext cx="386861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117" y="2505075"/>
            <a:ext cx="3868615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3" y="1681163"/>
            <a:ext cx="388766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3" y="2505075"/>
            <a:ext cx="3887665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351E1-BCFC-4904-9DF3-8640FB1AD83D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43133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581D5-1F95-42F9-826E-38094E4E141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26527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B87600-B6D4-4326-A984-02EEBBBE880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47680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115" y="457200"/>
            <a:ext cx="29483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667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115" y="2057400"/>
            <a:ext cx="294835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8E348-032A-4E4B-ACE4-4399E3A747EE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26948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115" y="457200"/>
            <a:ext cx="29483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667" y="98743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115" y="2057400"/>
            <a:ext cx="294835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A2561-153F-4A8D-90CD-53D38D4A6934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50138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BDAF326-26FF-4346-A22C-5AE44777ED2B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5pPr>
      <a:lvl6pPr marL="457197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6pPr>
      <a:lvl7pPr marL="914395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7pPr>
      <a:lvl8pPr marL="1371592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8pPr>
      <a:lvl9pPr marL="1828789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9pPr>
    </p:titleStyle>
    <p:bodyStyle>
      <a:lvl1pPr marL="342898" indent="-342898" algn="l" rtl="0" fontAlgn="base" latinLnBrk="1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742946" indent="-285749" algn="l" rtl="0" fontAlgn="base" latinLnBrk="1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1142993" indent="-228599" algn="l" rtl="0" fontAlgn="base" latinLnBrk="1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1600191" indent="-228599" algn="l" rtl="0" fontAlgn="base" latinLnBrk="1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2057388" indent="-228599" algn="l" rtl="0" fontAlgn="base" latinLnBrk="1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2514585" indent="-228599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Rectangle 5" descr="좁은 수평선"/>
          <p:cNvSpPr>
            <a:spLocks noChangeArrowheads="1"/>
          </p:cNvSpPr>
          <p:nvPr/>
        </p:nvSpPr>
        <p:spPr bwMode="auto">
          <a:xfrm>
            <a:off x="1" y="6453189"/>
            <a:ext cx="9144000" cy="404812"/>
          </a:xfrm>
          <a:prstGeom prst="rect">
            <a:avLst/>
          </a:prstGeom>
          <a:pattFill prst="narHorz">
            <a:fgClr>
              <a:srgbClr val="3E70BC"/>
            </a:fgClr>
            <a:bgClr>
              <a:srgbClr val="BDCFE9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0" y="5"/>
            <a:ext cx="9144000" cy="720725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59" name="Line 7"/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60" name="Oval 8"/>
          <p:cNvSpPr>
            <a:spLocks noChangeArrowheads="1"/>
          </p:cNvSpPr>
          <p:nvPr/>
        </p:nvSpPr>
        <p:spPr bwMode="auto">
          <a:xfrm>
            <a:off x="8560780" y="6469063"/>
            <a:ext cx="360485" cy="3603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/>
          <a:p>
            <a:pPr algn="ctr"/>
            <a:fld id="{25CB0F03-BEF9-434A-8299-A20DAD4C832D}" type="slidenum">
              <a:rPr lang="en-US" altLang="ko-KR" sz="1200" b="1">
                <a:latin typeface="맑은 고딕" panose="020B0503020000020004" pitchFamily="50" charset="-127"/>
                <a:ea typeface="맑은 고딕" panose="020B0503020000020004" pitchFamily="50" charset="-127"/>
              </a:rPr>
              <a:pPr algn="ctr"/>
              <a:t>1</a:t>
            </a:fld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251519" y="133334"/>
            <a:ext cx="44077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2800" b="1" dirty="0" err="1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주거래고객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마케팅 </a:t>
            </a: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338835" y="1166020"/>
            <a:ext cx="8640960" cy="3271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990600" indent="-53340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371600" indent="-4572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752600" indent="-3810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209800" indent="-3810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179387" indent="-179387">
              <a:lnSpc>
                <a:spcPct val="120000"/>
              </a:lnSpc>
            </a:pPr>
            <a:r>
              <a:rPr lang="ko-KR" altLang="en-US" sz="24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주거래고객제도란</a:t>
            </a:r>
            <a:r>
              <a:rPr lang="ko-KR" altLang="en-US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단골고객을 일반고객과 차별화하여 우대서비스를 제공하는 제도를 말한다</a:t>
            </a:r>
            <a:r>
              <a:rPr lang="en-US" altLang="ko-KR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은행들은 고객의 거래실적을 일정한 기준에 의해 점수화하고</a:t>
            </a:r>
            <a:r>
              <a:rPr lang="en-US" altLang="ko-KR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일정 점수를 넘으면 </a:t>
            </a:r>
            <a:r>
              <a:rPr lang="ko-KR" altLang="en-US" sz="24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주거래고객으로</a:t>
            </a:r>
            <a:r>
              <a:rPr lang="ko-KR" altLang="en-US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우대한다</a:t>
            </a:r>
            <a:r>
              <a:rPr lang="en-US" altLang="ko-KR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  </a:t>
            </a:r>
          </a:p>
          <a:p>
            <a:pPr marL="179387" indent="-179387">
              <a:lnSpc>
                <a:spcPct val="120000"/>
              </a:lnSpc>
            </a:pPr>
            <a:r>
              <a:rPr lang="ko-KR" altLang="en-US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주거래 고객으로 인정받으면 각종 수수료가 면제 또는 할인되고 대출 및 예금 금리도 우대된다</a:t>
            </a:r>
            <a:r>
              <a:rPr lang="en-US" altLang="ko-KR" sz="2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8156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5"/>
            <a:ext cx="755576" cy="720725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69360"/>
            <a:ext cx="9144000" cy="188640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75701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가지 마케팅프로세스에 의한 기업분석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600" y="1340768"/>
            <a:ext cx="7632848" cy="3621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ko-KR" altLang="en-US" sz="2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시장지식관리</a:t>
            </a:r>
            <a:r>
              <a:rPr lang="ko-KR" altLang="en-US" sz="2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24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ko-KR" altLang="en-US" sz="2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제품개발관리</a:t>
            </a:r>
            <a:endParaRPr lang="en-US" altLang="ko-KR" sz="24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ko-KR" altLang="en-US" sz="24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공급망</a:t>
            </a:r>
            <a:r>
              <a:rPr lang="ko-KR" altLang="en-US" sz="2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및 파트너관리</a:t>
            </a:r>
            <a:endParaRPr lang="en-US" altLang="ko-KR" sz="24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ko-KR" altLang="en-US" sz="2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고객관계관리</a:t>
            </a:r>
            <a:endParaRPr lang="en-US" altLang="ko-KR" sz="24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5082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5"/>
            <a:ext cx="755576" cy="720725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69360"/>
            <a:ext cx="9144000" cy="188640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75701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가지 마케팅프로세스에 의한 기업분석</a:t>
            </a:r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955609376"/>
              </p:ext>
            </p:extLst>
          </p:nvPr>
        </p:nvGraphicFramePr>
        <p:xfrm>
          <a:off x="323528" y="1340768"/>
          <a:ext cx="8424936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0710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Rectangle 5" descr="좁은 수평선"/>
          <p:cNvSpPr>
            <a:spLocks noChangeArrowheads="1"/>
          </p:cNvSpPr>
          <p:nvPr/>
        </p:nvSpPr>
        <p:spPr bwMode="auto">
          <a:xfrm>
            <a:off x="1" y="6453189"/>
            <a:ext cx="9144000" cy="404812"/>
          </a:xfrm>
          <a:prstGeom prst="rect">
            <a:avLst/>
          </a:prstGeom>
          <a:pattFill prst="narHorz">
            <a:fgClr>
              <a:srgbClr val="3E70BC"/>
            </a:fgClr>
            <a:bgClr>
              <a:srgbClr val="BDCFE9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0" y="5"/>
            <a:ext cx="9144000" cy="720725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59" name="Line 7"/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60" name="Oval 8"/>
          <p:cNvSpPr>
            <a:spLocks noChangeArrowheads="1"/>
          </p:cNvSpPr>
          <p:nvPr/>
        </p:nvSpPr>
        <p:spPr bwMode="auto">
          <a:xfrm>
            <a:off x="8560780" y="6469063"/>
            <a:ext cx="360485" cy="3603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/>
          <a:p>
            <a:pPr algn="ctr"/>
            <a:fld id="{25CB0F03-BEF9-434A-8299-A20DAD4C832D}" type="slidenum">
              <a:rPr lang="en-US" altLang="ko-KR" sz="1200" b="1">
                <a:latin typeface="맑은 고딕" panose="020B0503020000020004" pitchFamily="50" charset="-127"/>
                <a:ea typeface="맑은 고딕" panose="020B0503020000020004" pitchFamily="50" charset="-127"/>
              </a:rPr>
              <a:pPr algn="ctr"/>
              <a:t>2</a:t>
            </a:fld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251519" y="133334"/>
            <a:ext cx="44077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2800" b="1" dirty="0" err="1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주거래고객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마케팅 </a:t>
            </a: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3384014" y="1258534"/>
            <a:ext cx="23759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2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주거래고객제도란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683569" y="1916114"/>
            <a:ext cx="77768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단골고객을 일반고객과 차별화하여 우대서비스를 제공하는 제도</a:t>
            </a: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317990" y="2970212"/>
            <a:ext cx="412066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은행들은 고객의 거래실적을 일정한 기준에 의해 점수화하고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일정 점수를 넘으면 </a:t>
            </a:r>
            <a:r>
              <a:rPr lang="ko-KR" altLang="en-US" sz="2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주거래고객으로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우대한다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en-US" altLang="ko-KR" sz="2000" dirty="0">
                <a:latin typeface="Arial" panose="020B0604020202020204" pitchFamily="34" charset="0"/>
                <a:ea typeface="맑은 고딕" panose="020B0503020000020004" pitchFamily="50" charset="-127"/>
              </a:rPr>
              <a:t> 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4722936" y="2970214"/>
            <a:ext cx="373749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주거래 고객으로 인정받으면 각종 수수료가 면제 또는 할인</a:t>
            </a:r>
          </a:p>
          <a:p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되고 대출 및 예금 금리도 우대된다</a:t>
            </a:r>
          </a:p>
        </p:txBody>
      </p:sp>
    </p:spTree>
    <p:extLst>
      <p:ext uri="{BB962C8B-B14F-4D97-AF65-F5344CB8AC3E}">
        <p14:creationId xmlns:p14="http://schemas.microsoft.com/office/powerpoint/2010/main" val="219204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모서리가 둥근 직사각형 56"/>
          <p:cNvSpPr/>
          <p:nvPr>
            <p:custDataLst>
              <p:tags r:id="rId1"/>
            </p:custDataLst>
          </p:nvPr>
        </p:nvSpPr>
        <p:spPr>
          <a:xfrm>
            <a:off x="4808537" y="2142223"/>
            <a:ext cx="3888432" cy="4145937"/>
          </a:xfrm>
          <a:prstGeom prst="roundRect">
            <a:avLst>
              <a:gd name="adj" fmla="val 528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400" dirty="0">
              <a:solidFill>
                <a:schemeClr val="bg1">
                  <a:lumMod val="50000"/>
                </a:schemeClr>
              </a:solidFill>
              <a:latin typeface="Helvetica" pitchFamily="34" charset="0"/>
              <a:ea typeface="산돌고딕 L" pitchFamily="18" charset="-127"/>
            </a:endParaRPr>
          </a:p>
        </p:txBody>
      </p:sp>
      <p:sp>
        <p:nvSpPr>
          <p:cNvPr id="100357" name="Rectangle 5" descr="좁은 수평선"/>
          <p:cNvSpPr>
            <a:spLocks noChangeArrowheads="1"/>
          </p:cNvSpPr>
          <p:nvPr/>
        </p:nvSpPr>
        <p:spPr bwMode="auto">
          <a:xfrm>
            <a:off x="1" y="6453189"/>
            <a:ext cx="9144000" cy="404812"/>
          </a:xfrm>
          <a:prstGeom prst="rect">
            <a:avLst/>
          </a:prstGeom>
          <a:pattFill prst="narHorz">
            <a:fgClr>
              <a:srgbClr val="3E70BC"/>
            </a:fgClr>
            <a:bgClr>
              <a:srgbClr val="BDCFE9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0" y="5"/>
            <a:ext cx="9144000" cy="720725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59" name="Line 7"/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60" name="Oval 8"/>
          <p:cNvSpPr>
            <a:spLocks noChangeArrowheads="1"/>
          </p:cNvSpPr>
          <p:nvPr/>
        </p:nvSpPr>
        <p:spPr bwMode="auto">
          <a:xfrm>
            <a:off x="8560780" y="6469063"/>
            <a:ext cx="360485" cy="3603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/>
          <a:p>
            <a:pPr algn="ctr"/>
            <a:fld id="{25CB0F03-BEF9-434A-8299-A20DAD4C832D}" type="slidenum">
              <a:rPr lang="en-US" altLang="ko-KR" sz="1200" b="1">
                <a:latin typeface="맑은 고딕" panose="020B0503020000020004" pitchFamily="50" charset="-127"/>
                <a:ea typeface="맑은 고딕" panose="020B0503020000020004" pitchFamily="50" charset="-127"/>
              </a:rPr>
              <a:pPr algn="ctr"/>
              <a:t>3</a:t>
            </a:fld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252046" y="153989"/>
            <a:ext cx="35286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24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주거래 고객 </a:t>
            </a:r>
            <a:r>
              <a:rPr lang="ko-KR" altLang="en-US" sz="24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마케팅 </a:t>
            </a:r>
          </a:p>
        </p:txBody>
      </p:sp>
      <p:sp>
        <p:nvSpPr>
          <p:cNvPr id="23" name="직사각형 22"/>
          <p:cNvSpPr/>
          <p:nvPr>
            <p:custDataLst>
              <p:tags r:id="rId2"/>
            </p:custDataLst>
          </p:nvPr>
        </p:nvSpPr>
        <p:spPr>
          <a:xfrm>
            <a:off x="-18635" y="944140"/>
            <a:ext cx="363124" cy="558735"/>
          </a:xfrm>
          <a:prstGeom prst="rect">
            <a:avLst/>
          </a:prstGeom>
          <a:solidFill>
            <a:srgbClr val="3B6C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2400" dirty="0">
              <a:solidFill>
                <a:schemeClr val="bg1">
                  <a:lumMod val="50000"/>
                </a:schemeClr>
              </a:solidFill>
              <a:latin typeface="Helvetica" pitchFamily="34" charset="0"/>
              <a:ea typeface="산돌고딕 L" pitchFamily="18" charset="-127"/>
            </a:endParaRP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361736" y="1045878"/>
            <a:ext cx="244169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2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주거래 고객제도란</a:t>
            </a: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</p:txBody>
      </p:sp>
      <p:cxnSp>
        <p:nvCxnSpPr>
          <p:cNvPr id="3" name="직선 연결선 2"/>
          <p:cNvCxnSpPr/>
          <p:nvPr/>
        </p:nvCxnSpPr>
        <p:spPr>
          <a:xfrm>
            <a:off x="1296078" y="1977194"/>
            <a:ext cx="6516282" cy="0"/>
          </a:xfrm>
          <a:prstGeom prst="line">
            <a:avLst/>
          </a:prstGeom>
          <a:ln>
            <a:solidFill>
              <a:srgbClr val="5E8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28"/>
          <p:cNvSpPr>
            <a:spLocks noChangeArrowheads="1"/>
          </p:cNvSpPr>
          <p:nvPr/>
        </p:nvSpPr>
        <p:spPr bwMode="auto">
          <a:xfrm>
            <a:off x="7815875" y="1932194"/>
            <a:ext cx="90000" cy="9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766AB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1356747" y="1589723"/>
            <a:ext cx="6455613" cy="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7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단골고객</a:t>
            </a:r>
            <a:r>
              <a:rPr lang="ko-KR" altLang="en-US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을 일반고객과 </a:t>
            </a:r>
            <a:r>
              <a:rPr lang="ko-KR" altLang="en-US" sz="17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차별화</a:t>
            </a:r>
            <a:r>
              <a:rPr lang="ko-KR" altLang="en-US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하여 </a:t>
            </a:r>
            <a:r>
              <a:rPr lang="ko-KR" altLang="en-US" sz="17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우대서비스를 제공</a:t>
            </a:r>
            <a:r>
              <a:rPr lang="ko-KR" altLang="en-US" sz="17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하는 제도</a:t>
            </a:r>
          </a:p>
        </p:txBody>
      </p:sp>
      <p:sp>
        <p:nvSpPr>
          <p:cNvPr id="35" name="모서리가 둥근 직사각형 34"/>
          <p:cNvSpPr/>
          <p:nvPr>
            <p:custDataLst>
              <p:tags r:id="rId3"/>
            </p:custDataLst>
          </p:nvPr>
        </p:nvSpPr>
        <p:spPr>
          <a:xfrm>
            <a:off x="467544" y="2142223"/>
            <a:ext cx="3888432" cy="4145937"/>
          </a:xfrm>
          <a:prstGeom prst="roundRect">
            <a:avLst>
              <a:gd name="adj" fmla="val 528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ko-KR" altLang="en-US" sz="2400" dirty="0">
              <a:solidFill>
                <a:schemeClr val="bg1">
                  <a:lumMod val="50000"/>
                </a:schemeClr>
              </a:solidFill>
              <a:latin typeface="Helvetica" pitchFamily="34" charset="0"/>
              <a:ea typeface="산돌고딕 L" pitchFamily="18" charset="-127"/>
            </a:endParaRPr>
          </a:p>
        </p:txBody>
      </p:sp>
      <p:sp>
        <p:nvSpPr>
          <p:cNvPr id="44" name="AutoShape 18"/>
          <p:cNvSpPr>
            <a:spLocks noChangeArrowheads="1"/>
          </p:cNvSpPr>
          <p:nvPr/>
        </p:nvSpPr>
        <p:spPr bwMode="auto">
          <a:xfrm>
            <a:off x="1042455" y="2633667"/>
            <a:ext cx="2736151" cy="5734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고객의 거래실적</a:t>
            </a:r>
          </a:p>
        </p:txBody>
      </p:sp>
      <p:sp>
        <p:nvSpPr>
          <p:cNvPr id="45" name="AutoShape 19"/>
          <p:cNvSpPr>
            <a:spLocks noChangeArrowheads="1"/>
          </p:cNvSpPr>
          <p:nvPr/>
        </p:nvSpPr>
        <p:spPr bwMode="auto">
          <a:xfrm>
            <a:off x="1042455" y="5119264"/>
            <a:ext cx="2736151" cy="5734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주거래 고객으로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우대</a:t>
            </a:r>
          </a:p>
        </p:txBody>
      </p:sp>
      <p:sp>
        <p:nvSpPr>
          <p:cNvPr id="46" name="AutoShape 20"/>
          <p:cNvSpPr>
            <a:spLocks noChangeArrowheads="1"/>
          </p:cNvSpPr>
          <p:nvPr/>
        </p:nvSpPr>
        <p:spPr bwMode="auto">
          <a:xfrm>
            <a:off x="2036884" y="3329380"/>
            <a:ext cx="793990" cy="392131"/>
          </a:xfrm>
          <a:prstGeom prst="downArrow">
            <a:avLst>
              <a:gd name="adj1" fmla="val 49898"/>
              <a:gd name="adj2" fmla="val 47579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7" name="AutoShape 23"/>
          <p:cNvSpPr>
            <a:spLocks noChangeArrowheads="1"/>
          </p:cNvSpPr>
          <p:nvPr/>
        </p:nvSpPr>
        <p:spPr bwMode="auto">
          <a:xfrm>
            <a:off x="1042455" y="3875412"/>
            <a:ext cx="2736151" cy="5734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일정 기준에 의해 점수화</a:t>
            </a:r>
          </a:p>
        </p:txBody>
      </p:sp>
      <p:sp>
        <p:nvSpPr>
          <p:cNvPr id="48" name="AutoShape 24"/>
          <p:cNvSpPr>
            <a:spLocks noChangeArrowheads="1"/>
          </p:cNvSpPr>
          <p:nvPr/>
        </p:nvSpPr>
        <p:spPr bwMode="auto">
          <a:xfrm>
            <a:off x="2036884" y="4606964"/>
            <a:ext cx="793990" cy="392131"/>
          </a:xfrm>
          <a:prstGeom prst="downArrow">
            <a:avLst>
              <a:gd name="adj1" fmla="val 49898"/>
              <a:gd name="adj2" fmla="val 47579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9" name="Text Box 25"/>
          <p:cNvSpPr txBox="1">
            <a:spLocks noChangeArrowheads="1"/>
          </p:cNvSpPr>
          <p:nvPr/>
        </p:nvSpPr>
        <p:spPr bwMode="auto">
          <a:xfrm>
            <a:off x="1110561" y="4759750"/>
            <a:ext cx="123574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1200" b="1" dirty="0">
                <a:solidFill>
                  <a:srgbClr val="5E8AC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일정점수 ↑</a:t>
            </a:r>
          </a:p>
        </p:txBody>
      </p:sp>
      <p:sp>
        <p:nvSpPr>
          <p:cNvPr id="50" name="AutoShape 26"/>
          <p:cNvSpPr>
            <a:spLocks noChangeArrowheads="1"/>
          </p:cNvSpPr>
          <p:nvPr/>
        </p:nvSpPr>
        <p:spPr bwMode="auto">
          <a:xfrm>
            <a:off x="5360635" y="2636005"/>
            <a:ext cx="2736151" cy="5734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주거래 고객 우대사항 </a:t>
            </a:r>
          </a:p>
        </p:txBody>
      </p:sp>
      <p:sp>
        <p:nvSpPr>
          <p:cNvPr id="51" name="Rectangle 27"/>
          <p:cNvSpPr>
            <a:spLocks noChangeArrowheads="1"/>
          </p:cNvSpPr>
          <p:nvPr/>
        </p:nvSpPr>
        <p:spPr bwMode="auto">
          <a:xfrm>
            <a:off x="4960915" y="3928979"/>
            <a:ext cx="1440000" cy="144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30000"/>
              </a:lnSpc>
            </a:pP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각종 </a:t>
            </a:r>
            <a:b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수수료 </a:t>
            </a:r>
            <a:r>
              <a:rPr lang="ko-KR" altLang="en-US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면제</a:t>
            </a:r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할인</a:t>
            </a:r>
          </a:p>
        </p:txBody>
      </p:sp>
      <p:sp>
        <p:nvSpPr>
          <p:cNvPr id="52" name="Rectangle 28"/>
          <p:cNvSpPr>
            <a:spLocks noChangeArrowheads="1"/>
          </p:cNvSpPr>
          <p:nvPr/>
        </p:nvSpPr>
        <p:spPr bwMode="auto">
          <a:xfrm>
            <a:off x="7121155" y="3928979"/>
            <a:ext cx="1440000" cy="144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30000"/>
              </a:lnSpc>
            </a:pP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대출 및 </a:t>
            </a:r>
            <a:b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예금 금리</a:t>
            </a:r>
            <a:b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우대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6688947" y="3128690"/>
            <a:ext cx="144016" cy="144016"/>
            <a:chOff x="-1548680" y="2276872"/>
            <a:chExt cx="1440160" cy="1440160"/>
          </a:xfrm>
        </p:grpSpPr>
        <p:sp>
          <p:nvSpPr>
            <p:cNvPr id="10" name="타원 9"/>
            <p:cNvSpPr/>
            <p:nvPr/>
          </p:nvSpPr>
          <p:spPr>
            <a:xfrm>
              <a:off x="-1548680" y="2276872"/>
              <a:ext cx="1440160" cy="14401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도넛 10"/>
            <p:cNvSpPr/>
            <p:nvPr/>
          </p:nvSpPr>
          <p:spPr>
            <a:xfrm>
              <a:off x="-1548680" y="2276872"/>
              <a:ext cx="1440083" cy="1440083"/>
            </a:xfrm>
            <a:prstGeom prst="donut">
              <a:avLst>
                <a:gd name="adj" fmla="val 24286"/>
              </a:avLst>
            </a:prstGeom>
            <a:solidFill>
              <a:srgbClr val="3B6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4" name="꺾인 연결선 13"/>
          <p:cNvCxnSpPr>
            <a:stCxn id="11" idx="4"/>
            <a:endCxn id="51" idx="0"/>
          </p:cNvCxnSpPr>
          <p:nvPr/>
        </p:nvCxnSpPr>
        <p:spPr>
          <a:xfrm rot="5400000">
            <a:off x="5892793" y="3060820"/>
            <a:ext cx="656281" cy="1080036"/>
          </a:xfrm>
          <a:prstGeom prst="bentConnector3">
            <a:avLst/>
          </a:prstGeom>
          <a:solidFill>
            <a:schemeClr val="bg1"/>
          </a:solidFill>
          <a:ln w="19050">
            <a:solidFill>
              <a:srgbClr val="9DB8DF"/>
            </a:solidFill>
            <a:prstDash val="sysDot"/>
            <a:round/>
            <a:headEnd/>
            <a:tailEnd/>
          </a:ln>
          <a:effectLst/>
        </p:spPr>
      </p:cxnSp>
      <p:cxnSp>
        <p:nvCxnSpPr>
          <p:cNvPr id="18" name="꺾인 연결선 17"/>
          <p:cNvCxnSpPr>
            <a:stCxn id="11" idx="4"/>
            <a:endCxn id="52" idx="0"/>
          </p:cNvCxnSpPr>
          <p:nvPr/>
        </p:nvCxnSpPr>
        <p:spPr>
          <a:xfrm rot="16200000" flipH="1">
            <a:off x="6972913" y="3060736"/>
            <a:ext cx="656281" cy="10802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 w="19050">
            <a:solidFill>
              <a:srgbClr val="9DB8DF"/>
            </a:solidFill>
            <a:prstDash val="sysDot"/>
            <a:round/>
            <a:headEnd/>
            <a:tailEnd/>
          </a:ln>
          <a:effectLst/>
        </p:spPr>
      </p:cxnSp>
      <p:grpSp>
        <p:nvGrpSpPr>
          <p:cNvPr id="65" name="그룹 64"/>
          <p:cNvGrpSpPr/>
          <p:nvPr/>
        </p:nvGrpSpPr>
        <p:grpSpPr>
          <a:xfrm>
            <a:off x="7769067" y="3867477"/>
            <a:ext cx="144016" cy="144016"/>
            <a:chOff x="-1548680" y="2276872"/>
            <a:chExt cx="1440160" cy="1440160"/>
          </a:xfrm>
        </p:grpSpPr>
        <p:sp>
          <p:nvSpPr>
            <p:cNvPr id="66" name="타원 65"/>
            <p:cNvSpPr/>
            <p:nvPr/>
          </p:nvSpPr>
          <p:spPr>
            <a:xfrm>
              <a:off x="-1548680" y="2276872"/>
              <a:ext cx="1440160" cy="14401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도넛 66"/>
            <p:cNvSpPr/>
            <p:nvPr/>
          </p:nvSpPr>
          <p:spPr>
            <a:xfrm>
              <a:off x="-1548680" y="2276872"/>
              <a:ext cx="1440083" cy="1440083"/>
            </a:xfrm>
            <a:prstGeom prst="donut">
              <a:avLst>
                <a:gd name="adj" fmla="val 24286"/>
              </a:avLst>
            </a:prstGeom>
            <a:solidFill>
              <a:srgbClr val="3B6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그룹 67"/>
          <p:cNvGrpSpPr/>
          <p:nvPr/>
        </p:nvGrpSpPr>
        <p:grpSpPr>
          <a:xfrm>
            <a:off x="5618634" y="3867477"/>
            <a:ext cx="144016" cy="144016"/>
            <a:chOff x="-1548680" y="2276872"/>
            <a:chExt cx="1440160" cy="1440160"/>
          </a:xfrm>
        </p:grpSpPr>
        <p:sp>
          <p:nvSpPr>
            <p:cNvPr id="69" name="타원 68"/>
            <p:cNvSpPr/>
            <p:nvPr/>
          </p:nvSpPr>
          <p:spPr>
            <a:xfrm>
              <a:off x="-1548680" y="2276872"/>
              <a:ext cx="1440160" cy="14401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도넛 69"/>
            <p:cNvSpPr/>
            <p:nvPr/>
          </p:nvSpPr>
          <p:spPr>
            <a:xfrm>
              <a:off x="-1548680" y="2276872"/>
              <a:ext cx="1440083" cy="1440083"/>
            </a:xfrm>
            <a:prstGeom prst="donut">
              <a:avLst>
                <a:gd name="adj" fmla="val 24286"/>
              </a:avLst>
            </a:prstGeom>
            <a:solidFill>
              <a:srgbClr val="3B6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Rectangle 5" descr="좁은 수평선"/>
          <p:cNvSpPr>
            <a:spLocks noChangeArrowheads="1"/>
          </p:cNvSpPr>
          <p:nvPr/>
        </p:nvSpPr>
        <p:spPr bwMode="auto">
          <a:xfrm>
            <a:off x="1" y="6453189"/>
            <a:ext cx="9144000" cy="404812"/>
          </a:xfrm>
          <a:prstGeom prst="rect">
            <a:avLst/>
          </a:prstGeom>
          <a:pattFill prst="narHorz">
            <a:fgClr>
              <a:srgbClr val="3E70BC"/>
            </a:fgClr>
            <a:bgClr>
              <a:srgbClr val="BDCFE9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0" y="5"/>
            <a:ext cx="9144000" cy="720725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59" name="Line 7"/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60" name="Oval 8"/>
          <p:cNvSpPr>
            <a:spLocks noChangeArrowheads="1"/>
          </p:cNvSpPr>
          <p:nvPr/>
        </p:nvSpPr>
        <p:spPr bwMode="auto">
          <a:xfrm>
            <a:off x="8560780" y="6469063"/>
            <a:ext cx="360485" cy="3603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/>
          <a:p>
            <a:pPr algn="ctr"/>
            <a:fld id="{25CB0F03-BEF9-434A-8299-A20DAD4C832D}" type="slidenum">
              <a:rPr lang="en-US" altLang="ko-KR" sz="1200" b="1">
                <a:latin typeface="맑은 고딕" panose="020B0503020000020004" pitchFamily="50" charset="-127"/>
                <a:ea typeface="맑은 고딕" panose="020B0503020000020004" pitchFamily="50" charset="-127"/>
              </a:rPr>
              <a:pPr algn="ctr"/>
              <a:t>4</a:t>
            </a:fld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252046" y="153989"/>
            <a:ext cx="35286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24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마케팅 활성화 절차</a:t>
            </a:r>
          </a:p>
        </p:txBody>
      </p:sp>
      <p:sp>
        <p:nvSpPr>
          <p:cNvPr id="34" name="Rectangle 3"/>
          <p:cNvSpPr>
            <a:spLocks noChangeArrowheads="1"/>
          </p:cNvSpPr>
          <p:nvPr/>
        </p:nvSpPr>
        <p:spPr bwMode="auto">
          <a:xfrm>
            <a:off x="344488" y="1484784"/>
            <a:ext cx="847598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20000"/>
              </a:lnSpc>
              <a:buFontTx/>
              <a:buNone/>
            </a:pP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데이터베이스 구축 단계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539750" indent="-1841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ko-KR" altLang="en-US" sz="16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주거래고객이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되기전의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예비고객을 추출한다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539750" indent="-1841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ko-KR" altLang="en-US" sz="16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계정계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정보를 활용하여 고객에 대한 데이터를 수집한 후 이를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토대로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데이터베이스를 구축하고 지속적으로 유지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en-US" altLang="ko-KR" sz="16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39750" indent="-1841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CRM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시스템 접속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보고서 관리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일반보고서 선택하여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잠재고객의 리스트를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확보한다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고객분류 단계 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39750" indent="-1841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고객분류에 대한 기준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분류방법 및 기술을 선택하고 고객에 대한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분류 작업을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마친 후 분류된 고객 층에 대한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프로파일링을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실시한다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539750" indent="-1841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우수고객 선정기준에 의한 고객별 점수파악</a:t>
            </a:r>
          </a:p>
        </p:txBody>
      </p:sp>
    </p:spTree>
    <p:extLst>
      <p:ext uri="{BB962C8B-B14F-4D97-AF65-F5344CB8AC3E}">
        <p14:creationId xmlns:p14="http://schemas.microsoft.com/office/powerpoint/2010/main" val="154986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 descr="좁은 수평선"/>
          <p:cNvSpPr>
            <a:spLocks noChangeArrowheads="1"/>
          </p:cNvSpPr>
          <p:nvPr/>
        </p:nvSpPr>
        <p:spPr bwMode="auto">
          <a:xfrm>
            <a:off x="1" y="6453189"/>
            <a:ext cx="9144000" cy="404812"/>
          </a:xfrm>
          <a:prstGeom prst="rect">
            <a:avLst/>
          </a:prstGeom>
          <a:pattFill prst="narHorz">
            <a:fgClr>
              <a:srgbClr val="3E70BC"/>
            </a:fgClr>
            <a:bgClr>
              <a:srgbClr val="BDCFE9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0" y="5"/>
            <a:ext cx="9144000" cy="720725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29" name="Line 5"/>
          <p:cNvSpPr>
            <a:spLocks noChangeShapeType="1"/>
          </p:cNvSpPr>
          <p:nvPr/>
        </p:nvSpPr>
        <p:spPr bwMode="auto">
          <a:xfrm>
            <a:off x="0" y="692696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30" name="Oval 6"/>
          <p:cNvSpPr>
            <a:spLocks noChangeArrowheads="1"/>
          </p:cNvSpPr>
          <p:nvPr/>
        </p:nvSpPr>
        <p:spPr bwMode="auto">
          <a:xfrm>
            <a:off x="8560780" y="6469063"/>
            <a:ext cx="360485" cy="3603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/>
          <a:p>
            <a:pPr algn="ctr"/>
            <a:fld id="{188062DE-9BAF-4A47-A545-96688BF34704}" type="slidenum">
              <a:rPr lang="en-US" altLang="ko-KR" sz="1200" b="1">
                <a:latin typeface="맑은 고딕" panose="020B0503020000020004" pitchFamily="50" charset="-127"/>
                <a:ea typeface="맑은 고딕" panose="020B0503020000020004" pitchFamily="50" charset="-127"/>
              </a:rPr>
              <a:pPr algn="ctr"/>
              <a:t>5</a:t>
            </a:fld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252046" y="153989"/>
            <a:ext cx="35286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ko-KR"/>
            </a:defPPr>
            <a:lvl1pPr>
              <a:spcBef>
                <a:spcPct val="50000"/>
              </a:spcBef>
              <a:defRPr sz="24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en-US" dirty="0" err="1" smtClean="0"/>
              <a:t>마케팅</a:t>
            </a:r>
            <a:r>
              <a:rPr lang="en-US" altLang="en-US" dirty="0" smtClean="0"/>
              <a:t> </a:t>
            </a:r>
            <a:r>
              <a:rPr lang="en-US" altLang="en-US" dirty="0" err="1"/>
              <a:t>활성화</a:t>
            </a:r>
            <a:r>
              <a:rPr lang="en-US" altLang="en-US" dirty="0"/>
              <a:t> </a:t>
            </a:r>
            <a:r>
              <a:rPr lang="en-US" altLang="en-US" dirty="0" err="1"/>
              <a:t>절차</a:t>
            </a:r>
            <a:endParaRPr lang="ko-KR" altLang="en-US" dirty="0"/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550988" y="1307387"/>
            <a:ext cx="3656135" cy="504825"/>
          </a:xfrm>
          <a:prstGeom prst="rect">
            <a:avLst/>
          </a:prstGeom>
          <a:solidFill>
            <a:srgbClr val="5E8ACA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ko-KR" altLang="en-US" sz="1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데이터베이스 구축 단계 </a:t>
            </a:r>
          </a:p>
        </p:txBody>
      </p:sp>
      <p:sp>
        <p:nvSpPr>
          <p:cNvPr id="103434" name="Rectangle 10"/>
          <p:cNvSpPr>
            <a:spLocks noChangeArrowheads="1"/>
          </p:cNvSpPr>
          <p:nvPr/>
        </p:nvSpPr>
        <p:spPr bwMode="auto">
          <a:xfrm>
            <a:off x="4837235" y="1307387"/>
            <a:ext cx="3656134" cy="504825"/>
          </a:xfrm>
          <a:prstGeom prst="rect">
            <a:avLst/>
          </a:prstGeom>
          <a:solidFill>
            <a:srgbClr val="5E8ACA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ko-KR" altLang="en-US" sz="1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고객분류 단계 </a:t>
            </a:r>
          </a:p>
        </p:txBody>
      </p:sp>
      <p:sp>
        <p:nvSpPr>
          <p:cNvPr id="103435" name="Rectangle 11"/>
          <p:cNvSpPr>
            <a:spLocks noChangeArrowheads="1"/>
          </p:cNvSpPr>
          <p:nvPr/>
        </p:nvSpPr>
        <p:spPr bwMode="auto">
          <a:xfrm>
            <a:off x="550988" y="1926508"/>
            <a:ext cx="3656135" cy="4205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ko-KR" altLang="en-US" sz="2400" dirty="0">
              <a:solidFill>
                <a:schemeClr val="bg1">
                  <a:lumMod val="50000"/>
                </a:schemeClr>
              </a:solidFill>
              <a:latin typeface="Helvetica" pitchFamily="34" charset="0"/>
              <a:ea typeface="산돌고딕 L" pitchFamily="18" charset="-127"/>
            </a:endParaRPr>
          </a:p>
        </p:txBody>
      </p:sp>
      <p:sp>
        <p:nvSpPr>
          <p:cNvPr id="103436" name="Rectangle 12"/>
          <p:cNvSpPr>
            <a:spLocks noChangeArrowheads="1"/>
          </p:cNvSpPr>
          <p:nvPr/>
        </p:nvSpPr>
        <p:spPr bwMode="auto">
          <a:xfrm>
            <a:off x="4837235" y="1926508"/>
            <a:ext cx="3656134" cy="4205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ko-KR" altLang="ko-KR" sz="2400" dirty="0">
              <a:solidFill>
                <a:schemeClr val="bg1">
                  <a:lumMod val="50000"/>
                </a:schemeClr>
              </a:solidFill>
              <a:latin typeface="Helvetica" pitchFamily="34" charset="0"/>
              <a:ea typeface="산돌고딕 L" pitchFamily="18" charset="-127"/>
            </a:endParaRPr>
          </a:p>
        </p:txBody>
      </p:sp>
      <p:sp>
        <p:nvSpPr>
          <p:cNvPr id="103439" name="AutoShape 15"/>
          <p:cNvSpPr>
            <a:spLocks noChangeArrowheads="1"/>
          </p:cNvSpPr>
          <p:nvPr/>
        </p:nvSpPr>
        <p:spPr bwMode="auto">
          <a:xfrm>
            <a:off x="664558" y="1985247"/>
            <a:ext cx="3327878" cy="431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예비고객 추출</a:t>
            </a:r>
          </a:p>
        </p:txBody>
      </p:sp>
      <p:sp>
        <p:nvSpPr>
          <p:cNvPr id="103440" name="AutoShape 16"/>
          <p:cNvSpPr>
            <a:spLocks noChangeArrowheads="1"/>
          </p:cNvSpPr>
          <p:nvPr/>
        </p:nvSpPr>
        <p:spPr bwMode="auto">
          <a:xfrm>
            <a:off x="664558" y="2840909"/>
            <a:ext cx="3327878" cy="431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계정계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정보 활용 → 고객 데이터 수집</a:t>
            </a:r>
          </a:p>
        </p:txBody>
      </p:sp>
      <p:sp>
        <p:nvSpPr>
          <p:cNvPr id="103441" name="AutoShape 17"/>
          <p:cNvSpPr>
            <a:spLocks noChangeArrowheads="1"/>
          </p:cNvSpPr>
          <p:nvPr/>
        </p:nvSpPr>
        <p:spPr bwMode="auto">
          <a:xfrm>
            <a:off x="664558" y="3698158"/>
            <a:ext cx="3327878" cy="431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데이터베이스 구축 </a:t>
            </a:r>
          </a:p>
        </p:txBody>
      </p:sp>
      <p:sp>
        <p:nvSpPr>
          <p:cNvPr id="103442" name="AutoShape 18"/>
          <p:cNvSpPr>
            <a:spLocks noChangeArrowheads="1"/>
          </p:cNvSpPr>
          <p:nvPr/>
        </p:nvSpPr>
        <p:spPr bwMode="auto">
          <a:xfrm>
            <a:off x="664558" y="4553822"/>
            <a:ext cx="3327878" cy="431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지속적인 유지 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</a:t>
            </a:r>
          </a:p>
        </p:txBody>
      </p:sp>
      <p:sp>
        <p:nvSpPr>
          <p:cNvPr id="103444" name="Rectangle 20"/>
          <p:cNvSpPr>
            <a:spLocks noChangeArrowheads="1"/>
          </p:cNvSpPr>
          <p:nvPr/>
        </p:nvSpPr>
        <p:spPr bwMode="auto">
          <a:xfrm>
            <a:off x="5152296" y="2315450"/>
            <a:ext cx="3058258" cy="1512887"/>
          </a:xfrm>
          <a:prstGeom prst="rect">
            <a:avLst/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endParaRPr lang="ko-KR" altLang="ko-KR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43" name="AutoShape 19"/>
          <p:cNvSpPr>
            <a:spLocks noChangeArrowheads="1"/>
          </p:cNvSpPr>
          <p:nvPr/>
        </p:nvSpPr>
        <p:spPr bwMode="auto">
          <a:xfrm>
            <a:off x="5335468" y="2099546"/>
            <a:ext cx="2658208" cy="431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고객 분류</a:t>
            </a:r>
          </a:p>
        </p:txBody>
      </p:sp>
      <p:sp>
        <p:nvSpPr>
          <p:cNvPr id="103445" name="Oval 21"/>
          <p:cNvSpPr>
            <a:spLocks noChangeArrowheads="1"/>
          </p:cNvSpPr>
          <p:nvPr/>
        </p:nvSpPr>
        <p:spPr bwMode="auto">
          <a:xfrm>
            <a:off x="5219702" y="2895330"/>
            <a:ext cx="900000" cy="90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lvl="0" algn="ctr"/>
            <a:r>
              <a:rPr lang="ko-KR" altLang="en-US" sz="1400" b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기준 설정</a:t>
            </a:r>
            <a:endParaRPr lang="ko-KR" altLang="en-US" sz="14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46" name="Oval 22"/>
          <p:cNvSpPr>
            <a:spLocks noChangeArrowheads="1"/>
          </p:cNvSpPr>
          <p:nvPr/>
        </p:nvSpPr>
        <p:spPr bwMode="auto">
          <a:xfrm>
            <a:off x="7212625" y="2895330"/>
            <a:ext cx="900000" cy="90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ko-KR" altLang="en-US" sz="1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 선택</a:t>
            </a:r>
          </a:p>
        </p:txBody>
      </p:sp>
      <p:sp>
        <p:nvSpPr>
          <p:cNvPr id="103447" name="Oval 23"/>
          <p:cNvSpPr>
            <a:spLocks noChangeArrowheads="1"/>
          </p:cNvSpPr>
          <p:nvPr/>
        </p:nvSpPr>
        <p:spPr bwMode="auto">
          <a:xfrm>
            <a:off x="6233946" y="2895330"/>
            <a:ext cx="900000" cy="90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ko-KR" altLang="en-US" sz="1400" b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분류방법</a:t>
            </a:r>
            <a:endParaRPr lang="ko-KR" altLang="en-US" sz="14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54" name="AutoShape 30"/>
          <p:cNvSpPr>
            <a:spLocks noChangeArrowheads="1"/>
          </p:cNvSpPr>
          <p:nvPr/>
        </p:nvSpPr>
        <p:spPr bwMode="auto">
          <a:xfrm>
            <a:off x="5152296" y="4288708"/>
            <a:ext cx="3058258" cy="431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고객 층에 대한 </a:t>
            </a:r>
            <a:r>
              <a:rPr lang="ko-KR" altLang="en-US" sz="14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프로파일링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실시</a:t>
            </a:r>
          </a:p>
        </p:txBody>
      </p:sp>
      <p:sp>
        <p:nvSpPr>
          <p:cNvPr id="103455" name="AutoShape 31"/>
          <p:cNvSpPr>
            <a:spLocks noChangeArrowheads="1"/>
          </p:cNvSpPr>
          <p:nvPr/>
        </p:nvSpPr>
        <p:spPr bwMode="auto">
          <a:xfrm>
            <a:off x="5152296" y="5195171"/>
            <a:ext cx="3058258" cy="431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선정기준에 의한 고객별 점수파악</a:t>
            </a:r>
          </a:p>
        </p:txBody>
      </p:sp>
      <p:sp>
        <p:nvSpPr>
          <p:cNvPr id="103456" name="AutoShape 32"/>
          <p:cNvSpPr>
            <a:spLocks noChangeArrowheads="1"/>
          </p:cNvSpPr>
          <p:nvPr/>
        </p:nvSpPr>
        <p:spPr bwMode="auto">
          <a:xfrm>
            <a:off x="2028092" y="2542458"/>
            <a:ext cx="597877" cy="295276"/>
          </a:xfrm>
          <a:prstGeom prst="downArrow">
            <a:avLst>
              <a:gd name="adj1" fmla="val 49898"/>
              <a:gd name="adj2" fmla="val 47579"/>
            </a:avLst>
          </a:prstGeom>
          <a:solidFill>
            <a:srgbClr val="C6D5E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57" name="AutoShape 33"/>
          <p:cNvSpPr>
            <a:spLocks noChangeArrowheads="1"/>
          </p:cNvSpPr>
          <p:nvPr/>
        </p:nvSpPr>
        <p:spPr bwMode="auto">
          <a:xfrm>
            <a:off x="2028092" y="3375896"/>
            <a:ext cx="597877" cy="295276"/>
          </a:xfrm>
          <a:prstGeom prst="downArrow">
            <a:avLst>
              <a:gd name="adj1" fmla="val 49898"/>
              <a:gd name="adj2" fmla="val 47579"/>
            </a:avLst>
          </a:prstGeom>
          <a:solidFill>
            <a:srgbClr val="C6D5E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58" name="AutoShape 34"/>
          <p:cNvSpPr>
            <a:spLocks noChangeArrowheads="1"/>
          </p:cNvSpPr>
          <p:nvPr/>
        </p:nvSpPr>
        <p:spPr bwMode="auto">
          <a:xfrm>
            <a:off x="2028092" y="4234733"/>
            <a:ext cx="597877" cy="295276"/>
          </a:xfrm>
          <a:prstGeom prst="downArrow">
            <a:avLst>
              <a:gd name="adj1" fmla="val 49898"/>
              <a:gd name="adj2" fmla="val 47579"/>
            </a:avLst>
          </a:prstGeom>
          <a:solidFill>
            <a:srgbClr val="C6D5E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59" name="AutoShape 35"/>
          <p:cNvSpPr>
            <a:spLocks noChangeArrowheads="1"/>
          </p:cNvSpPr>
          <p:nvPr/>
        </p:nvSpPr>
        <p:spPr bwMode="auto">
          <a:xfrm>
            <a:off x="6393474" y="3899771"/>
            <a:ext cx="597877" cy="295276"/>
          </a:xfrm>
          <a:prstGeom prst="downArrow">
            <a:avLst>
              <a:gd name="adj1" fmla="val 49898"/>
              <a:gd name="adj2" fmla="val 47579"/>
            </a:avLst>
          </a:prstGeom>
          <a:solidFill>
            <a:srgbClr val="C6D5E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60" name="AutoShape 36"/>
          <p:cNvSpPr>
            <a:spLocks noChangeArrowheads="1"/>
          </p:cNvSpPr>
          <p:nvPr/>
        </p:nvSpPr>
        <p:spPr bwMode="auto">
          <a:xfrm>
            <a:off x="6393474" y="4841158"/>
            <a:ext cx="597877" cy="295276"/>
          </a:xfrm>
          <a:prstGeom prst="downArrow">
            <a:avLst>
              <a:gd name="adj1" fmla="val 49898"/>
              <a:gd name="adj2" fmla="val 47579"/>
            </a:avLst>
          </a:prstGeom>
          <a:solidFill>
            <a:srgbClr val="C6D5E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66" name="AutoShape 42"/>
          <p:cNvSpPr>
            <a:spLocks noChangeArrowheads="1"/>
          </p:cNvSpPr>
          <p:nvPr/>
        </p:nvSpPr>
        <p:spPr bwMode="auto">
          <a:xfrm>
            <a:off x="664558" y="5411072"/>
            <a:ext cx="3327878" cy="431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6D5EC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잠재고객 리스트 확보</a:t>
            </a:r>
          </a:p>
        </p:txBody>
      </p:sp>
      <p:sp>
        <p:nvSpPr>
          <p:cNvPr id="103467" name="Rectangle 43"/>
          <p:cNvSpPr>
            <a:spLocks noChangeArrowheads="1"/>
          </p:cNvSpPr>
          <p:nvPr/>
        </p:nvSpPr>
        <p:spPr bwMode="auto">
          <a:xfrm>
            <a:off x="569177" y="5854797"/>
            <a:ext cx="35157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(CRM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시스템 접속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보고서 관리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일반보고서 선택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103468" name="AutoShape 44"/>
          <p:cNvSpPr>
            <a:spLocks noChangeArrowheads="1"/>
          </p:cNvSpPr>
          <p:nvPr/>
        </p:nvSpPr>
        <p:spPr bwMode="auto">
          <a:xfrm>
            <a:off x="2028092" y="5077696"/>
            <a:ext cx="597877" cy="295276"/>
          </a:xfrm>
          <a:prstGeom prst="downArrow">
            <a:avLst>
              <a:gd name="adj1" fmla="val 49898"/>
              <a:gd name="adj2" fmla="val 47579"/>
            </a:avLst>
          </a:prstGeom>
          <a:solidFill>
            <a:srgbClr val="C6D5E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470" name="Oval 46"/>
          <p:cNvSpPr>
            <a:spLocks noChangeArrowheads="1"/>
          </p:cNvSpPr>
          <p:nvPr/>
        </p:nvSpPr>
        <p:spPr bwMode="auto">
          <a:xfrm>
            <a:off x="282821" y="1007348"/>
            <a:ext cx="589085" cy="638175"/>
          </a:xfrm>
          <a:prstGeom prst="ellipse">
            <a:avLst/>
          </a:prstGeom>
          <a:solidFill>
            <a:srgbClr val="3766AB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단계</a:t>
            </a:r>
          </a:p>
        </p:txBody>
      </p:sp>
      <p:sp>
        <p:nvSpPr>
          <p:cNvPr id="103471" name="Oval 47"/>
          <p:cNvSpPr>
            <a:spLocks noChangeArrowheads="1"/>
          </p:cNvSpPr>
          <p:nvPr/>
        </p:nvSpPr>
        <p:spPr bwMode="auto">
          <a:xfrm>
            <a:off x="4536834" y="1007350"/>
            <a:ext cx="589085" cy="638175"/>
          </a:xfrm>
          <a:prstGeom prst="ellipse">
            <a:avLst/>
          </a:prstGeom>
          <a:solidFill>
            <a:srgbClr val="3766AB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단계</a:t>
            </a:r>
          </a:p>
        </p:txBody>
      </p:sp>
      <p:grpSp>
        <p:nvGrpSpPr>
          <p:cNvPr id="36" name="그룹 35"/>
          <p:cNvGrpSpPr/>
          <p:nvPr/>
        </p:nvGrpSpPr>
        <p:grpSpPr>
          <a:xfrm>
            <a:off x="6611406" y="2451115"/>
            <a:ext cx="144016" cy="144016"/>
            <a:chOff x="-1548680" y="2276872"/>
            <a:chExt cx="1440160" cy="1440160"/>
          </a:xfrm>
        </p:grpSpPr>
        <p:sp>
          <p:nvSpPr>
            <p:cNvPr id="37" name="타원 36"/>
            <p:cNvSpPr/>
            <p:nvPr/>
          </p:nvSpPr>
          <p:spPr>
            <a:xfrm>
              <a:off x="-1548680" y="2276872"/>
              <a:ext cx="1440160" cy="14401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도넛 37"/>
            <p:cNvSpPr/>
            <p:nvPr/>
          </p:nvSpPr>
          <p:spPr>
            <a:xfrm>
              <a:off x="-1548680" y="2276872"/>
              <a:ext cx="1440083" cy="1440083"/>
            </a:xfrm>
            <a:prstGeom prst="donut">
              <a:avLst>
                <a:gd name="adj" fmla="val 24286"/>
              </a:avLst>
            </a:prstGeom>
            <a:solidFill>
              <a:srgbClr val="3B6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9" name="꺾인 연결선 38"/>
          <p:cNvCxnSpPr>
            <a:stCxn id="103445" idx="0"/>
            <a:endCxn id="103446" idx="0"/>
          </p:cNvCxnSpPr>
          <p:nvPr/>
        </p:nvCxnSpPr>
        <p:spPr>
          <a:xfrm rot="5400000" flipH="1" flipV="1">
            <a:off x="6666163" y="1898869"/>
            <a:ext cx="12700" cy="1992923"/>
          </a:xfrm>
          <a:prstGeom prst="bentConnector3">
            <a:avLst>
              <a:gd name="adj1" fmla="val 1800000"/>
            </a:avLst>
          </a:prstGeom>
          <a:solidFill>
            <a:schemeClr val="bg1"/>
          </a:solidFill>
          <a:ln w="19050">
            <a:solidFill>
              <a:srgbClr val="9DB8DF"/>
            </a:solidFill>
            <a:prstDash val="sysDot"/>
            <a:round/>
            <a:headEnd/>
            <a:tailEnd/>
          </a:ln>
          <a:effectLst/>
        </p:spPr>
      </p:cxnSp>
      <p:cxnSp>
        <p:nvCxnSpPr>
          <p:cNvPr id="4" name="꺾인 연결선 3"/>
          <p:cNvCxnSpPr>
            <a:stCxn id="38" idx="4"/>
            <a:endCxn id="103447" idx="0"/>
          </p:cNvCxnSpPr>
          <p:nvPr/>
        </p:nvCxnSpPr>
        <p:spPr>
          <a:xfrm rot="16200000" flipH="1">
            <a:off x="6533575" y="2744958"/>
            <a:ext cx="300207" cy="536"/>
          </a:xfrm>
          <a:prstGeom prst="bentConnector3">
            <a:avLst/>
          </a:prstGeom>
          <a:solidFill>
            <a:schemeClr val="bg1"/>
          </a:solidFill>
          <a:ln w="19050">
            <a:solidFill>
              <a:srgbClr val="9DB8DF"/>
            </a:solidFill>
            <a:prstDash val="sysDot"/>
            <a:round/>
            <a:headEnd/>
            <a:tailEnd/>
          </a:ln>
          <a:effectLst/>
        </p:spPr>
      </p:cxnSp>
      <p:grpSp>
        <p:nvGrpSpPr>
          <p:cNvPr id="43" name="그룹 42"/>
          <p:cNvGrpSpPr/>
          <p:nvPr/>
        </p:nvGrpSpPr>
        <p:grpSpPr>
          <a:xfrm>
            <a:off x="6611406" y="2836126"/>
            <a:ext cx="144016" cy="144016"/>
            <a:chOff x="-1548680" y="2276872"/>
            <a:chExt cx="1440160" cy="1440160"/>
          </a:xfrm>
        </p:grpSpPr>
        <p:sp>
          <p:nvSpPr>
            <p:cNvPr id="44" name="타원 43"/>
            <p:cNvSpPr/>
            <p:nvPr/>
          </p:nvSpPr>
          <p:spPr>
            <a:xfrm>
              <a:off x="-1548680" y="2276872"/>
              <a:ext cx="1440160" cy="14401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도넛 44"/>
            <p:cNvSpPr/>
            <p:nvPr/>
          </p:nvSpPr>
          <p:spPr>
            <a:xfrm>
              <a:off x="-1548680" y="2276872"/>
              <a:ext cx="1440083" cy="1440083"/>
            </a:xfrm>
            <a:prstGeom prst="donut">
              <a:avLst>
                <a:gd name="adj" fmla="val 24286"/>
              </a:avLst>
            </a:prstGeom>
            <a:solidFill>
              <a:srgbClr val="3B6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그룹 48"/>
          <p:cNvGrpSpPr/>
          <p:nvPr/>
        </p:nvGrpSpPr>
        <p:grpSpPr>
          <a:xfrm>
            <a:off x="5600754" y="2836126"/>
            <a:ext cx="144016" cy="144016"/>
            <a:chOff x="-1548680" y="2276872"/>
            <a:chExt cx="1440160" cy="1440160"/>
          </a:xfrm>
        </p:grpSpPr>
        <p:sp>
          <p:nvSpPr>
            <p:cNvPr id="50" name="타원 49"/>
            <p:cNvSpPr/>
            <p:nvPr/>
          </p:nvSpPr>
          <p:spPr>
            <a:xfrm>
              <a:off x="-1548680" y="2276872"/>
              <a:ext cx="1440160" cy="14401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도넛 50"/>
            <p:cNvSpPr/>
            <p:nvPr/>
          </p:nvSpPr>
          <p:spPr>
            <a:xfrm>
              <a:off x="-1548680" y="2276872"/>
              <a:ext cx="1440083" cy="1440083"/>
            </a:xfrm>
            <a:prstGeom prst="donut">
              <a:avLst>
                <a:gd name="adj" fmla="val 24286"/>
              </a:avLst>
            </a:prstGeom>
            <a:solidFill>
              <a:srgbClr val="3B6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그룹 51"/>
          <p:cNvGrpSpPr/>
          <p:nvPr/>
        </p:nvGrpSpPr>
        <p:grpSpPr>
          <a:xfrm>
            <a:off x="7602808" y="2836126"/>
            <a:ext cx="144016" cy="144016"/>
            <a:chOff x="-1548680" y="2276872"/>
            <a:chExt cx="1440160" cy="1440160"/>
          </a:xfrm>
        </p:grpSpPr>
        <p:sp>
          <p:nvSpPr>
            <p:cNvPr id="53" name="타원 52"/>
            <p:cNvSpPr/>
            <p:nvPr/>
          </p:nvSpPr>
          <p:spPr>
            <a:xfrm>
              <a:off x="-1548680" y="2276872"/>
              <a:ext cx="1440160" cy="14401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도넛 53"/>
            <p:cNvSpPr/>
            <p:nvPr/>
          </p:nvSpPr>
          <p:spPr>
            <a:xfrm>
              <a:off x="-1548680" y="2276872"/>
              <a:ext cx="1440083" cy="1440083"/>
            </a:xfrm>
            <a:prstGeom prst="donut">
              <a:avLst>
                <a:gd name="adj" fmla="val 24286"/>
              </a:avLst>
            </a:prstGeom>
            <a:solidFill>
              <a:srgbClr val="3B6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AutoShape 45"/>
          <p:cNvSpPr>
            <a:spLocks noChangeArrowheads="1"/>
          </p:cNvSpPr>
          <p:nvPr/>
        </p:nvSpPr>
        <p:spPr bwMode="auto">
          <a:xfrm rot="5400000">
            <a:off x="2717622" y="3735414"/>
            <a:ext cx="3636963" cy="398585"/>
          </a:xfrm>
          <a:prstGeom prst="triangle">
            <a:avLst>
              <a:gd name="adj" fmla="val 50000"/>
            </a:avLst>
          </a:prstGeom>
          <a:solidFill>
            <a:srgbClr val="C6D5EC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5"/>
            <a:ext cx="9144000" cy="720725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52046" y="153989"/>
            <a:ext cx="35286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20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 </a:t>
            </a:r>
            <a:r>
              <a:rPr lang="ko-KR" altLang="en-US" sz="2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인지의 목적</a:t>
            </a:r>
          </a:p>
        </p:txBody>
      </p:sp>
      <p:sp>
        <p:nvSpPr>
          <p:cNvPr id="45080" name="Rectangle 24" descr="좁은 수평선"/>
          <p:cNvSpPr>
            <a:spLocks noChangeArrowheads="1"/>
          </p:cNvSpPr>
          <p:nvPr/>
        </p:nvSpPr>
        <p:spPr bwMode="auto">
          <a:xfrm>
            <a:off x="1" y="6453189"/>
            <a:ext cx="9144000" cy="404812"/>
          </a:xfrm>
          <a:prstGeom prst="rect">
            <a:avLst/>
          </a:prstGeom>
          <a:pattFill prst="narHorz">
            <a:fgClr>
              <a:srgbClr val="3E70BC"/>
            </a:fgClr>
            <a:bgClr>
              <a:srgbClr val="BDCFE9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81" name="Oval 25"/>
          <p:cNvSpPr>
            <a:spLocks noChangeArrowheads="1"/>
          </p:cNvSpPr>
          <p:nvPr/>
        </p:nvSpPr>
        <p:spPr bwMode="auto">
          <a:xfrm>
            <a:off x="8560780" y="6469063"/>
            <a:ext cx="360485" cy="3603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/>
          <a:p>
            <a:pPr algn="ctr"/>
            <a:fld id="{68A8F8D4-F5CC-408F-A037-9E09252D8EFE}" type="slidenum">
              <a:rPr lang="en-US" altLang="ko-KR" sz="1200" b="1">
                <a:latin typeface="맑은 고딕" panose="020B0503020000020004" pitchFamily="50" charset="-127"/>
                <a:ea typeface="맑은 고딕" panose="020B0503020000020004" pitchFamily="50" charset="-127"/>
              </a:rPr>
              <a:pPr algn="ctr"/>
              <a:t>6</a:t>
            </a:fld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AutoShape 5"/>
          <p:cNvSpPr>
            <a:spLocks noChangeArrowheads="1"/>
          </p:cNvSpPr>
          <p:nvPr/>
        </p:nvSpPr>
        <p:spPr bwMode="auto">
          <a:xfrm>
            <a:off x="363419" y="1768479"/>
            <a:ext cx="1849315" cy="746125"/>
          </a:xfrm>
          <a:prstGeom prst="bevel">
            <a:avLst>
              <a:gd name="adj" fmla="val 15278"/>
            </a:avLst>
          </a:prstGeom>
          <a:solidFill>
            <a:srgbClr val="DDFFFF"/>
          </a:solidFill>
          <a:ln>
            <a:noFill/>
          </a:ln>
          <a:effectLst>
            <a:prstShdw prst="shdw18" dist="17961" dir="13500000">
              <a:srgbClr val="DD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latinLnBrk="0" hangingPunct="0"/>
            <a:r>
              <a:rPr kumimoji="0" lang="ko-KR" altLang="en-US" sz="1400" b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고객인지 및 상담</a:t>
            </a: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2570286" y="1773238"/>
            <a:ext cx="1841989" cy="762000"/>
          </a:xfrm>
          <a:prstGeom prst="bevel">
            <a:avLst>
              <a:gd name="adj" fmla="val 15278"/>
            </a:avLst>
          </a:prstGeom>
          <a:solidFill>
            <a:srgbClr val="DDFFFF"/>
          </a:solidFill>
          <a:ln>
            <a:noFill/>
          </a:ln>
          <a:effectLst>
            <a:prstShdw prst="shdw18" dist="17961" dir="13500000">
              <a:srgbClr val="DD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latinLnBrk="0" hangingPunct="0"/>
            <a:r>
              <a:rPr kumimoji="0" lang="ko-KR" altLang="en-US" sz="1400" b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 </a:t>
            </a:r>
            <a:r>
              <a:rPr kumimoji="0" lang="en-US" altLang="ko-KR" sz="1400" b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Needs </a:t>
            </a:r>
            <a:r>
              <a:rPr kumimoji="0" lang="ko-KR" altLang="en-US" sz="1400" b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파악 및</a:t>
            </a:r>
          </a:p>
          <a:p>
            <a:pPr algn="ctr" eaLnBrk="0" latinLnBrk="0" hangingPunct="0"/>
            <a:r>
              <a:rPr kumimoji="0" lang="ko-KR" altLang="en-US" sz="1400" b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대응상품 제시</a:t>
            </a:r>
          </a:p>
        </p:txBody>
      </p:sp>
      <p:sp>
        <p:nvSpPr>
          <p:cNvPr id="28" name="AutoShape 7"/>
          <p:cNvSpPr>
            <a:spLocks noChangeArrowheads="1"/>
          </p:cNvSpPr>
          <p:nvPr/>
        </p:nvSpPr>
        <p:spPr bwMode="auto">
          <a:xfrm>
            <a:off x="4802069" y="1773242"/>
            <a:ext cx="1861038" cy="752475"/>
          </a:xfrm>
          <a:prstGeom prst="bevel">
            <a:avLst>
              <a:gd name="adj" fmla="val 15278"/>
            </a:avLst>
          </a:prstGeom>
          <a:solidFill>
            <a:srgbClr val="DDFFFF"/>
          </a:solidFill>
          <a:ln>
            <a:noFill/>
          </a:ln>
          <a:effectLst>
            <a:prstShdw prst="shdw18" dist="17961" dir="13500000">
              <a:srgbClr val="DD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latinLnBrk="0" hangingPunct="0"/>
            <a:r>
              <a:rPr kumimoji="0" lang="ko-KR" altLang="en-US" sz="1400" b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추가 판매기회 확보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296008" y="2895600"/>
            <a:ext cx="2044212" cy="2971800"/>
          </a:xfrm>
          <a:prstGeom prst="rect">
            <a:avLst/>
          </a:prstGeom>
          <a:gradFill rotWithShape="1">
            <a:gsLst>
              <a:gs pos="0">
                <a:srgbClr val="DEDEDE"/>
              </a:gs>
              <a:gs pos="100000">
                <a:srgbClr val="DEDEDE">
                  <a:gamma/>
                  <a:tint val="0"/>
                  <a:invGamma/>
                </a:srgbClr>
              </a:gs>
            </a:gsLst>
            <a:lin ang="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Tx/>
              <a:buChar char="•"/>
            </a:pP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신규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내점고객 확인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이름 및 직함 부르기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</a:p>
          <a:p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>
              <a:buFontTx/>
              <a:buChar char="•"/>
            </a:pP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고객에 대한 관심 표명 </a:t>
            </a:r>
          </a:p>
          <a:p>
            <a:pPr>
              <a:buFontTx/>
              <a:buChar char="•"/>
            </a:pP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관리변동 및 이탈징후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대상고객 여부 확인</a:t>
            </a:r>
          </a:p>
          <a:p>
            <a:pPr>
              <a:buFontTx/>
              <a:buChar char="•"/>
            </a:pP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영업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마케팅 과제 대상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고객 여부 확인 </a:t>
            </a:r>
          </a:p>
          <a:p>
            <a:pPr>
              <a:buFontTx/>
              <a:buChar char="•"/>
            </a:pP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편안한 분위기 속에서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상담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250583" y="2667000"/>
            <a:ext cx="2089638" cy="32766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2425215" y="2892425"/>
            <a:ext cx="1910862" cy="2971800"/>
          </a:xfrm>
          <a:prstGeom prst="rect">
            <a:avLst/>
          </a:prstGeom>
          <a:gradFill rotWithShape="1">
            <a:gsLst>
              <a:gs pos="0">
                <a:srgbClr val="DEDEDE"/>
              </a:gs>
              <a:gs pos="100000">
                <a:srgbClr val="DEDEDE">
                  <a:gamma/>
                  <a:tint val="0"/>
                  <a:invGamma/>
                </a:srgbClr>
              </a:gs>
            </a:gsLst>
            <a:lin ang="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Tx/>
              <a:buChar char="•"/>
            </a:pPr>
            <a:r>
              <a:rPr lang="en-US" altLang="ko-KR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개방형 질문을 통한 </a:t>
            </a:r>
          </a:p>
          <a:p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고객의 금융 </a:t>
            </a:r>
            <a:r>
              <a:rPr lang="en-US" altLang="ko-KR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Needs</a:t>
            </a:r>
          </a:p>
          <a:p>
            <a:r>
              <a:rPr lang="en-US" altLang="ko-KR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파악 </a:t>
            </a:r>
          </a:p>
          <a:p>
            <a:endParaRPr lang="ko-KR" altLang="en-US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고객의 금융 </a:t>
            </a:r>
            <a:r>
              <a:rPr lang="en-US" altLang="ko-KR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Needs</a:t>
            </a:r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 </a:t>
            </a:r>
          </a:p>
          <a:p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맞는 적정 상품 제시</a:t>
            </a:r>
          </a:p>
          <a:p>
            <a:endParaRPr lang="ko-KR" altLang="en-US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2425212" y="2663826"/>
            <a:ext cx="2026626" cy="32639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4643808" y="2889250"/>
            <a:ext cx="2029557" cy="2971800"/>
          </a:xfrm>
          <a:prstGeom prst="rect">
            <a:avLst/>
          </a:prstGeom>
          <a:gradFill rotWithShape="1">
            <a:gsLst>
              <a:gs pos="0">
                <a:srgbClr val="DEDEDE"/>
              </a:gs>
              <a:gs pos="100000">
                <a:srgbClr val="DEDEDE">
                  <a:gamma/>
                  <a:tint val="0"/>
                  <a:invGamma/>
                </a:srgbClr>
              </a:gs>
            </a:gsLst>
            <a:lin ang="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Tx/>
              <a:buChar char="•"/>
            </a:pPr>
            <a:r>
              <a:rPr lang="en-US" altLang="ko-KR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 기본정보 수집을</a:t>
            </a:r>
          </a:p>
          <a:p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통한 투자제안서 작성 </a:t>
            </a:r>
          </a:p>
          <a:p>
            <a:endParaRPr lang="ko-KR" altLang="en-US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상담 및 제안서 제시를 </a:t>
            </a:r>
          </a:p>
          <a:p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통한 고객의 금융</a:t>
            </a:r>
          </a:p>
          <a:p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Needs </a:t>
            </a:r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유발</a:t>
            </a:r>
          </a:p>
          <a:p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>
              <a:buFontTx/>
              <a:buChar char="•"/>
            </a:pPr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최적 판매상품 제시 </a:t>
            </a:r>
          </a:p>
          <a:p>
            <a:endParaRPr lang="ko-KR" altLang="en-US" sz="140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4643808" y="2708275"/>
            <a:ext cx="2017834" cy="32639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6877054" y="2852738"/>
            <a:ext cx="1943100" cy="2971800"/>
          </a:xfrm>
          <a:prstGeom prst="rect">
            <a:avLst/>
          </a:prstGeom>
          <a:gradFill rotWithShape="1">
            <a:gsLst>
              <a:gs pos="0">
                <a:srgbClr val="DEDEDE"/>
              </a:gs>
              <a:gs pos="100000">
                <a:srgbClr val="DEDEDE">
                  <a:gamma/>
                  <a:tint val="0"/>
                  <a:invGamma/>
                </a:srgbClr>
              </a:gs>
            </a:gsLst>
            <a:lin ang="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Tx/>
              <a:buChar char="•"/>
            </a:pPr>
            <a:r>
              <a:rPr lang="en-US" altLang="ko-KR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연락체계 구축    </a:t>
            </a:r>
          </a:p>
          <a:p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>
              <a:buFontTx/>
              <a:buChar char="•"/>
            </a:pPr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상품 판매 가능성 </a:t>
            </a:r>
          </a:p>
          <a:p>
            <a:pPr>
              <a:buFontTx/>
              <a:buChar char="•"/>
            </a:pPr>
            <a:endParaRPr lang="ko-KR" altLang="en-US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고객정보 관리 </a:t>
            </a:r>
          </a:p>
          <a:p>
            <a:pPr>
              <a:buFontTx/>
              <a:buChar char="•"/>
            </a:pPr>
            <a:endParaRPr lang="ko-KR" altLang="en-US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endParaRPr lang="ko-KR" altLang="en-US" sz="14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6877050" y="2670176"/>
            <a:ext cx="1957754" cy="32639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AutoShape 16"/>
          <p:cNvSpPr>
            <a:spLocks noChangeArrowheads="1"/>
          </p:cNvSpPr>
          <p:nvPr/>
        </p:nvSpPr>
        <p:spPr bwMode="auto">
          <a:xfrm>
            <a:off x="7061693" y="1773242"/>
            <a:ext cx="1773115" cy="752475"/>
          </a:xfrm>
          <a:prstGeom prst="bevel">
            <a:avLst>
              <a:gd name="adj" fmla="val 15278"/>
            </a:avLst>
          </a:prstGeom>
          <a:solidFill>
            <a:srgbClr val="DDFFFF"/>
          </a:solidFill>
          <a:ln>
            <a:noFill/>
          </a:ln>
          <a:effectLst>
            <a:prstShdw prst="shdw18" dist="17961" dir="13500000">
              <a:srgbClr val="DD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latinLnBrk="0" hangingPunct="0"/>
            <a:r>
              <a:rPr kumimoji="0" lang="ko-KR" altLang="en-US" sz="1400" b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고객관계 강화 및</a:t>
            </a:r>
          </a:p>
          <a:p>
            <a:pPr algn="ctr" eaLnBrk="0" latinLnBrk="0" hangingPunct="0"/>
            <a:r>
              <a:rPr kumimoji="0" lang="ko-KR" altLang="en-US" sz="1400" b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우수고객 확보</a:t>
            </a:r>
          </a:p>
        </p:txBody>
      </p:sp>
      <p:sp>
        <p:nvSpPr>
          <p:cNvPr id="38" name="AutoShape 17"/>
          <p:cNvSpPr>
            <a:spLocks noChangeArrowheads="1"/>
          </p:cNvSpPr>
          <p:nvPr/>
        </p:nvSpPr>
        <p:spPr bwMode="auto">
          <a:xfrm>
            <a:off x="2281604" y="1844675"/>
            <a:ext cx="228600" cy="609600"/>
          </a:xfrm>
          <a:prstGeom prst="rightArrow">
            <a:avLst>
              <a:gd name="adj1" fmla="val 41667"/>
              <a:gd name="adj2" fmla="val 47222"/>
            </a:avLst>
          </a:prstGeom>
          <a:gradFill rotWithShape="0">
            <a:gsLst>
              <a:gs pos="0">
                <a:srgbClr val="9966FF">
                  <a:gamma/>
                  <a:tint val="0"/>
                  <a:invGamma/>
                </a:srgbClr>
              </a:gs>
              <a:gs pos="100000">
                <a:srgbClr val="9966FF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AutoShape 18"/>
          <p:cNvSpPr>
            <a:spLocks noChangeArrowheads="1"/>
          </p:cNvSpPr>
          <p:nvPr/>
        </p:nvSpPr>
        <p:spPr bwMode="auto">
          <a:xfrm>
            <a:off x="4513385" y="1844675"/>
            <a:ext cx="228600" cy="609600"/>
          </a:xfrm>
          <a:prstGeom prst="rightArrow">
            <a:avLst>
              <a:gd name="adj1" fmla="val 41667"/>
              <a:gd name="adj2" fmla="val 47222"/>
            </a:avLst>
          </a:prstGeom>
          <a:gradFill rotWithShape="0">
            <a:gsLst>
              <a:gs pos="0">
                <a:srgbClr val="9966FF">
                  <a:gamma/>
                  <a:tint val="0"/>
                  <a:invGamma/>
                </a:srgbClr>
              </a:gs>
              <a:gs pos="100000">
                <a:srgbClr val="9966FF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AutoShape 19"/>
          <p:cNvSpPr>
            <a:spLocks noChangeArrowheads="1"/>
          </p:cNvSpPr>
          <p:nvPr/>
        </p:nvSpPr>
        <p:spPr bwMode="auto">
          <a:xfrm>
            <a:off x="6746631" y="1844675"/>
            <a:ext cx="228600" cy="609600"/>
          </a:xfrm>
          <a:prstGeom prst="rightArrow">
            <a:avLst>
              <a:gd name="adj1" fmla="val 41667"/>
              <a:gd name="adj2" fmla="val 47222"/>
            </a:avLst>
          </a:prstGeom>
          <a:gradFill rotWithShape="0">
            <a:gsLst>
              <a:gs pos="0">
                <a:srgbClr val="9966FF">
                  <a:gamma/>
                  <a:tint val="0"/>
                  <a:invGamma/>
                </a:srgbClr>
              </a:gs>
              <a:gs pos="100000">
                <a:srgbClr val="9966FF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359023" y="1052513"/>
            <a:ext cx="8424496" cy="3385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고객 인지는 고객관계 강화 및 우수고객 확보를 위한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목적이며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첫 걸음이다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42" name="Oval 21"/>
          <p:cNvSpPr>
            <a:spLocks noChangeArrowheads="1"/>
          </p:cNvSpPr>
          <p:nvPr/>
        </p:nvSpPr>
        <p:spPr bwMode="auto">
          <a:xfrm>
            <a:off x="250581" y="1700214"/>
            <a:ext cx="1944565" cy="865187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Oval 22"/>
          <p:cNvSpPr>
            <a:spLocks noChangeArrowheads="1"/>
          </p:cNvSpPr>
          <p:nvPr/>
        </p:nvSpPr>
        <p:spPr bwMode="auto">
          <a:xfrm>
            <a:off x="6948856" y="1700216"/>
            <a:ext cx="1944566" cy="865187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5"/>
            <a:ext cx="9144000" cy="720725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52046" y="153989"/>
            <a:ext cx="35286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20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 </a:t>
            </a:r>
            <a:r>
              <a:rPr lang="ko-KR" altLang="en-US" sz="2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인지의 목적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359023" y="1052513"/>
            <a:ext cx="84244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고객 인지는 </a:t>
            </a:r>
            <a:r>
              <a:rPr lang="ko-KR" altLang="en-US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고객관계 강화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및 </a:t>
            </a:r>
            <a:r>
              <a:rPr lang="ko-KR" altLang="en-US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우수고객 확보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위한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목적이며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첫 걸음이다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45064" name="AutoShape 8"/>
          <p:cNvSpPr>
            <a:spLocks noChangeArrowheads="1"/>
          </p:cNvSpPr>
          <p:nvPr/>
        </p:nvSpPr>
        <p:spPr bwMode="auto">
          <a:xfrm>
            <a:off x="5994890" y="1700213"/>
            <a:ext cx="2964473" cy="792162"/>
          </a:xfrm>
          <a:prstGeom prst="homePlate">
            <a:avLst>
              <a:gd name="adj" fmla="val 67644"/>
            </a:avLst>
          </a:prstGeom>
          <a:solidFill>
            <a:srgbClr val="C00000"/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65" name="AutoShape 9"/>
          <p:cNvSpPr>
            <a:spLocks noChangeArrowheads="1"/>
          </p:cNvSpPr>
          <p:nvPr/>
        </p:nvSpPr>
        <p:spPr bwMode="auto">
          <a:xfrm>
            <a:off x="3993177" y="1700213"/>
            <a:ext cx="2967403" cy="792162"/>
          </a:xfrm>
          <a:prstGeom prst="homePlate">
            <a:avLst>
              <a:gd name="adj" fmla="val 70472"/>
            </a:avLst>
          </a:prstGeom>
          <a:solidFill>
            <a:srgbClr val="BDCFE9"/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66" name="AutoShape 10"/>
          <p:cNvSpPr>
            <a:spLocks noChangeArrowheads="1"/>
          </p:cNvSpPr>
          <p:nvPr/>
        </p:nvSpPr>
        <p:spPr bwMode="auto">
          <a:xfrm>
            <a:off x="2060333" y="1700213"/>
            <a:ext cx="2901462" cy="792162"/>
          </a:xfrm>
          <a:prstGeom prst="homePlate">
            <a:avLst>
              <a:gd name="adj" fmla="val 73829"/>
            </a:avLst>
          </a:prstGeom>
          <a:solidFill>
            <a:srgbClr val="BDCFE9"/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67" name="AutoShape 11"/>
          <p:cNvSpPr>
            <a:spLocks noChangeArrowheads="1"/>
          </p:cNvSpPr>
          <p:nvPr/>
        </p:nvSpPr>
        <p:spPr bwMode="auto">
          <a:xfrm>
            <a:off x="317989" y="1700213"/>
            <a:ext cx="2514600" cy="792162"/>
          </a:xfrm>
          <a:prstGeom prst="homePlate">
            <a:avLst>
              <a:gd name="adj" fmla="val 57378"/>
            </a:avLst>
          </a:prstGeom>
          <a:solidFill>
            <a:srgbClr val="C00000"/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2382715" y="2636838"/>
            <a:ext cx="2047143" cy="32766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70" name="Rectangle 14"/>
          <p:cNvSpPr>
            <a:spLocks noChangeArrowheads="1"/>
          </p:cNvSpPr>
          <p:nvPr/>
        </p:nvSpPr>
        <p:spPr bwMode="auto">
          <a:xfrm>
            <a:off x="4428392" y="2636838"/>
            <a:ext cx="2047143" cy="32766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6475537" y="2636838"/>
            <a:ext cx="2047142" cy="3276600"/>
          </a:xfrm>
          <a:prstGeom prst="rect">
            <a:avLst/>
          </a:prstGeom>
          <a:solidFill>
            <a:srgbClr val="FFEFEF"/>
          </a:solidFill>
          <a:ln w="9525">
            <a:solidFill>
              <a:srgbClr val="969696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2447194" y="2741613"/>
            <a:ext cx="1910862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EDED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DDDD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buFontTx/>
              <a:buChar char="•"/>
            </a:pP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개방형 질문을 통한 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고객의 금융 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Needs</a:t>
            </a:r>
          </a:p>
          <a:p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파악 </a:t>
            </a:r>
          </a:p>
          <a:p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고객의 금융 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Needs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 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맞는 적정 상품 제시</a:t>
            </a:r>
          </a:p>
          <a:p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74" name="Text Box 18"/>
          <p:cNvSpPr txBox="1">
            <a:spLocks noChangeArrowheads="1"/>
          </p:cNvSpPr>
          <p:nvPr/>
        </p:nvSpPr>
        <p:spPr bwMode="auto">
          <a:xfrm>
            <a:off x="4438654" y="2741613"/>
            <a:ext cx="2029557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EDED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DDDD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buFontTx/>
              <a:buChar char="•"/>
            </a:pP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 기본정보 수집을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통한 투자제안서 작성 </a:t>
            </a:r>
          </a:p>
          <a:p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상담 및 제안서 제시를 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통한 고객의 금융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Needs 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유발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>
              <a:buFontTx/>
              <a:buChar char="•"/>
            </a:pP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최적 판매상품 제시 </a:t>
            </a:r>
          </a:p>
          <a:p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45075" name="Text Box 19"/>
          <p:cNvSpPr txBox="1">
            <a:spLocks noChangeArrowheads="1"/>
          </p:cNvSpPr>
          <p:nvPr/>
        </p:nvSpPr>
        <p:spPr bwMode="auto">
          <a:xfrm>
            <a:off x="6498984" y="2741613"/>
            <a:ext cx="19431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EDED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DDDD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Tx/>
              <a:buChar char="•"/>
            </a:pP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연락체계 구축    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>
              <a:buFontTx/>
              <a:buChar char="•"/>
            </a:pP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상품 판매 가능성 </a:t>
            </a:r>
          </a:p>
          <a:p>
            <a:pPr>
              <a:buFontTx/>
              <a:buChar char="•"/>
            </a:pP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고객정보 관리 </a:t>
            </a:r>
          </a:p>
          <a:p>
            <a:pPr>
              <a:buFontTx/>
              <a:buChar char="•"/>
            </a:pP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884856" y="1844675"/>
            <a:ext cx="10775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0" lang="ko-KR" altLang="en-US" sz="1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고객인지 </a:t>
            </a:r>
            <a:br>
              <a:rPr kumimoji="0" lang="ko-KR" altLang="en-US" sz="1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kumimoji="0" lang="ko-KR" altLang="en-US" sz="1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상담</a:t>
            </a:r>
          </a:p>
        </p:txBody>
      </p:sp>
      <p:sp>
        <p:nvSpPr>
          <p:cNvPr id="45077" name="Rectangle 21"/>
          <p:cNvSpPr>
            <a:spLocks noChangeArrowheads="1"/>
          </p:cNvSpPr>
          <p:nvPr/>
        </p:nvSpPr>
        <p:spPr bwMode="auto">
          <a:xfrm>
            <a:off x="2644248" y="1854200"/>
            <a:ext cx="18069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0" lang="ko-KR" altLang="en-US" sz="1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 </a:t>
            </a:r>
            <a:r>
              <a:rPr kumimoji="0" lang="en-US" altLang="ko-KR" sz="1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Needs </a:t>
            </a:r>
            <a:r>
              <a:rPr kumimoji="0" lang="ko-KR" altLang="en-US" sz="1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파악 및</a:t>
            </a:r>
          </a:p>
          <a:p>
            <a:pPr algn="ctr"/>
            <a:r>
              <a:rPr kumimoji="0" lang="ko-KR" altLang="en-US" sz="1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대응상품 제시</a:t>
            </a:r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5237288" y="1844675"/>
            <a:ext cx="9653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ko-KR" altLang="en-US" sz="1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추가 판매</a:t>
            </a:r>
            <a:br>
              <a:rPr kumimoji="0" lang="ko-KR" altLang="en-US" sz="1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kumimoji="0" lang="ko-KR" altLang="en-US" sz="1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기회 확보</a:t>
            </a:r>
          </a:p>
        </p:txBody>
      </p:sp>
      <p:sp>
        <p:nvSpPr>
          <p:cNvPr id="45079" name="Rectangle 23"/>
          <p:cNvSpPr>
            <a:spLocks noChangeArrowheads="1"/>
          </p:cNvSpPr>
          <p:nvPr/>
        </p:nvSpPr>
        <p:spPr bwMode="auto">
          <a:xfrm>
            <a:off x="6858000" y="1844675"/>
            <a:ext cx="17652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ko-KR" altLang="en-US" sz="1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고객관계 강화 및</a:t>
            </a:r>
          </a:p>
          <a:p>
            <a:r>
              <a:rPr kumimoji="0" lang="ko-KR" altLang="en-US" sz="1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우수고객 확보</a:t>
            </a:r>
          </a:p>
        </p:txBody>
      </p:sp>
      <p:sp>
        <p:nvSpPr>
          <p:cNvPr id="45080" name="Rectangle 24" descr="좁은 수평선"/>
          <p:cNvSpPr>
            <a:spLocks noChangeArrowheads="1"/>
          </p:cNvSpPr>
          <p:nvPr/>
        </p:nvSpPr>
        <p:spPr bwMode="auto">
          <a:xfrm>
            <a:off x="1" y="6453189"/>
            <a:ext cx="9144000" cy="404812"/>
          </a:xfrm>
          <a:prstGeom prst="rect">
            <a:avLst/>
          </a:prstGeom>
          <a:pattFill prst="narHorz">
            <a:fgClr>
              <a:srgbClr val="3E70BC"/>
            </a:fgClr>
            <a:bgClr>
              <a:srgbClr val="BDCFE9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81" name="Oval 25"/>
          <p:cNvSpPr>
            <a:spLocks noChangeArrowheads="1"/>
          </p:cNvSpPr>
          <p:nvPr/>
        </p:nvSpPr>
        <p:spPr bwMode="auto">
          <a:xfrm>
            <a:off x="8560780" y="6469063"/>
            <a:ext cx="360485" cy="3603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/>
          <a:p>
            <a:pPr algn="ctr"/>
            <a:fld id="{68A8F8D4-F5CC-408F-A037-9E09252D8EFE}" type="slidenum">
              <a:rPr lang="en-US" altLang="ko-KR" sz="1200" b="1">
                <a:latin typeface="맑은 고딕" panose="020B0503020000020004" pitchFamily="50" charset="-127"/>
                <a:ea typeface="맑은 고딕" panose="020B0503020000020004" pitchFamily="50" charset="-127"/>
              </a:rPr>
              <a:pPr algn="ctr"/>
              <a:t>7</a:t>
            </a:fld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322387" y="2636838"/>
            <a:ext cx="2047142" cy="3276600"/>
          </a:xfrm>
          <a:prstGeom prst="rect">
            <a:avLst/>
          </a:prstGeom>
          <a:solidFill>
            <a:srgbClr val="FFEFEF"/>
          </a:solidFill>
          <a:ln w="9525">
            <a:solidFill>
              <a:srgbClr val="969696"/>
            </a:solidFill>
            <a:miter lim="800000"/>
            <a:headEnd/>
            <a:tailEnd/>
          </a:ln>
          <a:effectLst/>
          <a:extLst/>
        </p:spPr>
        <p:txBody>
          <a:bodyPr wrap="none" lIns="90000" tIns="46800" rIns="90000" bIns="46800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>
            <a:off x="303336" y="2741613"/>
            <a:ext cx="2044211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EDED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DDDDD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buFontTx/>
              <a:buChar char="•"/>
            </a:pP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신규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내점고객 확인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이름 및 직함 부르기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</a:p>
          <a:p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>
              <a:buFontTx/>
              <a:buChar char="•"/>
            </a:pP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고객에 대한 관심 표명 </a:t>
            </a:r>
          </a:p>
          <a:p>
            <a:pPr>
              <a:buFontTx/>
              <a:buChar char="•"/>
            </a:pP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관리변동 및 이탈징후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대상고객 여부 확인</a:t>
            </a:r>
          </a:p>
          <a:p>
            <a:pPr>
              <a:buFontTx/>
              <a:buChar char="•"/>
            </a:pP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영업</a:t>
            </a:r>
            <a:r>
              <a:rPr lang="en-US" altLang="ko-KR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마케팅 과제 대상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고객 여부 확인 </a:t>
            </a:r>
          </a:p>
          <a:p>
            <a:pPr>
              <a:buFontTx/>
              <a:buChar char="•"/>
            </a:pPr>
            <a:endParaRPr lang="ko-KR" altLang="en-US" sz="14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•"/>
            </a:pPr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편안한 분위기 속에서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상담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6785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5"/>
            <a:ext cx="755576" cy="720725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69360"/>
            <a:ext cx="9144000" cy="188640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75701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판소리의 </a:t>
            </a:r>
            <a:r>
              <a:rPr lang="en-US" altLang="ko-KR" sz="2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가지 구성요소 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3510" y="720730"/>
            <a:ext cx="2606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소리꾼</a:t>
            </a:r>
            <a:r>
              <a:rPr lang="en-US" altLang="ko-KR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창</a:t>
            </a:r>
            <a:r>
              <a:rPr lang="en-US" altLang="ko-KR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고수</a:t>
            </a:r>
            <a:r>
              <a:rPr lang="en-US" altLang="ko-KR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청중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438828"/>
            <a:ext cx="7632848" cy="390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소리꾼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6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714375" lvl="1" indent="-257175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소리판을 이끌어가는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주체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오른손에 부채를 들고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창과 아니리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너름새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b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발림을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섞어가며 소리를 한다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창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742950" lvl="1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판소리에서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노래로 부르는 부분을 가리킨다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판소리는 창과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아니리를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번갈아 부른다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창은 어떤 장면을 확대 부연하여 정서적 긴장과 감흥을 유발시키는 구실을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고수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742950" lvl="1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소리꾼의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소리에 장단을 맞춰주는 사람이다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고수는 연출가인 동시에 지휘자로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북반주는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명창의 소리를 살리기도 하고 죽이기도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고수는 추임새를 넣어 소리꾼이 소리를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신명나게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할 수 있도록 이끈다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85725" indent="-857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청중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742950" lvl="1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청중과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소리꾼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고수들 사이에 공감대가 형성됨으로 소리판이 완성된다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3441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5"/>
            <a:ext cx="755576" cy="720725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69360"/>
            <a:ext cx="9144000" cy="188640"/>
          </a:xfrm>
          <a:prstGeom prst="rect">
            <a:avLst/>
          </a:prstGeom>
          <a:gradFill rotWithShape="1">
            <a:gsLst>
              <a:gs pos="0">
                <a:srgbClr val="037CCB"/>
              </a:gs>
              <a:gs pos="100000">
                <a:srgbClr val="7FC0E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75701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판소리의 </a:t>
            </a:r>
            <a:r>
              <a:rPr lang="en-US" altLang="ko-KR" sz="2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가지 구성요소 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3510" y="720730"/>
            <a:ext cx="2606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소리꾼</a:t>
            </a:r>
            <a:r>
              <a:rPr lang="en-US" altLang="ko-KR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창</a:t>
            </a:r>
            <a:r>
              <a:rPr lang="en-US" altLang="ko-KR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고수</a:t>
            </a:r>
            <a:r>
              <a:rPr lang="en-US" altLang="ko-KR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청중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7" name="다이어그램 6"/>
          <p:cNvGraphicFramePr/>
          <p:nvPr>
            <p:extLst>
              <p:ext uri="{D42A27DB-BD31-4B8C-83A1-F6EECF244321}">
                <p14:modId xmlns:p14="http://schemas.microsoft.com/office/powerpoint/2010/main" val="453485750"/>
              </p:ext>
            </p:extLst>
          </p:nvPr>
        </p:nvGraphicFramePr>
        <p:xfrm>
          <a:off x="539552" y="1340768"/>
          <a:ext cx="820891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74000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HjCFBVeU.UyHbUSBDz0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HjCFBVeU.UyHbUSBDz0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HjCFBVeU.UyHbUSBDz0g"/>
</p:tagLst>
</file>

<file path=ppt/theme/theme1.xml><?xml version="1.0" encoding="utf-8"?>
<a:theme xmlns:a="http://schemas.openxmlformats.org/drawingml/2006/main" name="기본 디자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1086</TotalTime>
  <Words>617</Words>
  <Application>Microsoft Office PowerPoint</Application>
  <PresentationFormat>화면 슬라이드 쇼(4:3)</PresentationFormat>
  <Paragraphs>188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8" baseType="lpstr">
      <vt:lpstr>굴림</vt:lpstr>
      <vt:lpstr>맑은 고딕</vt:lpstr>
      <vt:lpstr>산돌고딕 L</vt:lpstr>
      <vt:lpstr>Arial</vt:lpstr>
      <vt:lpstr>Helvetica</vt:lpstr>
      <vt:lpstr>Wingdings</vt:lpstr>
      <vt:lpstr>기본 디자인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KR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DESKTOP</dc:creator>
  <cp:lastModifiedBy>PTIA</cp:lastModifiedBy>
  <cp:revision>113</cp:revision>
  <dcterms:created xsi:type="dcterms:W3CDTF">2008-01-20T07:01:54Z</dcterms:created>
  <dcterms:modified xsi:type="dcterms:W3CDTF">2014-01-31T16:49:56Z</dcterms:modified>
</cp:coreProperties>
</file>