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haansoftxlsx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6" r:id="rId2"/>
    <p:sldMasterId id="2147483692" r:id="rId3"/>
    <p:sldMasterId id="2147483709" r:id="rId4"/>
    <p:sldMasterId id="2147483721" r:id="rId5"/>
    <p:sldMasterId id="2147483743" r:id="rId6"/>
    <p:sldMasterId id="2147483756" r:id="rId7"/>
  </p:sldMasterIdLst>
  <p:notesMasterIdLst>
    <p:notesMasterId r:id="rId22"/>
  </p:notesMasterIdLst>
  <p:sldIdLst>
    <p:sldId id="268" r:id="rId8"/>
    <p:sldId id="298" r:id="rId9"/>
    <p:sldId id="269" r:id="rId10"/>
    <p:sldId id="270" r:id="rId11"/>
    <p:sldId id="287" r:id="rId12"/>
    <p:sldId id="288" r:id="rId13"/>
    <p:sldId id="291" r:id="rId14"/>
    <p:sldId id="292" r:id="rId15"/>
    <p:sldId id="277" r:id="rId16"/>
    <p:sldId id="278" r:id="rId17"/>
    <p:sldId id="289" r:id="rId18"/>
    <p:sldId id="290" r:id="rId19"/>
    <p:sldId id="295" r:id="rId20"/>
    <p:sldId id="296" r:id="rId2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504D"/>
    <a:srgbClr val="01A9D1"/>
    <a:srgbClr val="015F75"/>
    <a:srgbClr val="017A96"/>
    <a:srgbClr val="792D2B"/>
    <a:srgbClr val="EAB4A1"/>
    <a:srgbClr val="85A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62" y="102"/>
      </p:cViewPr>
      <p:guideLst>
        <p:guide orient="horz" pos="211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eejungk\WORK\DM(Distribution%20management)\Products%20(%20Automotive%20)\&#44060;&#51064;&#51221;&#47532;\&#54644;&#50808;%20&#52636;&#51109;%20&#48143;%20HQ%20&#48376;&#49324;%20&#48169;&#47928;%20&#44288;&#47144;%20&#51088;&#47308;\FY1213\June_2013(David%20Lee%20QBR%20)\uCOM%20Success%20Story%20&#48156;&#54364;&#51088;&#47308;\uCOM%20&#48156;&#54364;&#51088;&#47308;&#51456;&#48708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eejungk\WORK\DM(Distribution%20management)\Products%20(%20Automotive%20)\&#44060;&#51064;&#51221;&#47532;\&#54644;&#50808;%20&#52636;&#51109;%20&#48143;%20HQ%20&#48376;&#49324;%20&#48169;&#47928;%20&#44288;&#47144;%20&#51088;&#47308;\FY1213\June_2013(David%20Lee%20QBR%20)\uCOM%20Success%20Story%20&#48156;&#54364;&#51088;&#47308;\uCOM%20&#48156;&#54364;&#51088;&#47308;&#51456;&#48708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01011222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11111333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21211444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31311555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315645100583481E-2"/>
          <c:y val="0.13693377261238421"/>
          <c:w val="0.91568435489941669"/>
          <c:h val="0.810838398414395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'PL58'!$A$9</c:f>
              <c:strCache>
                <c:ptCount val="1"/>
                <c:pt idx="0">
                  <c:v>PL58
( M Euro 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7982927567856707E-3"/>
                  <c:y val="-2.4326798938049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5321951711904483E-3"/>
                  <c:y val="-1.8245099203536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1431341549583245E-2"/>
                  <c:y val="-2.7367648805305209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200" b="1" dirty="0">
                        <a:solidFill>
                          <a:srgbClr val="FF0000"/>
                        </a:solidFill>
                      </a:rPr>
                      <a:t>0.76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431341549583302E-2"/>
                  <c:y val="-2.1285949070792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9.7982927567856707E-3"/>
                  <c:y val="-3.9531048274329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5.3818416662181822E-3"/>
                  <c:y val="-1.5204249336280645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en-US" b="1">
                        <a:solidFill>
                          <a:srgbClr val="FF0000"/>
                        </a:solidFill>
                      </a:rPr>
                      <a:t>0.76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en-US" sz="1200" b="1">
                        <a:solidFill>
                          <a:srgbClr val="FF0000"/>
                        </a:solidFill>
                      </a:rPr>
                      <a:t>1.00</a:t>
                    </a:r>
                    <a:r>
                      <a:rPr lang="en-US" altLang="en-US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'PL58'!$G$8:$L$8</c:f>
              <c:strCache>
                <c:ptCount val="6"/>
                <c:pt idx="0">
                  <c:v>FY12/13</c:v>
                </c:pt>
                <c:pt idx="1">
                  <c:v>FY13/14</c:v>
                </c:pt>
                <c:pt idx="2">
                  <c:v>FY14/15</c:v>
                </c:pt>
                <c:pt idx="3">
                  <c:v>FY15/16</c:v>
                </c:pt>
                <c:pt idx="4">
                  <c:v>FY16/17</c:v>
                </c:pt>
                <c:pt idx="5">
                  <c:v>FY17/18</c:v>
                </c:pt>
              </c:strCache>
            </c:strRef>
          </c:cat>
          <c:val>
            <c:numRef>
              <c:f>'PL58'!$G$9:$L$9</c:f>
              <c:numCache>
                <c:formatCode>0.00_ </c:formatCode>
                <c:ptCount val="6"/>
                <c:pt idx="0">
                  <c:v>0.2</c:v>
                </c:pt>
                <c:pt idx="1">
                  <c:v>0.2</c:v>
                </c:pt>
                <c:pt idx="2" formatCode="General">
                  <c:v>0.5</c:v>
                </c:pt>
                <c:pt idx="3">
                  <c:v>0.70000000000000007</c:v>
                </c:pt>
                <c:pt idx="4" formatCode="General">
                  <c:v>0.8</c:v>
                </c:pt>
                <c:pt idx="5" formatCode="0.0_ 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208"/>
        <c:shape val="box"/>
        <c:axId val="276222664"/>
        <c:axId val="276223056"/>
        <c:axId val="0"/>
      </c:bar3DChart>
      <c:catAx>
        <c:axId val="276222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76223056"/>
        <c:crosses val="autoZero"/>
        <c:auto val="1"/>
        <c:lblAlgn val="ctr"/>
        <c:lblOffset val="100"/>
        <c:noMultiLvlLbl val="0"/>
      </c:catAx>
      <c:valAx>
        <c:axId val="276223056"/>
        <c:scaling>
          <c:orientation val="minMax"/>
        </c:scaling>
        <c:delete val="0"/>
        <c:axPos val="l"/>
        <c:majorGridlines/>
        <c:numFmt formatCode="0.00_ " sourceLinked="1"/>
        <c:majorTickMark val="out"/>
        <c:minorTickMark val="none"/>
        <c:tickLblPos val="nextTo"/>
        <c:crossAx val="27622266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4315645100583481E-2"/>
          <c:y val="0.13693377261238421"/>
          <c:w val="0.91568435489941669"/>
          <c:h val="0.78144349165008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'PL58'!$A$9</c:f>
              <c:strCache>
                <c:ptCount val="1"/>
                <c:pt idx="0">
                  <c:v>PL58
( M Euro )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FFFF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FF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4F81BD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FFFF">
                  <a:lumMod val="75000"/>
                </a:srgbClr>
              </a:solidFill>
            </c:spPr>
          </c:dPt>
          <c:dPt>
            <c:idx val="4"/>
            <c:invertIfNegative val="0"/>
            <c:bubble3D val="0"/>
            <c:spPr>
              <a:solidFill>
                <a:srgbClr val="FFFFFF">
                  <a:lumMod val="75000"/>
                </a:srgbClr>
              </a:solidFill>
            </c:spPr>
          </c:dPt>
          <c:dPt>
            <c:idx val="5"/>
            <c:invertIfNegative val="0"/>
            <c:bubble3D val="0"/>
            <c:spPr>
              <a:solidFill>
                <a:srgbClr val="4F81BD"/>
              </a:solidFill>
            </c:spPr>
          </c:dPt>
          <c:dLbls>
            <c:dLbl>
              <c:idx val="0"/>
              <c:layout>
                <c:manualLayout>
                  <c:x val="1.0185478250259274E-3"/>
                  <c:y val="6.7532157171239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7899347656988579E-4"/>
                  <c:y val="6.9939587134874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1882673890828495E-3"/>
                  <c:y val="9.7560658063646305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600">
                        <a:solidFill>
                          <a:schemeClr val="bg2"/>
                        </a:solidFill>
                      </a:defRPr>
                    </a:pPr>
                    <a:r>
                      <a:rPr lang="en-US" altLang="en-US" sz="1600" b="1" dirty="0">
                        <a:solidFill>
                          <a:schemeClr val="bg2"/>
                        </a:solidFill>
                      </a:rPr>
                      <a:t>0.76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750309568254399E-4"/>
                  <c:y val="7.7921920111283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4475052088236198E-4"/>
                  <c:y val="6.3351196901500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9.9193192597819683E-4"/>
                  <c:y val="0.10237522867112814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bg2"/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en-US" b="1">
                        <a:solidFill>
                          <a:srgbClr val="FF0000"/>
                        </a:solidFill>
                      </a:rPr>
                      <a:t>0.76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en-US" sz="1200" b="1">
                        <a:solidFill>
                          <a:srgbClr val="FF0000"/>
                        </a:solidFill>
                      </a:rPr>
                      <a:t>1.00</a:t>
                    </a:r>
                    <a:r>
                      <a:rPr lang="en-US" altLang="en-US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'PL58'!$G$8:$L$8</c:f>
              <c:strCache>
                <c:ptCount val="6"/>
                <c:pt idx="0">
                  <c:v>FY12/13</c:v>
                </c:pt>
                <c:pt idx="1">
                  <c:v>FY13/14</c:v>
                </c:pt>
                <c:pt idx="2">
                  <c:v>FY14/15</c:v>
                </c:pt>
                <c:pt idx="3">
                  <c:v>FY15/16</c:v>
                </c:pt>
                <c:pt idx="4">
                  <c:v>FY16/17</c:v>
                </c:pt>
                <c:pt idx="5">
                  <c:v>FY17/18</c:v>
                </c:pt>
              </c:strCache>
            </c:strRef>
          </c:cat>
          <c:val>
            <c:numRef>
              <c:f>'PL58'!$G$9:$L$9</c:f>
              <c:numCache>
                <c:formatCode>0.00_ </c:formatCode>
                <c:ptCount val="6"/>
                <c:pt idx="0">
                  <c:v>0.2</c:v>
                </c:pt>
                <c:pt idx="1">
                  <c:v>0.2</c:v>
                </c:pt>
                <c:pt idx="2" formatCode="General">
                  <c:v>0.5</c:v>
                </c:pt>
                <c:pt idx="3">
                  <c:v>0.70000000000000007</c:v>
                </c:pt>
                <c:pt idx="4" formatCode="General">
                  <c:v>0.8</c:v>
                </c:pt>
                <c:pt idx="5" formatCode="0.0_ 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8246272"/>
        <c:axId val="368249016"/>
      </c:barChart>
      <c:catAx>
        <c:axId val="3682462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8249016"/>
        <c:crosses val="autoZero"/>
        <c:auto val="1"/>
        <c:lblAlgn val="ctr"/>
        <c:lblOffset val="100"/>
        <c:noMultiLvlLbl val="0"/>
      </c:catAx>
      <c:valAx>
        <c:axId val="368249016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>
                  <a:tint val="75000"/>
                  <a:shade val="95000"/>
                  <a:satMod val="105000"/>
                  <a:alpha val="50000"/>
                </a:srgbClr>
              </a:solidFill>
              <a:prstDash val="dash"/>
            </a:ln>
          </c:spPr>
        </c:majorGridlines>
        <c:numFmt formatCode="0.00_ " sourceLinked="1"/>
        <c:majorTickMark val="out"/>
        <c:minorTickMark val="none"/>
        <c:tickLblPos val="nextTo"/>
        <c:crossAx val="36824627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참가인원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남성</c:v>
                </c:pt>
                <c:pt idx="1">
                  <c:v>여성</c:v>
                </c:pt>
              </c:strCache>
            </c:strRef>
          </c:cat>
          <c:val>
            <c:numRef>
              <c:f>Sheet1!$B$2:$B$3</c:f>
              <c:numCache>
                <c:formatCode>g/"표""준"</c:formatCode>
                <c:ptCount val="2"/>
                <c:pt idx="0">
                  <c:v>93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참가인원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남성</c:v>
                </c:pt>
                <c:pt idx="1">
                  <c:v>여성</c:v>
                </c:pt>
              </c:strCache>
            </c:strRef>
          </c:cat>
          <c:val>
            <c:numRef>
              <c:f>Sheet1!$B$2:$B$3</c:f>
              <c:numCache>
                <c:formatCode>g/"표""준"</c:formatCode>
                <c:ptCount val="2"/>
                <c:pt idx="0">
                  <c:v>28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참가인원</c:v>
                </c:pt>
              </c:strCache>
            </c:strRef>
          </c:tx>
          <c:dPt>
            <c:idx val="1"/>
            <c:bubble3D val="0"/>
            <c:explosion val="7"/>
            <c:spPr>
              <a:solidFill>
                <a:schemeClr val="accent2">
                  <a:lumMod val="50000"/>
                </a:schemeClr>
              </a:solidFill>
            </c:spPr>
          </c:dPt>
          <c:dLbls>
            <c:dLbl>
              <c:idx val="1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bg1"/>
                      </a:solidFill>
                    </a:defRPr>
                  </a:pPr>
                  <a:endParaRPr lang="ko-K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ko-K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남성</c:v>
                </c:pt>
                <c:pt idx="1">
                  <c:v>여성</c:v>
                </c:pt>
              </c:strCache>
            </c:strRef>
          </c:cat>
          <c:val>
            <c:numRef>
              <c:f>Sheet1!$B$2:$B$3</c:f>
              <c:numCache>
                <c:formatCode>g/"표""준"</c:formatCode>
                <c:ptCount val="2"/>
                <c:pt idx="0">
                  <c:v>93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참가인원</c:v>
                </c:pt>
              </c:strCache>
            </c:strRef>
          </c:tx>
          <c:dPt>
            <c:idx val="1"/>
            <c:bubble3D val="0"/>
            <c:explosion val="10"/>
            <c:spPr>
              <a:solidFill>
                <a:schemeClr val="accent2">
                  <a:lumMod val="50000"/>
                </a:schemeClr>
              </a:solidFill>
            </c:spPr>
          </c:dPt>
          <c:dLbls>
            <c:dLbl>
              <c:idx val="1"/>
              <c:layout>
                <c:manualLayout>
                  <c:x val="0.1219713186630057"/>
                  <c:y val="8.1268203315100068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bg1"/>
                      </a:solidFill>
                    </a:defRPr>
                  </a:pPr>
                  <a:endParaRPr lang="ko-K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ko-K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남성</c:v>
                </c:pt>
                <c:pt idx="1">
                  <c:v>여성</c:v>
                </c:pt>
              </c:strCache>
            </c:strRef>
          </c:cat>
          <c:val>
            <c:numRef>
              <c:f>Sheet1!$B$2:$B$3</c:f>
              <c:numCache>
                <c:formatCode>g/"표""준"</c:formatCode>
                <c:ptCount val="2"/>
                <c:pt idx="0">
                  <c:v>28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243F8-3B41-4A52-9348-F2140A466053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20C10-D23F-4AED-A503-BB640D06B7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0463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OECD member countries with highest share of the population over 15 that is overweight or obese. </a:t>
            </a:r>
          </a:p>
          <a:p>
            <a:r>
              <a:rPr lang="ko-KR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OECD 회원 </a:t>
            </a:r>
            <a:r>
              <a:rPr lang="ko-KR" altLang="ko-K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과체중</a:t>
            </a:r>
            <a:r>
              <a:rPr lang="ko-KR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또는 비만 15 이상 인구의 가장 높은 점유율을 가진 국가.</a:t>
            </a:r>
          </a:p>
          <a:p>
            <a:r>
              <a:rPr lang="ko-KR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ko-KR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Mexico has now surpassed America for the title of the fattest country in the OECD: </a:t>
            </a:r>
          </a:p>
          <a:p>
            <a:r>
              <a:rPr lang="ko-KR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combat obesity, Mexico's lower house of Congress just passed a measure to charge a 5% tax on packaged food that contains 275 calories or more per 100 grams.</a:t>
            </a:r>
          </a:p>
          <a:p>
            <a:r>
              <a:rPr lang="ko-KR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멕시코는 현재 OECD에서 가장 뚱뚱한 국가의 제목 미국을 능가했다 :</a:t>
            </a:r>
          </a:p>
          <a:p>
            <a:r>
              <a:rPr lang="ko-KR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비만을 방지하기 위해, 의회 멕시코의 낮은 집은 100g 당 275 칼로리 이상 포함 포장 식품에 대한 5 %의 세금을 부과하는 법안을 통과 시켰습니다.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20C10-D23F-4AED-A503-BB640D06B7A6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88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41FC07-612A-4D0E-97F8-79F994CEEBA7}" type="slidenum">
              <a:rPr lang="en-US" altLang="ko-KR">
                <a:solidFill>
                  <a:prstClr val="black"/>
                </a:solidFill>
              </a:rPr>
              <a:pPr/>
              <a:t>3</a:t>
            </a:fld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3956240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41FC07-612A-4D0E-97F8-79F994CEEBA7}" type="slidenum">
              <a:rPr lang="en-US" altLang="ko-KR">
                <a:solidFill>
                  <a:prstClr val="black"/>
                </a:solidFill>
              </a:rPr>
              <a:pPr/>
              <a:t>4</a:t>
            </a:fld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4158616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0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gradFill>
          <a:gsLst>
            <a:gs pos="37000">
              <a:srgbClr val="FFEB01"/>
            </a:gs>
            <a:gs pos="35000">
              <a:srgbClr val="FCE205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08" y="1052736"/>
            <a:ext cx="4887384" cy="2591025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39552" y="2126571"/>
            <a:ext cx="6336704" cy="816654"/>
          </a:xfrm>
          <a:solidFill>
            <a:srgbClr val="017A96"/>
          </a:solidFill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539552" y="1658598"/>
            <a:ext cx="6336704" cy="467973"/>
          </a:xfrm>
        </p:spPr>
        <p:txBody>
          <a:bodyPr anchor="ctr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581128"/>
            <a:ext cx="1702225" cy="1513089"/>
          </a:xfrm>
          <a:prstGeom prst="rect">
            <a:avLst/>
          </a:prstGeom>
        </p:spPr>
      </p:pic>
      <p:sp>
        <p:nvSpPr>
          <p:cNvPr id="11" name="자유형 10"/>
          <p:cNvSpPr/>
          <p:nvPr userDrawn="1"/>
        </p:nvSpPr>
        <p:spPr>
          <a:xfrm>
            <a:off x="4676192" y="748123"/>
            <a:ext cx="1877008" cy="455058"/>
          </a:xfrm>
          <a:custGeom>
            <a:avLst/>
            <a:gdLst>
              <a:gd name="connsiteX0" fmla="*/ 0 w 1343608"/>
              <a:gd name="connsiteY0" fmla="*/ 0 h 419877"/>
              <a:gd name="connsiteX1" fmla="*/ 531845 w 1343608"/>
              <a:gd name="connsiteY1" fmla="*/ 401216 h 419877"/>
              <a:gd name="connsiteX2" fmla="*/ 839755 w 1343608"/>
              <a:gd name="connsiteY2" fmla="*/ 167951 h 419877"/>
              <a:gd name="connsiteX3" fmla="*/ 1343608 w 1343608"/>
              <a:gd name="connsiteY3" fmla="*/ 419877 h 41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608" h="419877">
                <a:moveTo>
                  <a:pt x="0" y="0"/>
                </a:moveTo>
                <a:lnTo>
                  <a:pt x="531845" y="401216"/>
                </a:lnTo>
                <a:lnTo>
                  <a:pt x="839755" y="167951"/>
                </a:lnTo>
                <a:lnTo>
                  <a:pt x="1343608" y="419877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타원 11"/>
          <p:cNvSpPr/>
          <p:nvPr userDrawn="1"/>
        </p:nvSpPr>
        <p:spPr>
          <a:xfrm>
            <a:off x="4640188" y="713801"/>
            <a:ext cx="72008" cy="720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타원 12"/>
          <p:cNvSpPr/>
          <p:nvPr userDrawn="1"/>
        </p:nvSpPr>
        <p:spPr>
          <a:xfrm>
            <a:off x="5815186" y="893577"/>
            <a:ext cx="72008" cy="720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타원 13"/>
          <p:cNvSpPr/>
          <p:nvPr userDrawn="1"/>
        </p:nvSpPr>
        <p:spPr>
          <a:xfrm>
            <a:off x="5348074" y="1109444"/>
            <a:ext cx="123086" cy="1230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타원 14"/>
          <p:cNvSpPr/>
          <p:nvPr userDrawn="1"/>
        </p:nvSpPr>
        <p:spPr>
          <a:xfrm>
            <a:off x="6506701" y="1164087"/>
            <a:ext cx="72008" cy="720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타원 15"/>
          <p:cNvSpPr/>
          <p:nvPr userDrawn="1"/>
        </p:nvSpPr>
        <p:spPr>
          <a:xfrm>
            <a:off x="6614125" y="688537"/>
            <a:ext cx="215300" cy="215300"/>
          </a:xfrm>
          <a:prstGeom prst="ellipse">
            <a:avLst/>
          </a:prstGeom>
          <a:solidFill>
            <a:srgbClr val="C0504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타원 16"/>
          <p:cNvSpPr/>
          <p:nvPr userDrawn="1"/>
        </p:nvSpPr>
        <p:spPr>
          <a:xfrm>
            <a:off x="6968490" y="863832"/>
            <a:ext cx="123790" cy="123790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타원 17"/>
          <p:cNvSpPr/>
          <p:nvPr userDrawn="1"/>
        </p:nvSpPr>
        <p:spPr>
          <a:xfrm>
            <a:off x="7236296" y="688537"/>
            <a:ext cx="97272" cy="97272"/>
          </a:xfrm>
          <a:prstGeom prst="ellipse">
            <a:avLst/>
          </a:prstGeom>
          <a:solidFill>
            <a:srgbClr val="017A9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타원 18"/>
          <p:cNvSpPr/>
          <p:nvPr userDrawn="1"/>
        </p:nvSpPr>
        <p:spPr>
          <a:xfrm>
            <a:off x="7917558" y="3336747"/>
            <a:ext cx="123790" cy="123790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620" y="4253919"/>
            <a:ext cx="1442845" cy="1635902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148" y="3713348"/>
            <a:ext cx="447284" cy="447284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3713348"/>
            <a:ext cx="447284" cy="44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55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700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15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578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534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696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fld id="{F4C98782-8930-4D39-BC20-72CD0B1E1596}" type="datetimeFigureOut">
              <a:rPr lang="ko-KR" altLang="en-US" smtClean="0">
                <a:solidFill>
                  <a:prstClr val="white"/>
                </a:solidFill>
              </a:rPr>
              <a:pPr/>
              <a:t>2014-02-01</a:t>
            </a:fld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fld id="{6CF740CC-23C2-44CA-9812-D2A94D12019D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562074"/>
          </a:xfrm>
        </p:spPr>
        <p:txBody>
          <a:bodyPr>
            <a:noAutofit/>
          </a:bodyPr>
          <a:lstStyle>
            <a:lvl1pPr algn="l">
              <a:defRPr sz="4000">
                <a:solidFill>
                  <a:schemeClr val="bg1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3988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3406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05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226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71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908050"/>
          </a:xfrm>
        </p:spPr>
        <p:txBody>
          <a:bodyPr>
            <a:normAutofit/>
          </a:bodyPr>
          <a:lstStyle>
            <a:lvl1pPr algn="l">
              <a:defRPr sz="36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4195" y="1085850"/>
            <a:ext cx="8628980" cy="5439494"/>
          </a:xfrm>
        </p:spPr>
        <p:txBody>
          <a:bodyPr/>
          <a:lstStyle>
            <a:lvl1pPr marL="171450" indent="-171450">
              <a:defRPr sz="28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-285750"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2pPr>
            <a:lvl3pPr marL="723900" indent="-266700"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3pPr>
            <a:lvl4pPr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4pPr>
            <a:lvl5pPr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250825" cy="908050"/>
          </a:xfrm>
          <a:prstGeom prst="rect">
            <a:avLst/>
          </a:prstGeom>
          <a:solidFill>
            <a:srgbClr val="017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513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5602">
          <p15:clr>
            <a:srgbClr val="FBAE40"/>
          </p15:clr>
        </p15:guide>
        <p15:guide id="4" orient="horz" pos="572">
          <p15:clr>
            <a:srgbClr val="FBAE40"/>
          </p15:clr>
        </p15:guide>
        <p15:guide id="5" pos="158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3717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6788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0986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436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7530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4083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4427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8C8F-6F70-494C-86F5-90A39BFC3F0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9089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8C8F-6F70-494C-86F5-90A39BFC3F0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3839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8C8F-6F70-494C-86F5-90A39BFC3F0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03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908050"/>
          </a:xfrm>
        </p:spPr>
        <p:txBody>
          <a:bodyPr>
            <a:normAutofit/>
          </a:bodyPr>
          <a:lstStyle>
            <a:lvl1pPr algn="l">
              <a:defRPr sz="36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4195" y="1085850"/>
            <a:ext cx="8628980" cy="5439494"/>
          </a:xfrm>
        </p:spPr>
        <p:txBody>
          <a:bodyPr/>
          <a:lstStyle>
            <a:lvl1pPr marL="171450" indent="-171450">
              <a:defRPr sz="28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-285750"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2pPr>
            <a:lvl3pPr marL="723900" indent="-266700"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3pPr>
            <a:lvl4pPr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4pPr>
            <a:lvl5pPr>
              <a:defRPr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311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5602">
          <p15:clr>
            <a:srgbClr val="FBAE40"/>
          </p15:clr>
        </p15:guide>
        <p15:guide id="4" orient="horz" pos="572">
          <p15:clr>
            <a:srgbClr val="FBAE40"/>
          </p15:clr>
        </p15:guide>
        <p15:guide id="5" pos="158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de-DE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0"/>
          </p:nvPr>
        </p:nvSpPr>
        <p:spPr>
          <a:xfrm>
            <a:off x="250825" y="1312863"/>
            <a:ext cx="8640763" cy="52117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de-DE" dirty="0"/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Set date</a:t>
            </a:r>
            <a:endParaRPr lang="de-DE" altLang="ko-KR"/>
          </a:p>
        </p:txBody>
      </p:sp>
      <p:sp>
        <p:nvSpPr>
          <p:cNvPr id="5" name="Fußzeilenplatzhalt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ko-KR"/>
              <a:t>Copyright © Infineon Technologies 2011. All rights reserved.</a:t>
            </a:r>
            <a:endParaRPr lang="de-DE" altLang="ko-KR"/>
          </a:p>
        </p:txBody>
      </p:sp>
      <p:sp>
        <p:nvSpPr>
          <p:cNvPr id="6" name="Foliennummernplatzhalt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ko-KR"/>
              <a:t>Page </a:t>
            </a:r>
            <a:fld id="{8477C3C6-D8E6-4512-B578-A8282D915667}" type="slidenum">
              <a:rPr lang="de-DE" altLang="ko-KR"/>
              <a:pPr/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3764766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de-DE"/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Set date</a:t>
            </a:r>
            <a:endParaRPr lang="de-DE" altLang="ko-KR"/>
          </a:p>
        </p:txBody>
      </p:sp>
      <p:sp>
        <p:nvSpPr>
          <p:cNvPr id="4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ko-KR"/>
              <a:t>Copyright © Infineon Technologies 2011. All rights reserved.</a:t>
            </a:r>
            <a:endParaRPr lang="de-DE" altLang="ko-KR"/>
          </a:p>
        </p:txBody>
      </p:sp>
      <p:sp>
        <p:nvSpPr>
          <p:cNvPr id="5" name="Foliennummernplatzhalt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ko-KR"/>
              <a:t>Page </a:t>
            </a:r>
            <a:fld id="{74D226AA-E3DE-4FD6-9337-99516F827BED}" type="slidenum">
              <a:rPr lang="de-DE" altLang="ko-KR"/>
              <a:pPr/>
              <a:t>‹#›</a:t>
            </a:fld>
            <a:endParaRPr lang="de-DE" altLang="ko-KR"/>
          </a:p>
        </p:txBody>
      </p:sp>
    </p:spTree>
    <p:extLst>
      <p:ext uri="{BB962C8B-B14F-4D97-AF65-F5344CB8AC3E}">
        <p14:creationId xmlns:p14="http://schemas.microsoft.com/office/powerpoint/2010/main" val="8240498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" y="4"/>
            <a:ext cx="9140825" cy="6850063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92164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2165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2166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2167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2168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169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92170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21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32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921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92173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9B949BB-B4AE-4B7D-A837-3B366C34AD95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9217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92175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037DB15-EF10-43F6-91CC-7DB0BB22F03E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182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516E18-1587-4A1F-87D2-EFE9BE8EE694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2ABE9E-3398-49AC-B1FD-1B18CFDA42C3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9853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D37256-551E-4EF2-8B4D-F7FABE73BF02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F388F16-3560-4FCD-A7E6-9C2124499D82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6830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747BF7-BCF6-4D6D-A2B4-A648AB6EF3D2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AF6975-5C38-4834-9EA0-1F623465758A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0261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DBD875-E90D-4AB7-9C2F-AD1EB29E61D2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35A92CD-5CC4-404F-9830-ABF6F0566C55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9" name="바닥글 개체 틀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7187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FD0CFF-8A52-4BDF-8AB8-3D93F559A638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EF97E9-9AA1-4745-879F-33802BC12522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4663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19AFDC-5353-478D-9913-379A99D1412B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F1A381D-E278-4966-B9B8-D8A562C7B5C4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9311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8CBBB-B5AB-4151-9EB1-B6AC51FA45FC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1CA7928-4A88-4249-A5F1-5732CE092415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72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908050"/>
          </a:xfrm>
        </p:spPr>
        <p:txBody>
          <a:bodyPr>
            <a:normAutofit/>
          </a:bodyPr>
          <a:lstStyle>
            <a:lvl1pPr algn="l">
              <a:defRPr sz="36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직사각형 5"/>
          <p:cNvSpPr/>
          <p:nvPr userDrawn="1"/>
        </p:nvSpPr>
        <p:spPr>
          <a:xfrm>
            <a:off x="0" y="0"/>
            <a:ext cx="250825" cy="908050"/>
          </a:xfrm>
          <a:prstGeom prst="rect">
            <a:avLst/>
          </a:prstGeom>
          <a:solidFill>
            <a:srgbClr val="017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7560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5602">
          <p15:clr>
            <a:srgbClr val="FBAE40"/>
          </p15:clr>
        </p15:guide>
        <p15:guide id="4" orient="horz" pos="572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DE8495-C9EE-45B7-B9A0-75BE2E79511F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67DDC4-6D0D-42A2-B694-063006C7BE7C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6440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6AFE48-A8B0-41CB-8640-E7C16B96E2BE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7028888-E2D1-4E4C-9357-97413C57311B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0434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04FDF-AF0D-45EC-AFC5-4CB9BF9C96F5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841917-4E70-456A-98FD-CB4804E6709B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703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457200" y="274643"/>
            <a:ext cx="8229600" cy="5851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2E528AC-C416-4E84-95C6-976A2EE8CC6D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63FB12-51D0-4D37-A3B7-87B10B54193A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7164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1CD5898-7F8B-4790-A704-F624F6D50A31}" type="datetime1">
              <a:rPr lang="ko-KR" altLang="en-US">
                <a:solidFill>
                  <a:srgbClr val="FFFFFF"/>
                </a:solidFill>
              </a:rPr>
              <a:pPr/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97C942E-D3DE-493B-9A16-458967593108}" type="slidenum">
              <a:rPr lang="en-US" altLang="ko-KR">
                <a:solidFill>
                  <a:srgbClr val="FFFFFF"/>
                </a:solidFill>
              </a:rPr>
              <a:pPr/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6424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4594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490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253824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49034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4113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908050"/>
          </a:xfrm>
        </p:spPr>
        <p:txBody>
          <a:bodyPr>
            <a:normAutofit/>
          </a:bodyPr>
          <a:lstStyle>
            <a:lvl1pPr algn="l">
              <a:defRPr sz="36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861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5602">
          <p15:clr>
            <a:srgbClr val="FBAE40"/>
          </p15:clr>
        </p15:guide>
        <p15:guide id="4" orient="horz" pos="572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2171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0907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6765370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4012123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1495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33777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lt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412875" y="4749800"/>
            <a:ext cx="7683913" cy="618067"/>
          </a:xfrm>
        </p:spPr>
        <p:txBody>
          <a:bodyPr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15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412875" y="5387211"/>
            <a:ext cx="6999288" cy="463255"/>
          </a:xfrm>
        </p:spPr>
        <p:txBody>
          <a:bodyPr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그림 9" descr="UP-comm_bL.PNG"/>
          <p:cNvPicPr>
            <a:picLocks noChangeAspect="1"/>
          </p:cNvPicPr>
          <p:nvPr userDrawn="1"/>
        </p:nvPicPr>
        <p:blipFill>
          <a:blip r:embed="rId3"/>
          <a:srcRect b="29138"/>
          <a:stretch>
            <a:fillRect/>
          </a:stretch>
        </p:blipFill>
        <p:spPr>
          <a:xfrm>
            <a:off x="7575550" y="6167751"/>
            <a:ext cx="1440000" cy="572519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60" y="135467"/>
            <a:ext cx="4176740" cy="417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428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mo, Video etc. &quot;special&quot; slides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7213" y="2362200"/>
            <a:ext cx="6994362" cy="1508632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4000">
                <a:gradFill flip="none" rotWithShape="1">
                  <a:gsLst>
                    <a:gs pos="0">
                      <a:srgbClr val="F37A1F"/>
                    </a:gs>
                    <a:gs pos="86000">
                      <a:srgbClr val="F37A1F"/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7213" y="3881735"/>
            <a:ext cx="699436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8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7662" y="1447800"/>
            <a:ext cx="7683914" cy="742150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>
              <a:contourClr>
                <a:schemeClr val="tx1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6000" b="0" i="0" u="none" strike="noStrike" kern="1200" cap="none" spc="-150" normalizeH="0" baseline="0" noProof="0" dirty="0" smtClean="0">
                <a:ln w="11430"/>
                <a:gradFill>
                  <a:gsLst>
                    <a:gs pos="0">
                      <a:schemeClr val="tx2"/>
                    </a:gs>
                    <a:gs pos="88000">
                      <a:schemeClr val="tx2"/>
                    </a:gs>
                  </a:gsLst>
                  <a:lin ang="5400000"/>
                </a:gradFill>
                <a:effectLst/>
                <a:uLnTx/>
                <a:uFillTx/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pic>
        <p:nvPicPr>
          <p:cNvPr id="5" name="그림 4" descr="UP-comm_bL.PNG"/>
          <p:cNvPicPr>
            <a:picLocks noChangeAspect="1"/>
          </p:cNvPicPr>
          <p:nvPr userDrawn="1"/>
        </p:nvPicPr>
        <p:blipFill>
          <a:blip r:embed="rId3"/>
          <a:srcRect b="28546"/>
          <a:stretch>
            <a:fillRect/>
          </a:stretch>
        </p:blipFill>
        <p:spPr>
          <a:xfrm>
            <a:off x="8064500" y="6402322"/>
            <a:ext cx="1026180" cy="41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387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b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443198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5023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0560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070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ff14 PPT Template 01e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66638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447800"/>
            <a:ext cx="8363938" cy="200054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5853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ff14 PPT Template 01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" y="857"/>
            <a:ext cx="914285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8502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6472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54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5901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1703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3077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2040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26612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635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8942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3735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0325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3707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93493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76751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2282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8782-8930-4D39-BC20-72CD0B1E1596}" type="datetimeFigureOut">
              <a:rPr lang="ko-KR" altLang="en-US" smtClean="0">
                <a:solidFill>
                  <a:prstClr val="white"/>
                </a:solidFill>
              </a:rPr>
              <a:pPr/>
              <a:t>2014-02-01</a:t>
            </a:fld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740CC-23C2-44CA-9812-D2A94D12019D}" type="slidenum">
              <a:rPr lang="ko-KR" altLang="en-US">
                <a:solidFill>
                  <a:prstClr val="white"/>
                </a:solidFill>
              </a:rPr>
              <a:pPr/>
              <a:t>‹#›</a:t>
            </a:fld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562074"/>
          </a:xfrm>
        </p:spPr>
        <p:txBody>
          <a:bodyPr>
            <a:noAutofit/>
          </a:bodyPr>
          <a:lstStyle>
            <a:lvl1pPr algn="l">
              <a:defRPr sz="4000">
                <a:solidFill>
                  <a:schemeClr val="bg1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03314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57324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094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277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1120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2151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86481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03809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12992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1058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28405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4814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1883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8782-8930-4D39-BC20-72CD0B1E1596}" type="datetimeFigureOut">
              <a:rPr lang="ko-KR" altLang="en-US" smtClean="0">
                <a:solidFill>
                  <a:prstClr val="white"/>
                </a:solidFill>
              </a:rPr>
              <a:pPr/>
              <a:t>2014-02-01</a:t>
            </a:fld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740CC-23C2-44CA-9812-D2A94D12019D}" type="slidenum">
              <a:rPr lang="ko-KR" altLang="en-US">
                <a:solidFill>
                  <a:prstClr val="white"/>
                </a:solidFill>
              </a:rPr>
              <a:pPr/>
              <a:t>‹#›</a:t>
            </a:fld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562074"/>
          </a:xfrm>
        </p:spPr>
        <p:txBody>
          <a:bodyPr>
            <a:noAutofit/>
          </a:bodyPr>
          <a:lstStyle>
            <a:lvl1pPr algn="l">
              <a:defRPr sz="4000">
                <a:solidFill>
                  <a:schemeClr val="bg1"/>
                </a:solidFill>
                <a:latin typeface="다음_SemiBold" pitchFamily="2" charset="-127"/>
                <a:ea typeface="다음_SemiBold" pitchFamily="2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9510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652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wm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8396F-CD87-4CED-9CD0-FF425ABB44B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80463-5EFD-4DA7-A466-BDBA91BEB2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1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AC3B8-28BB-4A3D-898F-9D9D731BD51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B5D28-46B7-460F-BC6F-3C856E15EE3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78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707" r:id="rId15"/>
    <p:sldLayoutId id="2147483708" r:id="rId16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7BBC6F9-5585-4A55-BD10-1EF28EF7A05D}" type="datetime1">
              <a:rPr lang="ko-KR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2014-02-01</a:t>
            </a:fld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91E0FD-E037-4EE6-BCE4-A9F98626EC4A}" type="slidenum">
              <a:rPr lang="en-US" altLang="ko-KR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ko-KR">
              <a:solidFill>
                <a:srgbClr val="FFFFFF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" y="4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911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11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11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114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11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11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9114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11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911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911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86112319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굴림" pitchFamily="50" charset="-127"/>
          <a:ea typeface="굴림" pitchFamily="50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굴림" pitchFamily="50" charset="-127"/>
          <a:ea typeface="굴림" pitchFamily="50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굴림" pitchFamily="50" charset="-127"/>
          <a:ea typeface="굴림" pitchFamily="50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Line 1026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kumimoji="1" lang="ko-KR" altLang="en-US" sz="3200" b="1">
              <a:solidFill>
                <a:srgbClr val="000099"/>
              </a:solidFill>
            </a:endParaRPr>
          </a:p>
        </p:txBody>
      </p:sp>
      <p:sp>
        <p:nvSpPr>
          <p:cNvPr id="150531" name="Rectangle 102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        </a:t>
            </a:r>
            <a:r>
              <a:rPr lang="ko-KR" altLang="en-US" smtClean="0"/>
              <a:t>마스터 제목 스타일 편집</a:t>
            </a:r>
          </a:p>
        </p:txBody>
      </p:sp>
      <p:sp>
        <p:nvSpPr>
          <p:cNvPr id="150532" name="Rectangle 10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grpSp>
        <p:nvGrpSpPr>
          <p:cNvPr id="150536" name="Group 1032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50537" name="Oval 1033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38" name="Oval 1034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39" name="Oval 1035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0" name="Oval 1036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1" name="Oval 1037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2" name="Oval 1038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3" name="Oval 1039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4" name="Oval 1040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5" name="Oval 1041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6" name="Oval 1042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7" name="Oval 1043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8" name="Oval 1044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49" name="Oval 1045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0" name="Oval 1046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1" name="Oval 1047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2" name="Oval 1048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3" name="Oval 1049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4" name="Oval 1050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5" name="Oval 1051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6" name="Oval 1052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7" name="Oval 1053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8" name="Oval 1054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59" name="Oval 1055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60" name="Oval 1056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61" name="Oval 1057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62" name="Oval 1058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63" name="Oval 1059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64" name="Oval 1060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65" name="Oval 1061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66" name="Oval 1062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  <p:sp>
          <p:nvSpPr>
            <p:cNvPr id="150567" name="Oval 1063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</a:pPr>
              <a:endParaRPr kumimoji="1" lang="ko-KR" altLang="en-US" sz="3200" b="1">
                <a:solidFill>
                  <a:srgbClr val="000099"/>
                </a:solidFill>
              </a:endParaRPr>
            </a:p>
          </p:txBody>
        </p:sp>
      </p:grpSp>
      <p:pic>
        <p:nvPicPr>
          <p:cNvPr id="150568" name="Picture 1064" descr="j008825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1295400" cy="77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69" name="WordArt 1065"/>
          <p:cNvSpPr>
            <a:spLocks noChangeArrowheads="1" noChangeShapeType="1"/>
          </p:cNvSpPr>
          <p:nvPr userDrawn="1"/>
        </p:nvSpPr>
        <p:spPr bwMode="auto">
          <a:xfrm flipV="1">
            <a:off x="1763713" y="1341438"/>
            <a:ext cx="5638800" cy="396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3600" b="1" kern="1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궁서"/>
                <a:ea typeface="궁서"/>
              </a:rPr>
              <a:t>___________</a:t>
            </a:r>
            <a:endParaRPr kumimoji="1" lang="ko-KR" altLang="en-US" sz="3600" b="1" kern="1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/>
                </a:outerShdw>
              </a:effectLst>
              <a:latin typeface="궁서"/>
              <a:ea typeface="궁서"/>
            </a:endParaRPr>
          </a:p>
        </p:txBody>
      </p:sp>
    </p:spTree>
    <p:extLst>
      <p:ext uri="{BB962C8B-B14F-4D97-AF65-F5344CB8AC3E}">
        <p14:creationId xmlns:p14="http://schemas.microsoft.com/office/powerpoint/2010/main" val="309286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 latinLnBrk="1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 latinLnBrk="1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rtl="0" fontAlgn="base" latinLnBrk="1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rtl="0" fontAlgn="base" latinLnBrk="1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rtl="0" fontAlgn="base" latinLnBrk="1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 latinLnBrk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kumimoji="1" sz="2600">
          <a:solidFill>
            <a:schemeClr val="tx1"/>
          </a:solidFill>
          <a:latin typeface="+mn-lt"/>
          <a:ea typeface="+mn-ea"/>
        </a:defRPr>
      </a:lvl2pPr>
      <a:lvl3pPr marL="987425" indent="-293688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kumimoji="1" sz="2300">
          <a:solidFill>
            <a:schemeClr val="tx1"/>
          </a:solidFill>
          <a:latin typeface="+mn-lt"/>
          <a:ea typeface="+mn-ea"/>
        </a:defRPr>
      </a:lvl3pPr>
      <a:lvl4pPr marL="1281113" indent="-292100" algn="l" rtl="0" fontAlgn="base" latinLnBrk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4pPr>
      <a:lvl5pPr marL="1598613" indent="-315913" algn="l" rtl="0" fontAlgn="base" latinLnBrk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 latinLnBrk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 latinLnBrk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 latinLnBrk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 latinLnBrk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228601"/>
            <a:ext cx="8363938" cy="4985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181100"/>
            <a:ext cx="8363937" cy="17758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603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3600" b="0" kern="1200" cap="none" spc="-150" dirty="0" smtClean="0">
          <a:ln w="3175">
            <a:noFill/>
          </a:ln>
          <a:solidFill>
            <a:schemeClr val="tx1"/>
          </a:solidFill>
          <a:effectLst/>
          <a:latin typeface="맑은 고딕" pitchFamily="50" charset="-127"/>
          <a:ea typeface="맑은 고딕" pitchFamily="50" charset="-127"/>
          <a:cs typeface="Arial" charset="0"/>
        </a:defRPr>
      </a:lvl1pPr>
    </p:titleStyle>
    <p:bodyStyle>
      <a:lvl1pPr marL="460375" indent="-460375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Char char="•"/>
        <a:defRPr sz="2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1pPr>
      <a:lvl2pPr marL="855663" indent="-395288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4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2pPr>
      <a:lvl3pPr marL="1258888" indent="-40322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0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맑은 고딕" pitchFamily="50" charset="-127"/>
          <a:ea typeface="맑은 고딕" pitchFamily="50" charset="-127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879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FEAE7-91E5-43C9-A241-7BDE63E319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8FCB6-794C-4B13-892E-1C780AD174C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8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비만</a:t>
            </a:r>
            <a:r>
              <a:rPr lang="en-US" altLang="ko-KR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문제 </a:t>
            </a:r>
            <a:endParaRPr lang="ko-KR" altLang="en-US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50825" y="810691"/>
            <a:ext cx="84085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ko-KR" sz="1600" b="1" dirty="0" err="1" smtClean="0">
                <a:solidFill>
                  <a:srgbClr val="000000"/>
                </a:solidFill>
                <a:ea typeface="Malgun Gothic" panose="020B0503020000020004" pitchFamily="50" charset="-127"/>
              </a:rPr>
              <a:t>과체중</a:t>
            </a:r>
            <a:r>
              <a:rPr lang="ko-KR" altLang="ko-KR" sz="16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 </a:t>
            </a:r>
            <a:r>
              <a:rPr lang="ko-KR" altLang="ko-KR" sz="1600" b="1" dirty="0">
                <a:solidFill>
                  <a:srgbClr val="000000"/>
                </a:solidFill>
                <a:ea typeface="Malgun Gothic" panose="020B0503020000020004" pitchFamily="50" charset="-127"/>
              </a:rPr>
              <a:t>또는 </a:t>
            </a:r>
            <a:r>
              <a:rPr lang="ko-KR" altLang="ko-KR" sz="16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비만</a:t>
            </a:r>
            <a:r>
              <a:rPr lang="ko-KR" altLang="en-US" sz="16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지수</a:t>
            </a:r>
            <a:r>
              <a:rPr lang="ko-KR" altLang="ko-KR" sz="16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 </a:t>
            </a:r>
            <a:r>
              <a:rPr lang="ko-KR" altLang="ko-KR" sz="1600" b="1" dirty="0">
                <a:solidFill>
                  <a:srgbClr val="000000"/>
                </a:solidFill>
                <a:ea typeface="Malgun Gothic" panose="020B0503020000020004" pitchFamily="50" charset="-127"/>
              </a:rPr>
              <a:t>15 이상 인구의 가장 높은 점유율을 가진 OECD 회원 </a:t>
            </a:r>
            <a:r>
              <a:rPr lang="ko-KR" altLang="ko-KR" sz="16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국가</a:t>
            </a:r>
            <a:endParaRPr lang="ko-KR" altLang="en-US" sz="1600" b="1" dirty="0"/>
          </a:p>
        </p:txBody>
      </p:sp>
      <p:grpSp>
        <p:nvGrpSpPr>
          <p:cNvPr id="23" name="그룹 22"/>
          <p:cNvGrpSpPr/>
          <p:nvPr/>
        </p:nvGrpSpPr>
        <p:grpSpPr>
          <a:xfrm>
            <a:off x="438912" y="1853924"/>
            <a:ext cx="8359448" cy="478910"/>
            <a:chOff x="438912" y="1853924"/>
            <a:chExt cx="8359448" cy="478910"/>
          </a:xfrm>
        </p:grpSpPr>
        <p:sp>
          <p:nvSpPr>
            <p:cNvPr id="5" name="직사각형 4"/>
            <p:cNvSpPr/>
            <p:nvPr/>
          </p:nvSpPr>
          <p:spPr>
            <a:xfrm>
              <a:off x="1479369" y="1853924"/>
              <a:ext cx="6069661" cy="478910"/>
            </a:xfrm>
            <a:prstGeom prst="rect">
              <a:avLst/>
            </a:prstGeom>
            <a:solidFill>
              <a:srgbClr val="EAB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38912" y="1918166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smtClean="0"/>
                <a:t>멕시코</a:t>
              </a:r>
              <a:endParaRPr lang="ko-KR" altLang="en-US" sz="1400" b="1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549030" y="1918166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69.5%</a:t>
              </a:r>
              <a:endParaRPr lang="ko-KR" altLang="en-US" sz="1400" b="1" dirty="0"/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438912" y="2621741"/>
            <a:ext cx="8308694" cy="478910"/>
            <a:chOff x="438912" y="2551467"/>
            <a:chExt cx="8308694" cy="478910"/>
          </a:xfrm>
        </p:grpSpPr>
        <p:sp>
          <p:nvSpPr>
            <p:cNvPr id="8" name="직사각형 7"/>
            <p:cNvSpPr/>
            <p:nvPr/>
          </p:nvSpPr>
          <p:spPr>
            <a:xfrm>
              <a:off x="1479369" y="2551467"/>
              <a:ext cx="6018907" cy="478910"/>
            </a:xfrm>
            <a:prstGeom prst="rect">
              <a:avLst/>
            </a:prstGeom>
            <a:solidFill>
              <a:srgbClr val="EAB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8912" y="2640934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 smtClean="0"/>
                <a:t>미국</a:t>
              </a:r>
              <a:endParaRPr lang="ko-KR" altLang="en-US" sz="14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498276" y="2615708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69.2</a:t>
              </a:r>
              <a:endParaRPr lang="ko-KR" altLang="en-US" sz="1400" b="1" dirty="0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438912" y="3389558"/>
            <a:ext cx="8099823" cy="478910"/>
            <a:chOff x="438912" y="3373942"/>
            <a:chExt cx="8099823" cy="478910"/>
          </a:xfrm>
        </p:grpSpPr>
        <p:sp>
          <p:nvSpPr>
            <p:cNvPr id="11" name="직사각형 10"/>
            <p:cNvSpPr/>
            <p:nvPr/>
          </p:nvSpPr>
          <p:spPr>
            <a:xfrm>
              <a:off x="1479370" y="3373942"/>
              <a:ext cx="5810035" cy="478910"/>
            </a:xfrm>
            <a:prstGeom prst="rect">
              <a:avLst/>
            </a:prstGeom>
            <a:solidFill>
              <a:srgbClr val="EAB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8912" y="3463410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 smtClean="0"/>
                <a:t>뉴질랜드</a:t>
              </a:r>
              <a:endParaRPr lang="ko-KR" alt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289405" y="3438184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64.7</a:t>
              </a:r>
              <a:endParaRPr lang="ko-KR" altLang="en-US" sz="1400" b="1" dirty="0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438912" y="4157375"/>
            <a:ext cx="8099823" cy="478910"/>
            <a:chOff x="438912" y="4102718"/>
            <a:chExt cx="8099823" cy="478910"/>
          </a:xfrm>
        </p:grpSpPr>
        <p:sp>
          <p:nvSpPr>
            <p:cNvPr id="14" name="직사각형 13"/>
            <p:cNvSpPr/>
            <p:nvPr/>
          </p:nvSpPr>
          <p:spPr>
            <a:xfrm>
              <a:off x="1479370" y="4102718"/>
              <a:ext cx="5810035" cy="478910"/>
            </a:xfrm>
            <a:prstGeom prst="rect">
              <a:avLst/>
            </a:prstGeom>
            <a:solidFill>
              <a:srgbClr val="EAB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38912" y="4192185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 smtClean="0"/>
                <a:t>칠레</a:t>
              </a:r>
              <a:endParaRPr lang="ko-KR" altLang="en-US" sz="14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289405" y="4166959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64.5</a:t>
              </a:r>
              <a:endParaRPr lang="ko-KR" altLang="en-US" sz="1400" b="1" dirty="0"/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438912" y="4925193"/>
            <a:ext cx="7912423" cy="478910"/>
            <a:chOff x="438912" y="4925193"/>
            <a:chExt cx="7912423" cy="478910"/>
          </a:xfrm>
        </p:grpSpPr>
        <p:sp>
          <p:nvSpPr>
            <p:cNvPr id="17" name="직사각형 16"/>
            <p:cNvSpPr/>
            <p:nvPr/>
          </p:nvSpPr>
          <p:spPr>
            <a:xfrm>
              <a:off x="1479370" y="4925193"/>
              <a:ext cx="5622635" cy="478910"/>
            </a:xfrm>
            <a:prstGeom prst="rect">
              <a:avLst/>
            </a:prstGeom>
            <a:solidFill>
              <a:srgbClr val="EAB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38912" y="5014661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 smtClean="0"/>
                <a:t>영국</a:t>
              </a:r>
              <a:endParaRPr lang="ko-KR" altLang="en-US" sz="1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102005" y="4989435"/>
              <a:ext cx="1249330" cy="35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62.8</a:t>
              </a:r>
              <a:endParaRPr lang="ko-KR" altLang="en-US" sz="1400" b="1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38912" y="6163056"/>
            <a:ext cx="3626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Source : OECD </a:t>
            </a:r>
            <a:r>
              <a:rPr lang="en-US" altLang="ko-KR" sz="1400" b="1" dirty="0" err="1" smtClean="0"/>
              <a:t>Factbook</a:t>
            </a:r>
            <a:r>
              <a:rPr lang="en-US" altLang="ko-KR" sz="1400" b="1" dirty="0" smtClean="0"/>
              <a:t> 2012</a:t>
            </a:r>
            <a:endParaRPr lang="ko-KR" altLang="en-US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544568" y="6163056"/>
            <a:ext cx="3626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/>
              <a:t>The Wall Street Journal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686961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-612577" y="3204676"/>
            <a:ext cx="224324" cy="224324"/>
            <a:chOff x="6128556" y="328724"/>
            <a:chExt cx="288032" cy="288032"/>
          </a:xfrm>
        </p:grpSpPr>
        <p:sp>
          <p:nvSpPr>
            <p:cNvPr id="12" name="타원 11"/>
            <p:cNvSpPr/>
            <p:nvPr/>
          </p:nvSpPr>
          <p:spPr>
            <a:xfrm>
              <a:off x="6164560" y="350428"/>
              <a:ext cx="216024" cy="216024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rgbClr val="E30034"/>
                </a:buClr>
              </a:pPr>
              <a:endParaRPr lang="ko-KR" altLang="en-US" sz="1600" dirty="0" err="1" smtClean="0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13" name="도넛 12"/>
            <p:cNvSpPr/>
            <p:nvPr/>
          </p:nvSpPr>
          <p:spPr>
            <a:xfrm>
              <a:off x="6128556" y="328724"/>
              <a:ext cx="288032" cy="288032"/>
            </a:xfrm>
            <a:prstGeom prst="donut">
              <a:avLst/>
            </a:prstGeom>
            <a:solidFill>
              <a:schemeClr val="accent2">
                <a:lumMod val="50000"/>
              </a:schemeClr>
            </a:solidFill>
            <a:ln w="127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rgbClr val="E30034"/>
                </a:buClr>
              </a:pPr>
              <a:endParaRPr lang="ko-KR" altLang="en-US" sz="1600" dirty="0" err="1" smtClean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-612576" y="3933056"/>
            <a:ext cx="224324" cy="224324"/>
            <a:chOff x="5688124" y="320340"/>
            <a:chExt cx="288032" cy="288032"/>
          </a:xfrm>
        </p:grpSpPr>
        <p:sp>
          <p:nvSpPr>
            <p:cNvPr id="4" name="타원 3"/>
            <p:cNvSpPr/>
            <p:nvPr/>
          </p:nvSpPr>
          <p:spPr>
            <a:xfrm>
              <a:off x="5724128" y="342044"/>
              <a:ext cx="216024" cy="216024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rgbClr val="E30034"/>
                </a:buClr>
              </a:pPr>
              <a:endParaRPr lang="ko-KR" altLang="en-US" sz="1600" dirty="0" err="1" smtClean="0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3" name="도넛 2"/>
            <p:cNvSpPr/>
            <p:nvPr/>
          </p:nvSpPr>
          <p:spPr>
            <a:xfrm>
              <a:off x="5688124" y="320340"/>
              <a:ext cx="288032" cy="288032"/>
            </a:xfrm>
            <a:prstGeom prst="donu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rgbClr val="E30034"/>
                </a:buClr>
              </a:pPr>
              <a:endParaRPr lang="ko-KR" altLang="en-US" sz="1600" dirty="0" err="1" smtClean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0" y="-1"/>
            <a:ext cx="9144000" cy="847725"/>
          </a:xfrm>
          <a:prstGeom prst="rect">
            <a:avLst/>
          </a:prstGeom>
          <a:gradFill flip="none" rotWithShape="1">
            <a:gsLst>
              <a:gs pos="0">
                <a:srgbClr val="060C14"/>
              </a:gs>
              <a:gs pos="100000">
                <a:srgbClr val="2E67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kumimoji="1" lang="ko-KR" altLang="en-US" b="1">
              <a:solidFill>
                <a:srgbClr val="FFFFFF"/>
              </a:solidFill>
            </a:endParaRPr>
          </a:p>
        </p:txBody>
      </p:sp>
      <p:sp>
        <p:nvSpPr>
          <p:cNvPr id="37" name="제목 1"/>
          <p:cNvSpPr txBox="1">
            <a:spLocks/>
          </p:cNvSpPr>
          <p:nvPr/>
        </p:nvSpPr>
        <p:spPr>
          <a:xfrm>
            <a:off x="241373" y="157161"/>
            <a:ext cx="7737231" cy="533400"/>
          </a:xfrm>
          <a:prstGeom prst="rect">
            <a:avLst/>
          </a:prstGeom>
        </p:spPr>
        <p:txBody>
          <a:bodyPr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200" b="1" dirty="0" smtClean="0">
                <a:solidFill>
                  <a:schemeClr val="bg1"/>
                </a:solidFill>
              </a:rPr>
              <a:t>결제 현황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59" name="Chart 13"/>
          <p:cNvGraphicFramePr/>
          <p:nvPr>
            <p:extLst>
              <p:ext uri="{D42A27DB-BD31-4B8C-83A1-F6EECF244321}">
                <p14:modId xmlns:p14="http://schemas.microsoft.com/office/powerpoint/2010/main" val="650307019"/>
              </p:ext>
            </p:extLst>
          </p:nvPr>
        </p:nvGraphicFramePr>
        <p:xfrm>
          <a:off x="161051" y="2059581"/>
          <a:ext cx="8679023" cy="3456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0" name="TextBox 1"/>
          <p:cNvSpPr txBox="1">
            <a:spLocks noChangeArrowheads="1"/>
          </p:cNvSpPr>
          <p:nvPr/>
        </p:nvSpPr>
        <p:spPr bwMode="auto">
          <a:xfrm>
            <a:off x="7411513" y="2136452"/>
            <a:ext cx="1508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 marL="273050" indent="-2730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E30034"/>
              </a:buClr>
            </a:pPr>
            <a:r>
              <a:rPr lang="ko-KR" altLang="en-US" sz="1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비율 </a:t>
            </a:r>
            <a:r>
              <a:rPr lang="en-US" altLang="ko-KR" sz="1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= 0.8 </a:t>
            </a:r>
            <a:r>
              <a:rPr lang="ko-KR" altLang="en-US" sz="14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상승</a:t>
            </a:r>
            <a:endParaRPr lang="en-AU" altLang="ko-KR" sz="14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자유형 60"/>
          <p:cNvSpPr/>
          <p:nvPr/>
        </p:nvSpPr>
        <p:spPr>
          <a:xfrm>
            <a:off x="1517904" y="2530485"/>
            <a:ext cx="6665976" cy="1627632"/>
          </a:xfrm>
          <a:custGeom>
            <a:avLst/>
            <a:gdLst>
              <a:gd name="connsiteX0" fmla="*/ 0 w 6665976"/>
              <a:gd name="connsiteY0" fmla="*/ 1627632 h 1627632"/>
              <a:gd name="connsiteX1" fmla="*/ 1371600 w 6665976"/>
              <a:gd name="connsiteY1" fmla="*/ 1627632 h 1627632"/>
              <a:gd name="connsiteX2" fmla="*/ 2697480 w 6665976"/>
              <a:gd name="connsiteY2" fmla="*/ 1179576 h 1627632"/>
              <a:gd name="connsiteX3" fmla="*/ 4087368 w 6665976"/>
              <a:gd name="connsiteY3" fmla="*/ 822960 h 1627632"/>
              <a:gd name="connsiteX4" fmla="*/ 5340096 w 6665976"/>
              <a:gd name="connsiteY4" fmla="*/ 365760 h 1627632"/>
              <a:gd name="connsiteX5" fmla="*/ 6665976 w 6665976"/>
              <a:gd name="connsiteY5" fmla="*/ 0 h 162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5976" h="1627632">
                <a:moveTo>
                  <a:pt x="0" y="1627632"/>
                </a:moveTo>
                <a:lnTo>
                  <a:pt x="1371600" y="1627632"/>
                </a:lnTo>
                <a:lnTo>
                  <a:pt x="2697480" y="1179576"/>
                </a:lnTo>
                <a:lnTo>
                  <a:pt x="4087368" y="822960"/>
                </a:lnTo>
                <a:lnTo>
                  <a:pt x="5340096" y="365760"/>
                </a:lnTo>
                <a:lnTo>
                  <a:pt x="6665976" y="0"/>
                </a:lnTo>
              </a:path>
            </a:pathLst>
          </a:custGeom>
          <a:noFill/>
          <a:ln w="28575" cap="flat" cmpd="sng" algn="ctr">
            <a:solidFill>
              <a:srgbClr val="E3003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62" name="그룹 61"/>
          <p:cNvGrpSpPr/>
          <p:nvPr/>
        </p:nvGrpSpPr>
        <p:grpSpPr>
          <a:xfrm>
            <a:off x="4095376" y="3628960"/>
            <a:ext cx="207421" cy="207421"/>
            <a:chOff x="6128556" y="328724"/>
            <a:chExt cx="288032" cy="288032"/>
          </a:xfrm>
        </p:grpSpPr>
        <p:sp>
          <p:nvSpPr>
            <p:cNvPr id="63" name="타원 62"/>
            <p:cNvSpPr/>
            <p:nvPr/>
          </p:nvSpPr>
          <p:spPr>
            <a:xfrm>
              <a:off x="6164560" y="350428"/>
              <a:ext cx="216024" cy="21602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  <p:sp>
          <p:nvSpPr>
            <p:cNvPr id="64" name="도넛 63"/>
            <p:cNvSpPr/>
            <p:nvPr/>
          </p:nvSpPr>
          <p:spPr>
            <a:xfrm>
              <a:off x="6128556" y="328724"/>
              <a:ext cx="288032" cy="288032"/>
            </a:xfrm>
            <a:prstGeom prst="donut">
              <a:avLst/>
            </a:prstGeom>
            <a:solidFill>
              <a:srgbClr val="E6EFF5">
                <a:lumMod val="50000"/>
              </a:srgbClr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</p:grpSp>
      <p:grpSp>
        <p:nvGrpSpPr>
          <p:cNvPr id="65" name="그룹 64"/>
          <p:cNvGrpSpPr/>
          <p:nvPr/>
        </p:nvGrpSpPr>
        <p:grpSpPr>
          <a:xfrm>
            <a:off x="1447982" y="4062857"/>
            <a:ext cx="207421" cy="207421"/>
            <a:chOff x="5688124" y="320340"/>
            <a:chExt cx="288032" cy="288032"/>
          </a:xfrm>
        </p:grpSpPr>
        <p:sp>
          <p:nvSpPr>
            <p:cNvPr id="66" name="타원 65"/>
            <p:cNvSpPr/>
            <p:nvPr/>
          </p:nvSpPr>
          <p:spPr>
            <a:xfrm>
              <a:off x="5724128" y="342044"/>
              <a:ext cx="216024" cy="21602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  <p:sp>
          <p:nvSpPr>
            <p:cNvPr id="67" name="도넛 66"/>
            <p:cNvSpPr/>
            <p:nvPr/>
          </p:nvSpPr>
          <p:spPr>
            <a:xfrm>
              <a:off x="5688124" y="320340"/>
              <a:ext cx="288032" cy="288032"/>
            </a:xfrm>
            <a:prstGeom prst="donu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2792150" y="4044569"/>
            <a:ext cx="207421" cy="207421"/>
            <a:chOff x="5688124" y="320340"/>
            <a:chExt cx="288032" cy="288032"/>
          </a:xfrm>
        </p:grpSpPr>
        <p:sp>
          <p:nvSpPr>
            <p:cNvPr id="69" name="타원 68"/>
            <p:cNvSpPr/>
            <p:nvPr/>
          </p:nvSpPr>
          <p:spPr>
            <a:xfrm>
              <a:off x="5724128" y="342044"/>
              <a:ext cx="216024" cy="21602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  <p:sp>
          <p:nvSpPr>
            <p:cNvPr id="70" name="도넛 69"/>
            <p:cNvSpPr/>
            <p:nvPr/>
          </p:nvSpPr>
          <p:spPr>
            <a:xfrm>
              <a:off x="5688124" y="320340"/>
              <a:ext cx="288032" cy="288032"/>
            </a:xfrm>
            <a:prstGeom prst="donu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</p:grpSp>
      <p:grpSp>
        <p:nvGrpSpPr>
          <p:cNvPr id="71" name="그룹 70"/>
          <p:cNvGrpSpPr/>
          <p:nvPr/>
        </p:nvGrpSpPr>
        <p:grpSpPr>
          <a:xfrm>
            <a:off x="5417808" y="3264888"/>
            <a:ext cx="207421" cy="207421"/>
            <a:chOff x="5688124" y="320340"/>
            <a:chExt cx="288032" cy="288032"/>
          </a:xfrm>
        </p:grpSpPr>
        <p:sp>
          <p:nvSpPr>
            <p:cNvPr id="72" name="타원 71"/>
            <p:cNvSpPr/>
            <p:nvPr/>
          </p:nvSpPr>
          <p:spPr>
            <a:xfrm>
              <a:off x="5724128" y="342044"/>
              <a:ext cx="216024" cy="21602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  <p:sp>
          <p:nvSpPr>
            <p:cNvPr id="73" name="도넛 72"/>
            <p:cNvSpPr/>
            <p:nvPr/>
          </p:nvSpPr>
          <p:spPr>
            <a:xfrm>
              <a:off x="5688124" y="320340"/>
              <a:ext cx="288032" cy="288032"/>
            </a:xfrm>
            <a:prstGeom prst="donu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</p:grpSp>
      <p:grpSp>
        <p:nvGrpSpPr>
          <p:cNvPr id="74" name="그룹 73"/>
          <p:cNvGrpSpPr/>
          <p:nvPr/>
        </p:nvGrpSpPr>
        <p:grpSpPr>
          <a:xfrm>
            <a:off x="6735239" y="2814552"/>
            <a:ext cx="207421" cy="207421"/>
            <a:chOff x="5688124" y="320340"/>
            <a:chExt cx="288032" cy="288032"/>
          </a:xfrm>
        </p:grpSpPr>
        <p:sp>
          <p:nvSpPr>
            <p:cNvPr id="75" name="타원 74"/>
            <p:cNvSpPr/>
            <p:nvPr/>
          </p:nvSpPr>
          <p:spPr>
            <a:xfrm>
              <a:off x="5724128" y="342044"/>
              <a:ext cx="216024" cy="21602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  <p:sp>
          <p:nvSpPr>
            <p:cNvPr id="76" name="도넛 75"/>
            <p:cNvSpPr/>
            <p:nvPr/>
          </p:nvSpPr>
          <p:spPr>
            <a:xfrm>
              <a:off x="5688124" y="320340"/>
              <a:ext cx="288032" cy="288032"/>
            </a:xfrm>
            <a:prstGeom prst="donu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</p:grpSp>
      <p:grpSp>
        <p:nvGrpSpPr>
          <p:cNvPr id="77" name="그룹 76"/>
          <p:cNvGrpSpPr/>
          <p:nvPr/>
        </p:nvGrpSpPr>
        <p:grpSpPr>
          <a:xfrm>
            <a:off x="8123284" y="2426774"/>
            <a:ext cx="207421" cy="207421"/>
            <a:chOff x="6128556" y="328724"/>
            <a:chExt cx="288032" cy="288032"/>
          </a:xfrm>
        </p:grpSpPr>
        <p:sp>
          <p:nvSpPr>
            <p:cNvPr id="78" name="타원 77"/>
            <p:cNvSpPr/>
            <p:nvPr/>
          </p:nvSpPr>
          <p:spPr>
            <a:xfrm>
              <a:off x="6164560" y="350428"/>
              <a:ext cx="216024" cy="21602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</a:ln>
            <a:effectLst/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  <p:sp>
          <p:nvSpPr>
            <p:cNvPr id="79" name="도넛 78"/>
            <p:cNvSpPr/>
            <p:nvPr/>
          </p:nvSpPr>
          <p:spPr>
            <a:xfrm>
              <a:off x="6128556" y="328724"/>
              <a:ext cx="288032" cy="288032"/>
            </a:xfrm>
            <a:prstGeom prst="donut">
              <a:avLst/>
            </a:prstGeom>
            <a:solidFill>
              <a:srgbClr val="E6EFF5">
                <a:lumMod val="50000"/>
              </a:srgbClr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72000" tIns="72000" rIns="72000" bIns="72000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endParaRPr kumimoji="1" lang="ko-KR" alt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868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0" grpId="1"/>
      <p:bldP spid="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ko-KR" altLang="en-US" sz="3200" spc="-15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spc="-150" dirty="0" smtClean="0">
                <a:latin typeface="맑은 고딕" pitchFamily="50" charset="-127"/>
                <a:ea typeface="맑은 고딕" pitchFamily="50" charset="-127"/>
              </a:rPr>
              <a:t>동계올림픽 여성 선수 비율 </a:t>
            </a:r>
            <a:r>
              <a:rPr lang="en-US" altLang="ko-KR" sz="3200" spc="-150" dirty="0" smtClean="0">
                <a:latin typeface="맑은 고딕" pitchFamily="50" charset="-127"/>
                <a:ea typeface="맑은 고딕" pitchFamily="50" charset="-127"/>
              </a:rPr>
              <a:t>5.0%</a:t>
            </a:r>
            <a:r>
              <a:rPr lang="ko-KR" altLang="en-US" sz="3200" spc="-150" dirty="0" smtClean="0"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lang="en-US" altLang="ko-KR" sz="3200" spc="-150" dirty="0" smtClean="0">
                <a:latin typeface="맑은 고딕" pitchFamily="50" charset="-127"/>
                <a:ea typeface="맑은 고딕" pitchFamily="50" charset="-127"/>
              </a:rPr>
              <a:t>42.9%</a:t>
            </a:r>
            <a:r>
              <a:rPr lang="ko-KR" altLang="en-US" sz="3200" spc="-150" dirty="0" smtClean="0">
                <a:latin typeface="맑은 고딕" pitchFamily="50" charset="-127"/>
                <a:ea typeface="맑은 고딕" pitchFamily="50" charset="-127"/>
              </a:rPr>
              <a:t>로 증가</a:t>
            </a:r>
            <a:endParaRPr lang="ko-KR" altLang="en-US" sz="3200" spc="-15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"/>
          <a:stretch/>
        </p:blipFill>
        <p:spPr bwMode="auto">
          <a:xfrm>
            <a:off x="773832" y="2296617"/>
            <a:ext cx="7596336" cy="4580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7584" y="127456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prstClr val="black"/>
                </a:solidFill>
              </a:rPr>
              <a:t>1948</a:t>
            </a:r>
            <a:r>
              <a:rPr lang="ko-KR" altLang="en-US" b="1" dirty="0" smtClean="0">
                <a:solidFill>
                  <a:prstClr val="black"/>
                </a:solidFill>
              </a:rPr>
              <a:t>년 동계올림픽의 한국 여성 선수는 </a:t>
            </a:r>
            <a:r>
              <a:rPr lang="en-US" altLang="ko-KR" b="1" dirty="0" smtClean="0">
                <a:solidFill>
                  <a:prstClr val="black"/>
                </a:solidFill>
              </a:rPr>
              <a:t>0</a:t>
            </a:r>
            <a:r>
              <a:rPr lang="ko-KR" altLang="en-US" b="1" dirty="0" smtClean="0">
                <a:solidFill>
                  <a:prstClr val="black"/>
                </a:solidFill>
              </a:rPr>
              <a:t>명</a:t>
            </a:r>
            <a:endParaRPr lang="ko-KR" altLang="en-US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66057" y="1988840"/>
            <a:ext cx="3611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u="sng" dirty="0" smtClean="0">
                <a:solidFill>
                  <a:prstClr val="black"/>
                </a:solidFill>
              </a:rPr>
              <a:t>역대 동계올림픽의 여성 선수 인원 및 비율</a:t>
            </a:r>
            <a:endParaRPr lang="ko-KR" altLang="en-US" sz="1400" u="sn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C5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611560" y="1916320"/>
            <a:ext cx="7920880" cy="3888944"/>
          </a:xfrm>
          <a:prstGeom prst="roundRect">
            <a:avLst>
              <a:gd name="adj" fmla="val 6038"/>
            </a:avLst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여성 선수 비율 </a:t>
            </a:r>
            <a:r>
              <a:rPr lang="en-US" altLang="ko-KR" sz="4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5.0%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lang="en-US" altLang="ko-KR" sz="4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42.9%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로 증가</a:t>
            </a:r>
            <a:endParaRPr lang="ko-KR" altLang="en-US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27456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prstClr val="black"/>
                </a:solidFill>
              </a:rPr>
              <a:t>1948</a:t>
            </a:r>
            <a:r>
              <a:rPr lang="ko-KR" altLang="en-US" b="1" dirty="0" smtClean="0">
                <a:solidFill>
                  <a:prstClr val="black"/>
                </a:solidFill>
              </a:rPr>
              <a:t>년 동계올림픽의 한국 여성 선수는 </a:t>
            </a:r>
            <a:r>
              <a:rPr lang="en-US" altLang="ko-KR" b="1" dirty="0" smtClean="0">
                <a:solidFill>
                  <a:prstClr val="black"/>
                </a:solidFill>
              </a:rPr>
              <a:t>0</a:t>
            </a:r>
            <a:r>
              <a:rPr lang="ko-KR" altLang="en-US" b="1" dirty="0" smtClean="0">
                <a:solidFill>
                  <a:prstClr val="black"/>
                </a:solidFill>
              </a:rPr>
              <a:t>명</a:t>
            </a:r>
            <a:endParaRPr lang="ko-KR" altLang="en-US" b="1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2668" y="6237312"/>
            <a:ext cx="698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주 </a:t>
            </a:r>
            <a:r>
              <a:rPr lang="en-US" altLang="ko-KR" sz="1200" dirty="0" smtClean="0">
                <a:solidFill>
                  <a:prstClr val="black"/>
                </a:solidFill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</a:rPr>
              <a:t>남녀 혼합경기 포함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r>
              <a:rPr lang="ko-KR" altLang="en-US" sz="1200" dirty="0" smtClean="0">
                <a:solidFill>
                  <a:prstClr val="black"/>
                </a:solidFill>
              </a:rPr>
              <a:t>자료 </a:t>
            </a:r>
            <a:r>
              <a:rPr lang="en-US" altLang="ko-KR" sz="1200" dirty="0" smtClean="0">
                <a:solidFill>
                  <a:prstClr val="black"/>
                </a:solidFill>
              </a:rPr>
              <a:t>: IOC. 2009. 2. Factsheet : Woman in the Olympic Movement – Key Figures</a:t>
            </a:r>
            <a:r>
              <a:rPr lang="ko-KR" altLang="en-US" sz="1200" dirty="0" smtClean="0">
                <a:solidFill>
                  <a:prstClr val="black"/>
                </a:solidFill>
              </a:rPr>
              <a:t>를 바탕으로 구성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  <p:grpSp>
        <p:nvGrpSpPr>
          <p:cNvPr id="2055" name="그룹 2054"/>
          <p:cNvGrpSpPr/>
          <p:nvPr/>
        </p:nvGrpSpPr>
        <p:grpSpPr>
          <a:xfrm>
            <a:off x="851648" y="2109922"/>
            <a:ext cx="7398879" cy="3599454"/>
            <a:chOff x="1246313" y="2227498"/>
            <a:chExt cx="6697466" cy="3258226"/>
          </a:xfrm>
        </p:grpSpPr>
        <p:sp>
          <p:nvSpPr>
            <p:cNvPr id="2054" name="자유형 2053"/>
            <p:cNvSpPr/>
            <p:nvPr/>
          </p:nvSpPr>
          <p:spPr>
            <a:xfrm>
              <a:off x="1678487" y="2678099"/>
              <a:ext cx="5787025" cy="2041743"/>
            </a:xfrm>
            <a:custGeom>
              <a:avLst/>
              <a:gdLst>
                <a:gd name="connsiteX0" fmla="*/ 0 w 5787025"/>
                <a:gd name="connsiteY0" fmla="*/ 2041743 h 2041743"/>
                <a:gd name="connsiteX1" fmla="*/ 1954060 w 5787025"/>
                <a:gd name="connsiteY1" fmla="*/ 1553228 h 2041743"/>
                <a:gd name="connsiteX2" fmla="*/ 3883069 w 5787025"/>
                <a:gd name="connsiteY2" fmla="*/ 1177447 h 2041743"/>
                <a:gd name="connsiteX3" fmla="*/ 5787025 w 5787025"/>
                <a:gd name="connsiteY3" fmla="*/ 0 h 2041743"/>
                <a:gd name="connsiteX4" fmla="*/ 5787025 w 5787025"/>
                <a:gd name="connsiteY4" fmla="*/ 0 h 204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87025" h="2041743">
                  <a:moveTo>
                    <a:pt x="0" y="2041743"/>
                  </a:moveTo>
                  <a:lnTo>
                    <a:pt x="1954060" y="1553228"/>
                  </a:lnTo>
                  <a:lnTo>
                    <a:pt x="3883069" y="1177447"/>
                  </a:lnTo>
                  <a:lnTo>
                    <a:pt x="5787025" y="0"/>
                  </a:lnTo>
                  <a:lnTo>
                    <a:pt x="5787025" y="0"/>
                  </a:lnTo>
                </a:path>
              </a:pathLst>
            </a:custGeom>
            <a:noFill/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2565" y="4554534"/>
              <a:ext cx="363600" cy="363600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3019" y="4040268"/>
              <a:ext cx="363600" cy="363600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3473" y="3685330"/>
              <a:ext cx="363600" cy="36360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246313" y="5116392"/>
              <a:ext cx="93610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1924</a:t>
              </a:r>
              <a:endParaRPr lang="ko-KR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166767" y="5116392"/>
              <a:ext cx="93610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1956</a:t>
              </a:r>
              <a:endParaRPr lang="ko-KR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087221" y="5116392"/>
              <a:ext cx="93610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1988</a:t>
              </a:r>
              <a:endParaRPr lang="ko-KR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007675" y="5116392"/>
              <a:ext cx="93610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2010</a:t>
              </a:r>
              <a:endParaRPr lang="ko-KR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246313" y="4219555"/>
              <a:ext cx="936104" cy="36218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rgbClr val="FFFF00"/>
                  </a:solidFill>
                </a:rPr>
                <a:t>5.0%</a:t>
              </a:r>
              <a:endParaRPr lang="ko-KR" altLang="en-US" sz="2000" b="1" dirty="0">
                <a:solidFill>
                  <a:srgbClr val="FFFF00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166767" y="3732491"/>
              <a:ext cx="93610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dirty="0" smtClean="0">
                  <a:solidFill>
                    <a:prstClr val="white"/>
                  </a:solidFill>
                </a:rPr>
                <a:t>15.7%</a:t>
              </a:r>
              <a:endParaRPr lang="ko-KR" alt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087221" y="3431680"/>
              <a:ext cx="93610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dirty="0" smtClean="0">
                  <a:solidFill>
                    <a:prstClr val="white"/>
                  </a:solidFill>
                </a:rPr>
                <a:t>22.0%</a:t>
              </a:r>
              <a:endParaRPr lang="ko-KR" alt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007675" y="2227498"/>
              <a:ext cx="936104" cy="36218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rgbClr val="FFFF00"/>
                  </a:solidFill>
                </a:rPr>
                <a:t>42.9%</a:t>
              </a:r>
              <a:endParaRPr lang="ko-KR" altLang="en-US" sz="2000" b="1" dirty="0">
                <a:solidFill>
                  <a:srgbClr val="FFFF00"/>
                </a:solidFill>
              </a:endParaRPr>
            </a:p>
          </p:txBody>
        </p:sp>
        <p:pic>
          <p:nvPicPr>
            <p:cNvPr id="56" name="그림 5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3927" y="2503485"/>
              <a:ext cx="363600" cy="363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894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2011</a:t>
            </a:r>
            <a:r>
              <a:rPr lang="ko-KR" altLang="en-US" dirty="0" smtClean="0"/>
              <a:t>년 현재 여성 </a:t>
            </a:r>
            <a:r>
              <a:rPr lang="en-US" altLang="ko-KR" dirty="0" smtClean="0"/>
              <a:t>IOC</a:t>
            </a:r>
            <a:r>
              <a:rPr lang="ko-KR" altLang="en-US" dirty="0" smtClean="0"/>
              <a:t>위원 가운데 한국 여성은 </a:t>
            </a:r>
            <a:r>
              <a:rPr lang="en-US" altLang="ko-KR" dirty="0" smtClean="0"/>
              <a:t>0</a:t>
            </a:r>
            <a:r>
              <a:rPr lang="ko-KR" altLang="en-US" dirty="0" smtClean="0"/>
              <a:t>명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556792"/>
            <a:ext cx="8496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prstClr val="black"/>
                </a:solidFill>
              </a:rPr>
              <a:t>1894</a:t>
            </a:r>
            <a:r>
              <a:rPr lang="ko-KR" altLang="en-US" sz="1400" dirty="0" smtClean="0">
                <a:solidFill>
                  <a:prstClr val="black"/>
                </a:solidFill>
              </a:rPr>
              <a:t>년 </a:t>
            </a:r>
            <a:r>
              <a:rPr lang="en-US" altLang="ko-KR" sz="1400" dirty="0" smtClean="0">
                <a:solidFill>
                  <a:prstClr val="black"/>
                </a:solidFill>
              </a:rPr>
              <a:t>IOC </a:t>
            </a:r>
            <a:r>
              <a:rPr lang="ko-KR" altLang="en-US" sz="1400" dirty="0" smtClean="0">
                <a:solidFill>
                  <a:prstClr val="black"/>
                </a:solidFill>
              </a:rPr>
              <a:t>창립 이후</a:t>
            </a:r>
            <a:r>
              <a:rPr lang="en-US" altLang="ko-KR" sz="1400" dirty="0" smtClean="0">
                <a:solidFill>
                  <a:prstClr val="black"/>
                </a:solidFill>
              </a:rPr>
              <a:t>, 87</a:t>
            </a:r>
            <a:r>
              <a:rPr lang="ko-KR" altLang="en-US" sz="1400" dirty="0" smtClean="0">
                <a:solidFill>
                  <a:prstClr val="black"/>
                </a:solidFill>
              </a:rPr>
              <a:t>년</a:t>
            </a:r>
            <a:r>
              <a:rPr lang="en-US" altLang="ko-KR" sz="1400" dirty="0" smtClean="0">
                <a:solidFill>
                  <a:prstClr val="black"/>
                </a:solidFill>
              </a:rPr>
              <a:t>(1981</a:t>
            </a:r>
            <a:r>
              <a:rPr lang="ko-KR" altLang="en-US" sz="1400" dirty="0" smtClean="0">
                <a:solidFill>
                  <a:prstClr val="black"/>
                </a:solidFill>
              </a:rPr>
              <a:t>년</a:t>
            </a:r>
            <a:r>
              <a:rPr lang="en-US" altLang="ko-KR" sz="1400" dirty="0" smtClean="0">
                <a:solidFill>
                  <a:prstClr val="black"/>
                </a:solidFill>
              </a:rPr>
              <a:t>)</a:t>
            </a:r>
            <a:r>
              <a:rPr lang="ko-KR" altLang="en-US" sz="1400" dirty="0" smtClean="0">
                <a:solidFill>
                  <a:prstClr val="black"/>
                </a:solidFill>
              </a:rPr>
              <a:t> 만에 처음으로 여성 </a:t>
            </a:r>
            <a:r>
              <a:rPr lang="en-US" altLang="ko-KR" sz="1400" dirty="0" smtClean="0">
                <a:solidFill>
                  <a:prstClr val="black"/>
                </a:solidFill>
              </a:rPr>
              <a:t>IOC</a:t>
            </a:r>
            <a:r>
              <a:rPr lang="ko-KR" altLang="en-US" sz="1400" dirty="0" smtClean="0">
                <a:solidFill>
                  <a:prstClr val="black"/>
                </a:solidFill>
              </a:rPr>
              <a:t>위원이 선출됨</a:t>
            </a:r>
            <a:r>
              <a:rPr lang="en-US" altLang="ko-KR" sz="1400" dirty="0" smtClean="0">
                <a:solidFill>
                  <a:prstClr val="black"/>
                </a:solidFill>
              </a:rPr>
              <a:t>.</a:t>
            </a:r>
          </a:p>
          <a:p>
            <a:r>
              <a:rPr lang="en-US" altLang="ko-KR" sz="1400" dirty="0" smtClean="0">
                <a:solidFill>
                  <a:prstClr val="black"/>
                </a:solidFill>
              </a:rPr>
              <a:t>2011</a:t>
            </a:r>
            <a:r>
              <a:rPr lang="ko-KR" altLang="en-US" sz="1400" dirty="0" smtClean="0">
                <a:solidFill>
                  <a:prstClr val="black"/>
                </a:solidFill>
              </a:rPr>
              <a:t>년 현재 </a:t>
            </a:r>
            <a:r>
              <a:rPr lang="en-US" altLang="ko-KR" sz="1400" dirty="0" smtClean="0">
                <a:solidFill>
                  <a:prstClr val="black"/>
                </a:solidFill>
              </a:rPr>
              <a:t>IOC </a:t>
            </a:r>
            <a:r>
              <a:rPr lang="ko-KR" altLang="en-US" sz="1400" dirty="0" smtClean="0">
                <a:solidFill>
                  <a:prstClr val="black"/>
                </a:solidFill>
              </a:rPr>
              <a:t>위원 </a:t>
            </a:r>
            <a:r>
              <a:rPr lang="en-US" altLang="ko-KR" sz="1400" dirty="0" smtClean="0">
                <a:solidFill>
                  <a:prstClr val="black"/>
                </a:solidFill>
              </a:rPr>
              <a:t>113</a:t>
            </a:r>
            <a:r>
              <a:rPr lang="ko-KR" altLang="en-US" sz="1400" dirty="0" smtClean="0">
                <a:solidFill>
                  <a:prstClr val="black"/>
                </a:solidFill>
              </a:rPr>
              <a:t>명 중에 </a:t>
            </a:r>
            <a:r>
              <a:rPr lang="en-US" altLang="ko-KR" sz="1400" dirty="0" smtClean="0">
                <a:solidFill>
                  <a:prstClr val="black"/>
                </a:solidFill>
              </a:rPr>
              <a:t>20</a:t>
            </a:r>
            <a:r>
              <a:rPr lang="ko-KR" altLang="en-US" sz="1400" dirty="0" smtClean="0">
                <a:solidFill>
                  <a:prstClr val="black"/>
                </a:solidFill>
              </a:rPr>
              <a:t>명의 여성 </a:t>
            </a:r>
            <a:r>
              <a:rPr lang="en-US" altLang="ko-KR" sz="1400" dirty="0" smtClean="0">
                <a:solidFill>
                  <a:prstClr val="black"/>
                </a:solidFill>
              </a:rPr>
              <a:t>IOC </a:t>
            </a:r>
            <a:r>
              <a:rPr lang="ko-KR" altLang="en-US" sz="1400" dirty="0" smtClean="0">
                <a:solidFill>
                  <a:prstClr val="black"/>
                </a:solidFill>
              </a:rPr>
              <a:t>위원이 활동 중임</a:t>
            </a:r>
            <a:r>
              <a:rPr lang="en-US" altLang="ko-KR" sz="1400" dirty="0" smtClean="0">
                <a:solidFill>
                  <a:prstClr val="black"/>
                </a:solidFill>
              </a:rPr>
              <a:t>. IOC </a:t>
            </a:r>
            <a:r>
              <a:rPr lang="ko-KR" altLang="en-US" sz="1400" dirty="0" smtClean="0">
                <a:solidFill>
                  <a:prstClr val="black"/>
                </a:solidFill>
              </a:rPr>
              <a:t>위원 중 여성 비율은 </a:t>
            </a:r>
            <a:r>
              <a:rPr lang="en-US" altLang="ko-KR" sz="1400" dirty="0" smtClean="0">
                <a:solidFill>
                  <a:prstClr val="black"/>
                </a:solidFill>
              </a:rPr>
              <a:t>17.7%</a:t>
            </a:r>
            <a:r>
              <a:rPr lang="ko-KR" altLang="en-US" sz="1400" dirty="0" smtClean="0">
                <a:solidFill>
                  <a:prstClr val="black"/>
                </a:solidFill>
              </a:rPr>
              <a:t>에 불과</a:t>
            </a:r>
            <a:r>
              <a:rPr lang="en-US" altLang="ko-KR" sz="1400" dirty="0" smtClean="0">
                <a:solidFill>
                  <a:prstClr val="black"/>
                </a:solidFill>
              </a:rPr>
              <a:t>. 28</a:t>
            </a:r>
            <a:r>
              <a:rPr lang="ko-KR" altLang="en-US" sz="1400" dirty="0" smtClean="0">
                <a:solidFill>
                  <a:prstClr val="black"/>
                </a:solidFill>
              </a:rPr>
              <a:t>명의 </a:t>
            </a:r>
            <a:r>
              <a:rPr lang="en-US" altLang="ko-KR" sz="1400" dirty="0" smtClean="0">
                <a:solidFill>
                  <a:prstClr val="black"/>
                </a:solidFill>
              </a:rPr>
              <a:t>IOC </a:t>
            </a:r>
            <a:r>
              <a:rPr lang="ko-KR" altLang="en-US" sz="1400" dirty="0" smtClean="0">
                <a:solidFill>
                  <a:prstClr val="black"/>
                </a:solidFill>
              </a:rPr>
              <a:t>명예위원 중</a:t>
            </a:r>
            <a:r>
              <a:rPr lang="en-US" altLang="ko-KR" sz="1400" dirty="0" smtClean="0">
                <a:solidFill>
                  <a:prstClr val="black"/>
                </a:solidFill>
              </a:rPr>
              <a:t> </a:t>
            </a:r>
            <a:r>
              <a:rPr lang="ko-KR" altLang="en-US" sz="1400" dirty="0" smtClean="0">
                <a:solidFill>
                  <a:prstClr val="black"/>
                </a:solidFill>
              </a:rPr>
              <a:t>여성은 </a:t>
            </a:r>
            <a:r>
              <a:rPr lang="en-US" altLang="ko-KR" sz="1400" dirty="0" smtClean="0">
                <a:solidFill>
                  <a:prstClr val="black"/>
                </a:solidFill>
              </a:rPr>
              <a:t>4</a:t>
            </a:r>
            <a:r>
              <a:rPr lang="ko-KR" altLang="en-US" sz="1400" dirty="0" smtClean="0">
                <a:solidFill>
                  <a:prstClr val="black"/>
                </a:solidFill>
              </a:rPr>
              <a:t>명으로 </a:t>
            </a:r>
            <a:r>
              <a:rPr lang="en-US" altLang="ko-KR" sz="1400" dirty="0" smtClean="0">
                <a:solidFill>
                  <a:prstClr val="black"/>
                </a:solidFill>
              </a:rPr>
              <a:t>14.3%.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graphicFrame>
        <p:nvGraphicFramePr>
          <p:cNvPr id="7" name="차트 6"/>
          <p:cNvGraphicFramePr/>
          <p:nvPr>
            <p:extLst/>
          </p:nvPr>
        </p:nvGraphicFramePr>
        <p:xfrm>
          <a:off x="323528" y="2924944"/>
          <a:ext cx="403244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43608" y="2996952"/>
            <a:ext cx="2414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u="sng" dirty="0">
                <a:solidFill>
                  <a:prstClr val="black"/>
                </a:solidFill>
              </a:rPr>
              <a:t>현재 </a:t>
            </a:r>
            <a:r>
              <a:rPr lang="en-US" altLang="ko-KR" sz="1400" u="sng" dirty="0">
                <a:solidFill>
                  <a:prstClr val="black"/>
                </a:solidFill>
              </a:rPr>
              <a:t>IOC </a:t>
            </a:r>
            <a:r>
              <a:rPr lang="ko-KR" altLang="en-US" sz="1400" u="sng" dirty="0" smtClean="0">
                <a:solidFill>
                  <a:prstClr val="black"/>
                </a:solidFill>
              </a:rPr>
              <a:t>위원 중 여성 비율</a:t>
            </a:r>
            <a:endParaRPr lang="ko-KR" altLang="en-US" sz="1400" u="sng" dirty="0">
              <a:solidFill>
                <a:prstClr val="black"/>
              </a:solidFill>
            </a:endParaRPr>
          </a:p>
        </p:txBody>
      </p:sp>
      <p:graphicFrame>
        <p:nvGraphicFramePr>
          <p:cNvPr id="9" name="차트 8"/>
          <p:cNvGraphicFramePr/>
          <p:nvPr>
            <p:extLst/>
          </p:nvPr>
        </p:nvGraphicFramePr>
        <p:xfrm>
          <a:off x="4781228" y="2924944"/>
          <a:ext cx="403244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501308" y="2996952"/>
            <a:ext cx="27735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u="sng" dirty="0">
                <a:solidFill>
                  <a:prstClr val="black"/>
                </a:solidFill>
              </a:rPr>
              <a:t>현재 </a:t>
            </a:r>
            <a:r>
              <a:rPr lang="en-US" altLang="ko-KR" sz="1400" u="sng" dirty="0">
                <a:solidFill>
                  <a:prstClr val="black"/>
                </a:solidFill>
              </a:rPr>
              <a:t>IOC </a:t>
            </a:r>
            <a:r>
              <a:rPr lang="ko-KR" altLang="en-US" sz="1400" u="sng" dirty="0" smtClean="0">
                <a:solidFill>
                  <a:prstClr val="black"/>
                </a:solidFill>
              </a:rPr>
              <a:t>명예위원 중 여성 비율</a:t>
            </a:r>
            <a:endParaRPr lang="ko-KR" altLang="en-US" sz="1400" u="sn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08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C5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ko-KR" altLang="en-US" sz="3200" b="1" dirty="0" smtClean="0">
                <a:latin typeface="맑은 고딕" pitchFamily="50" charset="-127"/>
                <a:ea typeface="맑은 고딕" pitchFamily="50" charset="-127"/>
              </a:rPr>
              <a:t>한국 여성은 </a:t>
            </a:r>
            <a:r>
              <a:rPr lang="en-US" altLang="ko-KR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0</a:t>
            </a:r>
            <a:r>
              <a:rPr lang="ko-KR" altLang="en-US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endParaRPr lang="ko-KR" altLang="en-US" sz="36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730" y="1412776"/>
            <a:ext cx="8496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1894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년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IOC 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창립 이후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, 87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년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(1981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년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) 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만에 처음으로 여성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IOC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위원이 선출됨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.</a:t>
            </a:r>
          </a:p>
          <a:p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2011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년 현재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IOC 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위원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113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명 중에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20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명의 여성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IOC 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위원이 활동 중임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. IOC 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위원 중 여성 비율은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17.7%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에 불과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. 28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명의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IOC 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명예위원 중 여성은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4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명으로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14.3%.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67544" y="116632"/>
            <a:ext cx="3788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2011</a:t>
            </a:r>
            <a:r>
              <a:rPr lang="ko-KR" altLang="en-US" dirty="0">
                <a:solidFill>
                  <a:prstClr val="black"/>
                </a:solidFill>
              </a:rPr>
              <a:t>년 현재 여성 </a:t>
            </a:r>
            <a:r>
              <a:rPr lang="en-US" altLang="ko-KR" dirty="0">
                <a:solidFill>
                  <a:prstClr val="black"/>
                </a:solidFill>
              </a:rPr>
              <a:t>IOC</a:t>
            </a:r>
            <a:r>
              <a:rPr lang="ko-KR" altLang="en-US" dirty="0">
                <a:solidFill>
                  <a:prstClr val="black"/>
                </a:solidFill>
              </a:rPr>
              <a:t>위원 가운데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3608" y="2483023"/>
            <a:ext cx="2414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u="sng" dirty="0">
                <a:solidFill>
                  <a:prstClr val="black"/>
                </a:solidFill>
              </a:rPr>
              <a:t>현재 </a:t>
            </a:r>
            <a:r>
              <a:rPr lang="en-US" altLang="ko-KR" sz="1400" u="sng" dirty="0">
                <a:solidFill>
                  <a:prstClr val="black"/>
                </a:solidFill>
              </a:rPr>
              <a:t>IOC </a:t>
            </a:r>
            <a:r>
              <a:rPr lang="ko-KR" altLang="en-US" sz="1400" u="sng" dirty="0" smtClean="0">
                <a:solidFill>
                  <a:prstClr val="black"/>
                </a:solidFill>
              </a:rPr>
              <a:t>위원 중 여성 비율</a:t>
            </a:r>
            <a:endParaRPr lang="ko-KR" altLang="en-US" sz="1400" u="sng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1308" y="2483023"/>
            <a:ext cx="27735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u="sng" dirty="0">
                <a:solidFill>
                  <a:prstClr val="black"/>
                </a:solidFill>
              </a:rPr>
              <a:t>현재 </a:t>
            </a:r>
            <a:r>
              <a:rPr lang="en-US" altLang="ko-KR" sz="1400" u="sng" dirty="0">
                <a:solidFill>
                  <a:prstClr val="black"/>
                </a:solidFill>
              </a:rPr>
              <a:t>IOC </a:t>
            </a:r>
            <a:r>
              <a:rPr lang="ko-KR" altLang="en-US" sz="1400" u="sng" dirty="0" smtClean="0">
                <a:solidFill>
                  <a:prstClr val="black"/>
                </a:solidFill>
              </a:rPr>
              <a:t>명예위원 중 여성 비율</a:t>
            </a:r>
            <a:endParaRPr lang="ko-KR" altLang="en-US" sz="1400" u="sng" dirty="0">
              <a:solidFill>
                <a:prstClr val="black"/>
              </a:solidFill>
            </a:endParaRPr>
          </a:p>
        </p:txBody>
      </p:sp>
      <p:graphicFrame>
        <p:nvGraphicFramePr>
          <p:cNvPr id="11" name="차트 10"/>
          <p:cNvGraphicFramePr/>
          <p:nvPr>
            <p:extLst/>
          </p:nvPr>
        </p:nvGraphicFramePr>
        <p:xfrm>
          <a:off x="323528" y="2924944"/>
          <a:ext cx="403244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차트 11"/>
          <p:cNvGraphicFramePr/>
          <p:nvPr>
            <p:extLst/>
          </p:nvPr>
        </p:nvGraphicFramePr>
        <p:xfrm>
          <a:off x="4781228" y="2924944"/>
          <a:ext cx="403244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6170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비만</a:t>
            </a:r>
            <a:r>
              <a:rPr lang="en-US" altLang="ko-KR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문제 </a:t>
            </a:r>
            <a:endParaRPr lang="ko-KR" altLang="en-US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589741" y="6071634"/>
            <a:ext cx="59980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ko-KR" sz="1200" b="1" dirty="0" err="1" smtClean="0">
                <a:solidFill>
                  <a:srgbClr val="000000"/>
                </a:solidFill>
                <a:ea typeface="Malgun Gothic" panose="020B0503020000020004" pitchFamily="50" charset="-127"/>
              </a:rPr>
              <a:t>과체중</a:t>
            </a:r>
            <a:r>
              <a:rPr lang="ko-KR" altLang="ko-KR" sz="12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 </a:t>
            </a:r>
            <a:r>
              <a:rPr lang="ko-KR" altLang="ko-KR" sz="1200" b="1" dirty="0">
                <a:solidFill>
                  <a:srgbClr val="000000"/>
                </a:solidFill>
                <a:ea typeface="Malgun Gothic" panose="020B0503020000020004" pitchFamily="50" charset="-127"/>
              </a:rPr>
              <a:t>또는 </a:t>
            </a:r>
            <a:r>
              <a:rPr lang="ko-KR" altLang="ko-KR" sz="12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비만</a:t>
            </a:r>
            <a:r>
              <a:rPr lang="ko-KR" altLang="en-US" sz="12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지수</a:t>
            </a:r>
            <a:r>
              <a:rPr lang="ko-KR" altLang="ko-KR" sz="12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 </a:t>
            </a:r>
            <a:r>
              <a:rPr lang="ko-KR" altLang="ko-KR" sz="1200" b="1" dirty="0">
                <a:solidFill>
                  <a:srgbClr val="000000"/>
                </a:solidFill>
                <a:ea typeface="Malgun Gothic" panose="020B0503020000020004" pitchFamily="50" charset="-127"/>
              </a:rPr>
              <a:t>15 이상 인구의 가장 높은 점유율을 가진 OECD 회원 </a:t>
            </a:r>
            <a:r>
              <a:rPr lang="ko-KR" altLang="ko-KR" sz="1200" b="1" dirty="0" smtClean="0">
                <a:solidFill>
                  <a:srgbClr val="000000"/>
                </a:solidFill>
                <a:ea typeface="Malgun Gothic" panose="020B0503020000020004" pitchFamily="50" charset="-127"/>
              </a:rPr>
              <a:t>국가</a:t>
            </a:r>
            <a:endParaRPr lang="ko-KR" altLang="en-US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8441" y="1988807"/>
            <a:ext cx="969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smtClean="0"/>
              <a:t>멕시코</a:t>
            </a:r>
            <a:endParaRPr lang="ko-KR" altLang="en-US" b="1"/>
          </a:p>
        </p:txBody>
      </p:sp>
      <p:sp>
        <p:nvSpPr>
          <p:cNvPr id="9" name="TextBox 8"/>
          <p:cNvSpPr txBox="1"/>
          <p:nvPr/>
        </p:nvSpPr>
        <p:spPr>
          <a:xfrm>
            <a:off x="668441" y="2740662"/>
            <a:ext cx="969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/>
              <a:t>미국</a:t>
            </a:r>
            <a:endParaRPr lang="ko-KR" alt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57864" y="6396230"/>
            <a:ext cx="36262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/>
              <a:t>출처 </a:t>
            </a:r>
            <a:r>
              <a:rPr lang="en-US" altLang="ko-KR" sz="1050" b="1" dirty="0" smtClean="0"/>
              <a:t>: OECD </a:t>
            </a:r>
            <a:r>
              <a:rPr lang="en-US" altLang="ko-KR" sz="1050" b="1" dirty="0" err="1" smtClean="0"/>
              <a:t>Factbook</a:t>
            </a:r>
            <a:r>
              <a:rPr lang="en-US" altLang="ko-KR" sz="1050" b="1" dirty="0" smtClean="0"/>
              <a:t> 2012 (The </a:t>
            </a:r>
            <a:r>
              <a:rPr lang="en-US" altLang="ko-KR" sz="1050" b="1" dirty="0"/>
              <a:t>Wall Street </a:t>
            </a:r>
            <a:r>
              <a:rPr lang="en-US" altLang="ko-KR" sz="1050" b="1" dirty="0" smtClean="0"/>
              <a:t>Journal)</a:t>
            </a:r>
            <a:endParaRPr lang="ko-KR" altLang="en-US" sz="105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830464" y="5798664"/>
            <a:ext cx="580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prstClr val="black"/>
                </a:solidFill>
              </a:rPr>
              <a:t>70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  <p:cxnSp>
        <p:nvCxnSpPr>
          <p:cNvPr id="26" name="직선 연결선 25"/>
          <p:cNvCxnSpPr/>
          <p:nvPr/>
        </p:nvCxnSpPr>
        <p:spPr>
          <a:xfrm>
            <a:off x="1637706" y="5770120"/>
            <a:ext cx="64830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 flipV="1">
            <a:off x="1637706" y="1800512"/>
            <a:ext cx="0" cy="396960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 flipV="1">
            <a:off x="2286016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 flipV="1">
            <a:off x="2934326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 flipV="1">
            <a:off x="3582636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 flipV="1">
            <a:off x="4230946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 flipV="1">
            <a:off x="4879256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 flipV="1">
            <a:off x="5527566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/>
          <p:nvPr/>
        </p:nvCxnSpPr>
        <p:spPr>
          <a:xfrm flipV="1">
            <a:off x="6175876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 flipV="1">
            <a:off x="6824186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 flipV="1">
            <a:off x="7472496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 flipV="1">
            <a:off x="8120802" y="1800512"/>
            <a:ext cx="0" cy="39696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1637706" y="1953652"/>
            <a:ext cx="6192758" cy="478910"/>
          </a:xfrm>
          <a:prstGeom prst="rect">
            <a:avLst/>
          </a:prstGeom>
          <a:solidFill>
            <a:srgbClr val="015F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637706" y="2651195"/>
            <a:ext cx="6018907" cy="478910"/>
          </a:xfrm>
          <a:prstGeom prst="rect">
            <a:avLst/>
          </a:prstGeom>
          <a:solidFill>
            <a:srgbClr val="017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4588770" y="5798664"/>
            <a:ext cx="580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prstClr val="black"/>
                </a:solidFill>
              </a:rPr>
              <a:t>65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51794" y="5798664"/>
            <a:ext cx="580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prstClr val="black"/>
                </a:solidFill>
              </a:rPr>
              <a:t>60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1134" y="2008750"/>
            <a:ext cx="1249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b="1" dirty="0" smtClean="0">
                <a:solidFill>
                  <a:srgbClr val="FFC000"/>
                </a:solidFill>
              </a:rPr>
              <a:t>69.5%</a:t>
            </a:r>
            <a:endParaRPr lang="ko-KR" altLang="en-US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7283" y="2715436"/>
            <a:ext cx="1249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chemeClr val="bg1"/>
                </a:solidFill>
              </a:rPr>
              <a:t>69.2%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grpSp>
        <p:nvGrpSpPr>
          <p:cNvPr id="46" name="그룹 45"/>
          <p:cNvGrpSpPr/>
          <p:nvPr/>
        </p:nvGrpSpPr>
        <p:grpSpPr>
          <a:xfrm>
            <a:off x="668441" y="3683143"/>
            <a:ext cx="4116761" cy="478910"/>
            <a:chOff x="668441" y="3672321"/>
            <a:chExt cx="4116761" cy="478910"/>
          </a:xfrm>
        </p:grpSpPr>
        <p:sp>
          <p:nvSpPr>
            <p:cNvPr id="12" name="TextBox 11"/>
            <p:cNvSpPr txBox="1"/>
            <p:nvPr/>
          </p:nvSpPr>
          <p:spPr>
            <a:xfrm>
              <a:off x="668441" y="3761789"/>
              <a:ext cx="969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 smtClean="0"/>
                <a:t>뉴질랜드</a:t>
              </a:r>
              <a:endParaRPr lang="ko-KR" altLang="en-US" sz="1400" b="1" dirty="0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637708" y="3672321"/>
              <a:ext cx="3147494" cy="478910"/>
            </a:xfrm>
            <a:prstGeom prst="rect">
              <a:avLst/>
            </a:prstGeom>
            <a:solidFill>
              <a:srgbClr val="017A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2045" y="3736563"/>
              <a:ext cx="12493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 smtClean="0">
                  <a:solidFill>
                    <a:schemeClr val="bg1"/>
                  </a:solidFill>
                </a:rPr>
                <a:t>64.7%</a:t>
              </a:r>
              <a:endParaRPr lang="ko-KR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그룹 44"/>
          <p:cNvGrpSpPr/>
          <p:nvPr/>
        </p:nvGrpSpPr>
        <p:grpSpPr>
          <a:xfrm>
            <a:off x="668441" y="4354032"/>
            <a:ext cx="3920329" cy="478910"/>
            <a:chOff x="668441" y="4537328"/>
            <a:chExt cx="3920329" cy="478910"/>
          </a:xfrm>
        </p:grpSpPr>
        <p:sp>
          <p:nvSpPr>
            <p:cNvPr id="15" name="TextBox 14"/>
            <p:cNvSpPr txBox="1"/>
            <p:nvPr/>
          </p:nvSpPr>
          <p:spPr>
            <a:xfrm>
              <a:off x="668441" y="4626795"/>
              <a:ext cx="969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 smtClean="0"/>
                <a:t>칠레</a:t>
              </a:r>
              <a:endParaRPr lang="ko-KR" altLang="en-US" sz="1400" b="1" dirty="0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637707" y="4537328"/>
              <a:ext cx="2951063" cy="478910"/>
            </a:xfrm>
            <a:prstGeom prst="rect">
              <a:avLst/>
            </a:prstGeom>
            <a:solidFill>
              <a:srgbClr val="017A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32942" y="4601569"/>
              <a:ext cx="12493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 smtClean="0">
                  <a:solidFill>
                    <a:schemeClr val="bg1"/>
                  </a:solidFill>
                </a:rPr>
                <a:t>64.5%</a:t>
              </a:r>
              <a:endParaRPr lang="ko-KR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그룹 46"/>
          <p:cNvGrpSpPr/>
          <p:nvPr/>
        </p:nvGrpSpPr>
        <p:grpSpPr>
          <a:xfrm>
            <a:off x="668441" y="5024921"/>
            <a:ext cx="2730079" cy="478910"/>
            <a:chOff x="668441" y="5223572"/>
            <a:chExt cx="2730079" cy="478910"/>
          </a:xfrm>
        </p:grpSpPr>
        <p:sp>
          <p:nvSpPr>
            <p:cNvPr id="18" name="TextBox 17"/>
            <p:cNvSpPr txBox="1"/>
            <p:nvPr/>
          </p:nvSpPr>
          <p:spPr>
            <a:xfrm>
              <a:off x="668441" y="5313040"/>
              <a:ext cx="969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 smtClean="0"/>
                <a:t>영국</a:t>
              </a:r>
              <a:endParaRPr lang="ko-KR" altLang="en-US" sz="1400" b="1" dirty="0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1637707" y="5223572"/>
              <a:ext cx="1760813" cy="478910"/>
            </a:xfrm>
            <a:prstGeom prst="rect">
              <a:avLst/>
            </a:prstGeom>
            <a:solidFill>
              <a:srgbClr val="017A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33199" y="5287814"/>
              <a:ext cx="12493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 smtClean="0">
                  <a:solidFill>
                    <a:schemeClr val="bg1"/>
                  </a:solidFill>
                </a:rPr>
                <a:t>62.8%</a:t>
              </a:r>
              <a:endParaRPr lang="ko-KR" altLang="en-US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직사각형 43"/>
          <p:cNvSpPr/>
          <p:nvPr/>
        </p:nvSpPr>
        <p:spPr>
          <a:xfrm>
            <a:off x="335548" y="915109"/>
            <a:ext cx="831580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600" b="1" dirty="0">
                <a:latin typeface="맑은 고딕" panose="020B0503020000020004" pitchFamily="50" charset="-127"/>
              </a:rPr>
              <a:t>멕시코의 국가 비만 </a:t>
            </a:r>
            <a:r>
              <a:rPr lang="ko-KR" altLang="en-US" sz="1600" b="1" dirty="0" smtClean="0">
                <a:latin typeface="맑은 고딕" panose="020B0503020000020004" pitchFamily="50" charset="-127"/>
              </a:rPr>
              <a:t>지수는 </a:t>
            </a:r>
            <a:r>
              <a:rPr lang="en-US" altLang="ko-KR" sz="1600" b="1" dirty="0" smtClean="0">
                <a:latin typeface="맑은 고딕" panose="020B0503020000020004" pitchFamily="50" charset="-127"/>
              </a:rPr>
              <a:t>10</a:t>
            </a:r>
            <a:r>
              <a:rPr lang="ko-KR" altLang="en-US" sz="1600" b="1" dirty="0">
                <a:latin typeface="맑은 고딕" panose="020B0503020000020004" pitchFamily="50" charset="-127"/>
              </a:rPr>
              <a:t>년간 </a:t>
            </a:r>
            <a:r>
              <a:rPr lang="en-US" altLang="ko-KR" sz="1600" b="1" dirty="0">
                <a:latin typeface="맑은 고딕" panose="020B0503020000020004" pitchFamily="50" charset="-127"/>
              </a:rPr>
              <a:t>1</a:t>
            </a:r>
            <a:r>
              <a:rPr lang="ko-KR" altLang="en-US" sz="1600" b="1" dirty="0">
                <a:latin typeface="맑은 고딕" panose="020B0503020000020004" pitchFamily="50" charset="-127"/>
              </a:rPr>
              <a:t>위를 차지했던 미국보다도 </a:t>
            </a:r>
            <a:r>
              <a:rPr lang="ko-KR" altLang="en-US" sz="1600" b="1" dirty="0" smtClean="0">
                <a:latin typeface="맑은 고딕" panose="020B0503020000020004" pitchFamily="50" charset="-127"/>
              </a:rPr>
              <a:t>높아졌다</a:t>
            </a:r>
            <a:r>
              <a:rPr lang="en-US" altLang="ko-KR" sz="1600" b="1" dirty="0" smtClean="0">
                <a:latin typeface="맑은 고딕" panose="020B0503020000020004" pitchFamily="50" charset="-127"/>
              </a:rPr>
              <a:t>.</a:t>
            </a:r>
            <a:endParaRPr lang="ko-KR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364284" y="1320195"/>
            <a:ext cx="8435975" cy="292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 dirty="0" smtClean="0">
                <a:latin typeface="맑은 고딕" panose="020B0503020000020004" pitchFamily="50" charset="-127"/>
              </a:rPr>
              <a:t>(</a:t>
            </a:r>
            <a:r>
              <a:rPr lang="ko-KR" altLang="en-US" sz="1200" b="1" dirty="0" smtClean="0">
                <a:latin typeface="맑은 고딕" panose="020B0503020000020004" pitchFamily="50" charset="-127"/>
              </a:rPr>
              <a:t>멕시코 </a:t>
            </a:r>
            <a:r>
              <a:rPr lang="ko-KR" altLang="en-US" sz="1200" b="1" dirty="0">
                <a:latin typeface="맑은 고딕" panose="020B0503020000020004" pitchFamily="50" charset="-127"/>
              </a:rPr>
              <a:t>의회는 </a:t>
            </a:r>
            <a:r>
              <a:rPr lang="ko-KR" altLang="ko-KR" sz="1200" b="1" dirty="0">
                <a:latin typeface="맑은 고딕" panose="020B0503020000020004" pitchFamily="50" charset="-127"/>
              </a:rPr>
              <a:t>비만 방지</a:t>
            </a:r>
            <a:r>
              <a:rPr lang="ko-KR" altLang="en-US" sz="1200" b="1" dirty="0">
                <a:latin typeface="맑은 고딕" panose="020B0503020000020004" pitchFamily="50" charset="-127"/>
              </a:rPr>
              <a:t>를</a:t>
            </a:r>
            <a:r>
              <a:rPr lang="ko-KR" altLang="ko-KR" sz="1200" b="1" dirty="0">
                <a:latin typeface="맑은 고딕" panose="020B0503020000020004" pitchFamily="50" charset="-127"/>
              </a:rPr>
              <a:t> 위해</a:t>
            </a:r>
            <a:r>
              <a:rPr lang="en-US" altLang="ko-KR" sz="1200" b="1" dirty="0">
                <a:latin typeface="맑은 고딕" panose="020B0503020000020004" pitchFamily="50" charset="-127"/>
              </a:rPr>
              <a:t> </a:t>
            </a:r>
            <a:r>
              <a:rPr lang="ko-KR" altLang="ko-KR" sz="1200" b="1" dirty="0" smtClean="0">
                <a:latin typeface="맑은 고딕" panose="020B0503020000020004" pitchFamily="50" charset="-127"/>
              </a:rPr>
              <a:t>100g </a:t>
            </a:r>
            <a:r>
              <a:rPr lang="ko-KR" altLang="ko-KR" sz="1200" b="1" dirty="0">
                <a:latin typeface="맑은 고딕" panose="020B0503020000020004" pitchFamily="50" charset="-127"/>
              </a:rPr>
              <a:t>당 275</a:t>
            </a:r>
            <a:r>
              <a:rPr lang="en-US" altLang="ko-KR" sz="1200" b="1" dirty="0">
                <a:latin typeface="맑은 고딕" panose="020B0503020000020004" pitchFamily="50" charset="-127"/>
              </a:rPr>
              <a:t> </a:t>
            </a:r>
            <a:r>
              <a:rPr lang="ko-KR" altLang="ko-KR" sz="1200" b="1" dirty="0">
                <a:latin typeface="맑은 고딕" panose="020B0503020000020004" pitchFamily="50" charset="-127"/>
              </a:rPr>
              <a:t>칼로리 이상 포함 포장 </a:t>
            </a:r>
            <a:r>
              <a:rPr lang="ko-KR" altLang="ko-KR" sz="1200" b="1" dirty="0" smtClean="0">
                <a:latin typeface="맑은 고딕" panose="020B0503020000020004" pitchFamily="50" charset="-127"/>
              </a:rPr>
              <a:t>식품에</a:t>
            </a:r>
            <a:r>
              <a:rPr lang="en-US" altLang="ko-KR" sz="1200" b="1" dirty="0" smtClean="0">
                <a:latin typeface="맑은 고딕" panose="020B0503020000020004" pitchFamily="50" charset="-127"/>
              </a:rPr>
              <a:t> </a:t>
            </a:r>
            <a:r>
              <a:rPr lang="ko-KR" altLang="ko-KR" sz="1200" b="1" dirty="0" smtClean="0">
                <a:solidFill>
                  <a:srgbClr val="C00000"/>
                </a:solidFill>
                <a:latin typeface="맑은 고딕" panose="020B0503020000020004" pitchFamily="50" charset="-127"/>
              </a:rPr>
              <a:t>5</a:t>
            </a:r>
            <a:r>
              <a:rPr lang="ko-KR" altLang="ko-KR" sz="12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%</a:t>
            </a:r>
            <a:r>
              <a:rPr lang="ko-KR" altLang="ko-KR" sz="1200" b="1" dirty="0">
                <a:latin typeface="맑은 고딕" panose="020B0503020000020004" pitchFamily="50" charset="-127"/>
              </a:rPr>
              <a:t>의 세금을 부과하는 법안을 </a:t>
            </a:r>
            <a:r>
              <a:rPr lang="ko-KR" altLang="ko-KR" sz="1200" b="1" dirty="0" smtClean="0">
                <a:latin typeface="맑은 고딕" panose="020B0503020000020004" pitchFamily="50" charset="-127"/>
              </a:rPr>
              <a:t>통과</a:t>
            </a:r>
            <a:r>
              <a:rPr lang="ko-KR" altLang="en-US" sz="1200" b="1" dirty="0" smtClean="0">
                <a:latin typeface="맑은 고딕" panose="020B0503020000020004" pitchFamily="50" charset="-127"/>
              </a:rPr>
              <a:t>시킴</a:t>
            </a:r>
            <a:r>
              <a:rPr lang="en-US" altLang="ko-KR" sz="1200" b="1" dirty="0" smtClean="0">
                <a:latin typeface="맑은 고딕" panose="020B0503020000020004" pitchFamily="50" charset="-127"/>
              </a:rPr>
              <a:t>)</a:t>
            </a:r>
            <a:endParaRPr lang="ko-KR" altLang="ko-KR" sz="1200" b="1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852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01130" y="231144"/>
            <a:ext cx="7086600" cy="619248"/>
          </a:xfrm>
        </p:spPr>
        <p:txBody>
          <a:bodyPr/>
          <a:lstStyle/>
          <a:p>
            <a:pPr algn="l"/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철강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1130" y="850392"/>
            <a:ext cx="22076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ko-KR" altLang="en-US" sz="1600" b="1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세계 </a:t>
            </a:r>
            <a:r>
              <a:rPr lang="en-US" altLang="ko-KR" sz="16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6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 철강생산국</a:t>
            </a:r>
          </a:p>
        </p:txBody>
      </p:sp>
      <p:graphicFrame>
        <p:nvGraphicFramePr>
          <p:cNvPr id="16" name="Group 227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604492242"/>
              </p:ext>
            </p:extLst>
          </p:nvPr>
        </p:nvGraphicFramePr>
        <p:xfrm>
          <a:off x="493776" y="1528693"/>
          <a:ext cx="8238745" cy="5081200"/>
        </p:xfrm>
        <a:graphic>
          <a:graphicData uri="http://schemas.openxmlformats.org/drawingml/2006/table">
            <a:tbl>
              <a:tblPr/>
              <a:tblGrid>
                <a:gridCol w="823711"/>
                <a:gridCol w="823711"/>
                <a:gridCol w="823711"/>
                <a:gridCol w="825346"/>
                <a:gridCol w="823711"/>
                <a:gridCol w="822076"/>
                <a:gridCol w="825346"/>
                <a:gridCol w="823711"/>
                <a:gridCol w="823711"/>
                <a:gridCol w="823711"/>
              </a:tblGrid>
              <a:tr h="36388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국가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2010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2005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2000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62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순위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점유율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순위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점유율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순위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점유율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중국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181.6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101.2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80.9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일본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107.7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98.8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98.1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미국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92.2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95.5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12.7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84.3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11.7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러시아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6.6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39.3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67.0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9.3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한국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45.4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38.9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28.1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독일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45.0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39.7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우크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33.4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3.7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22.3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41.8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브라질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29.6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23.9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인도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18.1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이태리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26.1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23.9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전세게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902.2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750.0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719.7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북한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6.0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7572396" y="1224262"/>
            <a:ext cx="121219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ko-KR" sz="12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단위 </a:t>
            </a:r>
            <a:r>
              <a:rPr lang="en-US" altLang="ko-KR" sz="12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1" dirty="0" err="1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백만톤</a:t>
            </a:r>
            <a:r>
              <a:rPr lang="en-US" altLang="ko-KR" sz="12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1350010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01130" y="231144"/>
            <a:ext cx="7086600" cy="619248"/>
          </a:xfrm>
        </p:spPr>
        <p:txBody>
          <a:bodyPr/>
          <a:lstStyle/>
          <a:p>
            <a:pPr algn="l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국가별 철강생산량 비교</a:t>
            </a:r>
            <a:endParaRPr lang="ko-KR" altLang="en-US" sz="2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1130" y="850392"/>
            <a:ext cx="79961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ko-KR" altLang="en-US" sz="16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한국은 세계 </a:t>
            </a:r>
            <a:r>
              <a:rPr lang="en-US" altLang="ko-KR" sz="2000" b="1" dirty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2000" b="1" dirty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</a:t>
            </a:r>
            <a:r>
              <a:rPr lang="ko-KR" altLang="en-US" sz="16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철강 생산국이지만 </a:t>
            </a:r>
            <a:r>
              <a:rPr lang="en-US" altLang="ko-KR" sz="16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600" b="1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</a:t>
            </a:r>
            <a:r>
              <a:rPr lang="ko-KR" altLang="en-US" sz="16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</a:t>
            </a:r>
            <a:r>
              <a:rPr lang="ko-KR" altLang="en-US" sz="1600" b="1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중국에 비해 생산량은 </a:t>
            </a:r>
            <a:r>
              <a:rPr lang="en-US" altLang="ko-KR" sz="20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1/3</a:t>
            </a:r>
            <a:r>
              <a:rPr lang="ko-KR" altLang="en-US" sz="1600" b="1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 </a:t>
            </a:r>
            <a:r>
              <a:rPr lang="ko-KR" altLang="en-US" sz="1600" b="1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불과하다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7572396" y="1352278"/>
            <a:ext cx="121219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ko-KR" sz="12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단위 </a:t>
            </a:r>
            <a:r>
              <a:rPr lang="en-US" altLang="ko-KR" sz="12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1" dirty="0" err="1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백만톤</a:t>
            </a:r>
            <a:r>
              <a:rPr lang="en-US" altLang="ko-KR" sz="12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graphicFrame>
        <p:nvGraphicFramePr>
          <p:cNvPr id="8" name="Group 2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8293091"/>
              </p:ext>
            </p:extLst>
          </p:nvPr>
        </p:nvGraphicFramePr>
        <p:xfrm>
          <a:off x="354904" y="1799194"/>
          <a:ext cx="8429683" cy="441872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42801"/>
                <a:gridCol w="842801"/>
                <a:gridCol w="842801"/>
                <a:gridCol w="844474"/>
                <a:gridCol w="842801"/>
                <a:gridCol w="841128"/>
                <a:gridCol w="844474"/>
                <a:gridCol w="842801"/>
                <a:gridCol w="842801"/>
                <a:gridCol w="842801"/>
              </a:tblGrid>
              <a:tr h="357660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국가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2010</a:t>
                      </a: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2005</a:t>
                      </a: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2000</a:t>
                      </a: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50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순위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생산량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점유율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순위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생산량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점유율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순위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생산량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점유율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</a:tr>
              <a:tr h="62120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중국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181.6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20.1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101.2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13.5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80.9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11.2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14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일본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107.7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11.9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98.8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13.2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98.1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13.6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</a:tr>
              <a:tr h="61839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미국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kumimoji="1" lang="en-US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92.2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10.2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95.5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12.7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kumimoji="1" lang="en-US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84.3</a:t>
                      </a:r>
                      <a:endParaRPr kumimoji="1" lang="en-US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11.7</a:t>
                      </a:r>
                      <a:endParaRPr kumimoji="1" lang="en-US" alt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1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러시아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59.8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6.6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39.3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5.2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67.0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9.3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</a:tr>
              <a:tr h="62401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한국</a:t>
                      </a:r>
                      <a:endParaRPr kumimoji="1" lang="ko-KR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kumimoji="1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45.4</a:t>
                      </a:r>
                      <a:endParaRPr kumimoji="1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5.0</a:t>
                      </a:r>
                      <a:endParaRPr kumimoji="1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kumimoji="1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38.9</a:t>
                      </a:r>
                      <a:endParaRPr kumimoji="1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5.2</a:t>
                      </a:r>
                      <a:endParaRPr kumimoji="1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kumimoji="1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28.1</a:t>
                      </a:r>
                      <a:endParaRPr kumimoji="1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3.9</a:t>
                      </a:r>
                      <a:endParaRPr kumimoji="1" lang="en-US" alt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2D2B"/>
                    </a:solidFill>
                  </a:tcPr>
                </a:tc>
              </a:tr>
              <a:tr h="62120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독일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45.0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5.0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39.8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5.3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39.7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5.5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FF">
                        <a:alpha val="3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" name="직사각형 1"/>
          <p:cNvSpPr/>
          <p:nvPr/>
        </p:nvSpPr>
        <p:spPr>
          <a:xfrm>
            <a:off x="3649311" y="6349484"/>
            <a:ext cx="18453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세계 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철강생산국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1440046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ko-KR" altLang="en-US" sz="3200" spc="-15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spc="-150" dirty="0" smtClean="0">
                <a:latin typeface="맑은 고딕" pitchFamily="50" charset="-127"/>
                <a:ea typeface="맑은 고딕" pitchFamily="50" charset="-127"/>
              </a:rPr>
              <a:t>1992</a:t>
            </a:r>
            <a:r>
              <a:rPr lang="ko-KR" altLang="en-US" sz="3200" spc="-150" dirty="0" smtClean="0">
                <a:latin typeface="맑은 고딕" pitchFamily="50" charset="-127"/>
                <a:ea typeface="맑은 고딕" pitchFamily="50" charset="-127"/>
              </a:rPr>
              <a:t>년 동계장애인올림픽의 한국 여성선수는 </a:t>
            </a:r>
            <a:r>
              <a:rPr lang="en-US" altLang="ko-KR" sz="3200" spc="-150" dirty="0" smtClean="0">
                <a:latin typeface="맑은 고딕" pitchFamily="50" charset="-127"/>
                <a:ea typeface="맑은 고딕" pitchFamily="50" charset="-127"/>
              </a:rPr>
              <a:t>0</a:t>
            </a:r>
            <a:r>
              <a:rPr lang="ko-KR" altLang="en-US" sz="3200" spc="-150" dirty="0">
                <a:latin typeface="맑은 고딕" pitchFamily="50" charset="-127"/>
                <a:ea typeface="맑은 고딕" pitchFamily="50" charset="-127"/>
              </a:rPr>
              <a:t>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3548" y="1337928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prstClr val="black"/>
                </a:solidFill>
              </a:rPr>
              <a:t>1998</a:t>
            </a:r>
            <a:r>
              <a:rPr lang="ko-KR" altLang="en-US" sz="1400" dirty="0" smtClean="0">
                <a:solidFill>
                  <a:prstClr val="black"/>
                </a:solidFill>
              </a:rPr>
              <a:t>년 </a:t>
            </a:r>
            <a:r>
              <a:rPr lang="ko-KR" altLang="en-US" sz="1400" dirty="0" err="1" smtClean="0">
                <a:solidFill>
                  <a:prstClr val="black"/>
                </a:solidFill>
              </a:rPr>
              <a:t>나가노</a:t>
            </a:r>
            <a:r>
              <a:rPr lang="ko-KR" altLang="en-US" sz="1400" dirty="0" smtClean="0">
                <a:solidFill>
                  <a:prstClr val="black"/>
                </a:solidFill>
              </a:rPr>
              <a:t> 동계장애인올림픽에 한국 여성선수 최초로 </a:t>
            </a:r>
            <a:r>
              <a:rPr lang="ko-KR" altLang="en-US" sz="1400" dirty="0" err="1" smtClean="0">
                <a:solidFill>
                  <a:prstClr val="black"/>
                </a:solidFill>
              </a:rPr>
              <a:t>알파인스키</a:t>
            </a:r>
            <a:r>
              <a:rPr lang="ko-KR" altLang="en-US" sz="1400" dirty="0" smtClean="0">
                <a:solidFill>
                  <a:prstClr val="black"/>
                </a:solidFill>
              </a:rPr>
              <a:t> 종목의 김미정 선수 참가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6119" y="1844824"/>
            <a:ext cx="34243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u="sng" dirty="0" smtClean="0">
                <a:solidFill>
                  <a:prstClr val="black"/>
                </a:solidFill>
              </a:rPr>
              <a:t>한국의 동계장애인올림픽대회 참가 현황</a:t>
            </a:r>
            <a:endParaRPr lang="ko-KR" altLang="en-US" sz="1400" u="sng" dirty="0">
              <a:solidFill>
                <a:prstClr val="black"/>
              </a:solidFill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/>
          </p:nvPr>
        </p:nvGraphicFramePr>
        <p:xfrm>
          <a:off x="213131" y="2241310"/>
          <a:ext cx="8427321" cy="428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437"/>
                <a:gridCol w="648072"/>
                <a:gridCol w="1368152"/>
                <a:gridCol w="1872208"/>
                <a:gridCol w="792088"/>
                <a:gridCol w="792088"/>
                <a:gridCol w="792088"/>
                <a:gridCol w="864096"/>
                <a:gridCol w="828092"/>
              </a:tblGrid>
              <a:tr h="18542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회</a:t>
                      </a:r>
                      <a:endParaRPr lang="ko-KR" altLang="en-US" sz="11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연도</a:t>
                      </a:r>
                      <a:endParaRPr lang="ko-KR" altLang="en-US" sz="11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개최지</a:t>
                      </a:r>
                      <a:endParaRPr lang="ko-KR" altLang="en-US" sz="11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참가장애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참가국수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참가선수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한국 참가 선수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/>
                </a:tc>
              </a:tr>
              <a:tr h="1854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남성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여성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pc="0" dirty="0" smtClean="0"/>
                        <a:t>여성비율</a:t>
                      </a:r>
                      <a:endParaRPr lang="ko-KR" altLang="en-US" sz="1100" spc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1976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외른스홀드스비크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시각 기타장애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17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250</a:t>
                      </a:r>
                      <a:endParaRPr lang="ko-KR" altLang="en-US" sz="11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1980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예일로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18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350</a:t>
                      </a:r>
                      <a:endParaRPr lang="ko-KR" altLang="en-US" sz="11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1984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인스부르크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21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457</a:t>
                      </a:r>
                      <a:endParaRPr lang="ko-KR" altLang="en-US" sz="11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1988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인스부르크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397</a:t>
                      </a:r>
                      <a:endParaRPr lang="ko-KR" altLang="en-US" sz="11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5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1992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티니</a:t>
                      </a:r>
                      <a:r>
                        <a:rPr lang="en-US" altLang="ko-KR" sz="1100" dirty="0" smtClean="0"/>
                        <a:t>/</a:t>
                      </a:r>
                      <a:r>
                        <a:rPr lang="ko-KR" altLang="en-US" sz="1100" dirty="0" err="1" smtClean="0"/>
                        <a:t>알베르빌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24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475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0.0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6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1994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릴레함메르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31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492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0.0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7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1998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나가노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571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25.0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8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2002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솔트레이크시티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36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416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5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16.7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9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2006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토리노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39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479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0.0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2010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밴쿠버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척수장애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시각장애</a:t>
                      </a:r>
                      <a:endParaRPr lang="en-US" altLang="ko-KR" sz="1100" dirty="0" smtClean="0"/>
                    </a:p>
                    <a:p>
                      <a:pPr algn="ctr" latinLnBrk="1"/>
                      <a:r>
                        <a:rPr lang="ko-KR" altLang="en-US" sz="1100" dirty="0" smtClean="0"/>
                        <a:t>절단 및 기타장애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45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550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23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8.0</a:t>
                      </a:r>
                      <a:endParaRPr lang="ko-KR" alt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02668" y="6543556"/>
            <a:ext cx="6206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자료 </a:t>
            </a:r>
            <a:r>
              <a:rPr lang="en-US" altLang="ko-KR" sz="1200" dirty="0" smtClean="0">
                <a:solidFill>
                  <a:prstClr val="black"/>
                </a:solidFill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</a:rPr>
              <a:t>10</a:t>
            </a:r>
            <a:r>
              <a:rPr lang="ko-KR" altLang="en-US" sz="1200" dirty="0" smtClean="0">
                <a:solidFill>
                  <a:prstClr val="black"/>
                </a:solidFill>
              </a:rPr>
              <a:t>회 </a:t>
            </a:r>
            <a:r>
              <a:rPr lang="ko-KR" altLang="en-US" sz="1200" dirty="0" err="1" smtClean="0">
                <a:solidFill>
                  <a:prstClr val="black"/>
                </a:solidFill>
              </a:rPr>
              <a:t>벤쿠버장애인동계올림픽대회</a:t>
            </a:r>
            <a:r>
              <a:rPr lang="ko-KR" altLang="en-US" sz="1200" dirty="0" smtClean="0">
                <a:solidFill>
                  <a:prstClr val="black"/>
                </a:solidFill>
              </a:rPr>
              <a:t> 홈페이지</a:t>
            </a:r>
            <a:r>
              <a:rPr lang="en-US" altLang="ko-KR" sz="1200" dirty="0" smtClean="0">
                <a:solidFill>
                  <a:prstClr val="black"/>
                </a:solidFill>
              </a:rPr>
              <a:t> (http://vancouver2010.kosad.or.kr)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5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C5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ko-KR" altLang="en-US" sz="3200" b="1" dirty="0">
                <a:latin typeface="맑은 고딕" pitchFamily="50" charset="-127"/>
                <a:ea typeface="맑은 고딕" pitchFamily="50" charset="-127"/>
              </a:rPr>
              <a:t>한국 </a:t>
            </a:r>
            <a:r>
              <a:rPr lang="ko-KR" altLang="en-US" sz="3200" b="1" dirty="0" smtClean="0">
                <a:latin typeface="맑은 고딕" pitchFamily="50" charset="-127"/>
                <a:ea typeface="맑은 고딕" pitchFamily="50" charset="-127"/>
              </a:rPr>
              <a:t>여성선수는 </a:t>
            </a:r>
            <a:r>
              <a:rPr lang="en-US" altLang="ko-KR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0</a:t>
            </a:r>
            <a:r>
              <a:rPr lang="ko-KR" altLang="en-US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endParaRPr lang="ko-KR" altLang="en-US" sz="36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730" y="1412776"/>
            <a:ext cx="8496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1998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년 </a:t>
            </a:r>
            <a:r>
              <a:rPr lang="ko-KR" altLang="en-US" sz="1400" dirty="0" err="1">
                <a:solidFill>
                  <a:prstClr val="white">
                    <a:lumMod val="50000"/>
                  </a:prstClr>
                </a:solidFill>
              </a:rPr>
              <a:t>나가노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 동계장애인올림픽에 한국 여성선수 최초로 </a:t>
            </a:r>
            <a:r>
              <a:rPr lang="ko-KR" altLang="en-US" sz="1400" dirty="0" err="1">
                <a:solidFill>
                  <a:prstClr val="white">
                    <a:lumMod val="50000"/>
                  </a:prstClr>
                </a:solidFill>
              </a:rPr>
              <a:t>알파인스키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 종목의 김미정 선수 참가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67544" y="116632"/>
            <a:ext cx="3163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olidFill>
                  <a:prstClr val="black"/>
                </a:solidFill>
              </a:rPr>
              <a:t> </a:t>
            </a:r>
            <a:r>
              <a:rPr lang="en-US" altLang="ko-KR" dirty="0">
                <a:solidFill>
                  <a:prstClr val="black"/>
                </a:solidFill>
              </a:rPr>
              <a:t>1992</a:t>
            </a:r>
            <a:r>
              <a:rPr lang="ko-KR" altLang="en-US" dirty="0">
                <a:solidFill>
                  <a:prstClr val="black"/>
                </a:solidFill>
              </a:rPr>
              <a:t>년 동계장애인올림픽의</a:t>
            </a:r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/>
          </p:nvPr>
        </p:nvGraphicFramePr>
        <p:xfrm>
          <a:off x="213131" y="1916832"/>
          <a:ext cx="8427321" cy="449163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70437"/>
                <a:gridCol w="648072"/>
                <a:gridCol w="1368152"/>
                <a:gridCol w="1872208"/>
                <a:gridCol w="792088"/>
                <a:gridCol w="792088"/>
                <a:gridCol w="792088"/>
                <a:gridCol w="864096"/>
                <a:gridCol w="828092"/>
              </a:tblGrid>
              <a:tr h="18542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회</a:t>
                      </a:r>
                      <a:endParaRPr lang="ko-KR" altLang="en-US" sz="11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연도</a:t>
                      </a:r>
                      <a:endParaRPr lang="ko-KR" altLang="en-US" sz="11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개최지</a:t>
                      </a:r>
                      <a:endParaRPr lang="ko-KR" altLang="en-US" sz="11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참가장애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참가국수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참가선수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한국 참가 선수</a:t>
                      </a:r>
                      <a:endParaRPr lang="ko-KR" altLang="en-US" sz="1100" dirty="0"/>
                    </a:p>
                  </a:txBody>
                  <a:tcPr marL="0" marR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/>
                </a:tc>
              </a:tr>
              <a:tr h="1854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</a:rPr>
                        <a:t>남성</a:t>
                      </a:r>
                      <a:endParaRPr lang="ko-KR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</a:rPr>
                        <a:t>여성</a:t>
                      </a:r>
                      <a:endParaRPr lang="ko-KR" alt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 smtClean="0">
                          <a:solidFill>
                            <a:schemeClr val="bg1"/>
                          </a:solidFill>
                        </a:rPr>
                        <a:t>여성비율</a:t>
                      </a:r>
                      <a:endParaRPr lang="ko-KR" altLang="en-US" sz="1100" b="1" spc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56763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1976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외른스홀드스비크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시각 기타장애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17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250</a:t>
                      </a:r>
                      <a:endParaRPr lang="ko-KR" altLang="en-US" sz="11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</a:tr>
              <a:tr h="56763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1988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인스부르크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397</a:t>
                      </a:r>
                      <a:endParaRPr lang="ko-KR" altLang="en-US" sz="11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 anchor="ctr"/>
                </a:tc>
              </a:tr>
              <a:tr h="56763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ko-KR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1992</a:t>
                      </a:r>
                      <a:endParaRPr lang="ko-KR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rgbClr val="C00000"/>
                          </a:solidFill>
                        </a:rPr>
                        <a:t>티니</a:t>
                      </a:r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ko-KR" altLang="en-US" sz="1100" dirty="0" err="1" smtClean="0">
                          <a:solidFill>
                            <a:srgbClr val="C00000"/>
                          </a:solidFill>
                        </a:rPr>
                        <a:t>알베르빌</a:t>
                      </a:r>
                      <a:endParaRPr lang="ko-KR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rgbClr val="C00000"/>
                          </a:solidFill>
                        </a:rPr>
                        <a:t>전장애인</a:t>
                      </a:r>
                      <a:endParaRPr lang="ko-KR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24</a:t>
                      </a:r>
                      <a:endParaRPr lang="ko-KR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475</a:t>
                      </a:r>
                      <a:endParaRPr lang="ko-KR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ko-KR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ko-KR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0.0</a:t>
                      </a:r>
                      <a:endParaRPr lang="ko-KR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  <a:tr h="56763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1998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>
                          <a:solidFill>
                            <a:schemeClr val="bg1"/>
                          </a:solidFill>
                        </a:rPr>
                        <a:t>나가노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>
                          <a:solidFill>
                            <a:schemeClr val="bg1"/>
                          </a:solidFill>
                        </a:rPr>
                        <a:t>전장애인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32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571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ko-KR" altLang="en-US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dirty="0" smtClean="0">
                          <a:solidFill>
                            <a:srgbClr val="002060"/>
                          </a:solidFill>
                        </a:rPr>
                        <a:t>25.0</a:t>
                      </a:r>
                      <a:endParaRPr lang="ko-KR" altLang="en-US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</a:tr>
              <a:tr h="56763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8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2002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솔트레이크시티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36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416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5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16.7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56763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9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2006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/>
                        <a:t>토리노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전장애인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39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479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0.0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56763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2010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밴쿠버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/>
                        <a:t>척수장애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ko-KR" altLang="en-US" sz="1100" dirty="0" smtClean="0"/>
                        <a:t>시각장애</a:t>
                      </a:r>
                      <a:endParaRPr lang="en-US" altLang="ko-KR" sz="1100" dirty="0" smtClean="0"/>
                    </a:p>
                    <a:p>
                      <a:pPr algn="ctr" latinLnBrk="1"/>
                      <a:r>
                        <a:rPr lang="ko-KR" altLang="en-US" sz="1100" dirty="0" smtClean="0"/>
                        <a:t>절단 및 기타장애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45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550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23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8.0</a:t>
                      </a:r>
                      <a:endParaRPr lang="ko-KR" alt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02668" y="6543556"/>
            <a:ext cx="6206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자료 </a:t>
            </a:r>
            <a:r>
              <a:rPr lang="en-US" altLang="ko-KR" sz="1200" dirty="0" smtClean="0">
                <a:solidFill>
                  <a:prstClr val="black"/>
                </a:solidFill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</a:rPr>
              <a:t>10</a:t>
            </a:r>
            <a:r>
              <a:rPr lang="ko-KR" altLang="en-US" sz="1200" dirty="0" smtClean="0">
                <a:solidFill>
                  <a:prstClr val="black"/>
                </a:solidFill>
              </a:rPr>
              <a:t>회 </a:t>
            </a:r>
            <a:r>
              <a:rPr lang="ko-KR" altLang="en-US" sz="1200" dirty="0" err="1" smtClean="0">
                <a:solidFill>
                  <a:prstClr val="black"/>
                </a:solidFill>
              </a:rPr>
              <a:t>벤쿠버장애인동계올림픽대회</a:t>
            </a:r>
            <a:r>
              <a:rPr lang="ko-KR" altLang="en-US" sz="1200" dirty="0" smtClean="0">
                <a:solidFill>
                  <a:prstClr val="black"/>
                </a:solidFill>
              </a:rPr>
              <a:t> 홈페이지</a:t>
            </a:r>
            <a:r>
              <a:rPr lang="en-US" altLang="ko-KR" sz="1200" dirty="0" smtClean="0">
                <a:solidFill>
                  <a:prstClr val="black"/>
                </a:solidFill>
              </a:rPr>
              <a:t> (http://vancouver2010.kosad.or.kr)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53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2008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년 베이징 올림픽 여성종목 비율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92.2%</a:t>
            </a:r>
            <a:endParaRPr lang="ko-KR" altLang="en-US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134" y="1340768"/>
            <a:ext cx="8523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prstClr val="black"/>
                </a:solidFill>
              </a:rPr>
              <a:t>1896</a:t>
            </a:r>
            <a:r>
              <a:rPr lang="ko-KR" altLang="en-US" sz="1400" dirty="0" smtClean="0">
                <a:solidFill>
                  <a:prstClr val="black"/>
                </a:solidFill>
              </a:rPr>
              <a:t>년 그리스 아테네에서 제</a:t>
            </a:r>
            <a:r>
              <a:rPr lang="en-US" altLang="ko-KR" sz="1400" dirty="0" smtClean="0">
                <a:solidFill>
                  <a:prstClr val="black"/>
                </a:solidFill>
              </a:rPr>
              <a:t>1</a:t>
            </a:r>
            <a:r>
              <a:rPr lang="ko-KR" altLang="en-US" sz="1400" dirty="0" smtClean="0">
                <a:solidFill>
                  <a:prstClr val="black"/>
                </a:solidFill>
              </a:rPr>
              <a:t>회 하계올림픽이 개최된 이래</a:t>
            </a:r>
            <a:r>
              <a:rPr lang="en-US" altLang="ko-KR" sz="1400" dirty="0" smtClean="0">
                <a:solidFill>
                  <a:prstClr val="black"/>
                </a:solidFill>
              </a:rPr>
              <a:t>, 2008</a:t>
            </a:r>
            <a:r>
              <a:rPr lang="ko-KR" altLang="en-US" sz="1400" dirty="0" smtClean="0">
                <a:solidFill>
                  <a:prstClr val="black"/>
                </a:solidFill>
              </a:rPr>
              <a:t>년 중국 베이징올림픽까지 총 </a:t>
            </a:r>
            <a:r>
              <a:rPr lang="en-US" altLang="ko-KR" sz="1400" dirty="0" smtClean="0">
                <a:solidFill>
                  <a:prstClr val="black"/>
                </a:solidFill>
              </a:rPr>
              <a:t>29</a:t>
            </a:r>
            <a:r>
              <a:rPr lang="ko-KR" altLang="en-US" sz="1400" dirty="0" smtClean="0">
                <a:solidFill>
                  <a:prstClr val="black"/>
                </a:solidFill>
              </a:rPr>
              <a:t>회의 하계 올림픽이 개최되었고</a:t>
            </a:r>
            <a:r>
              <a:rPr lang="en-US" altLang="ko-KR" sz="1400" dirty="0" smtClean="0">
                <a:solidFill>
                  <a:prstClr val="black"/>
                </a:solidFill>
              </a:rPr>
              <a:t>, </a:t>
            </a:r>
            <a:r>
              <a:rPr lang="ko-KR" altLang="en-US" sz="1400" dirty="0" smtClean="0">
                <a:solidFill>
                  <a:prstClr val="black"/>
                </a:solidFill>
              </a:rPr>
              <a:t>하계올림픽의 종목 및 세부 경기 수는 꾸준히 증가하였음</a:t>
            </a:r>
            <a:endParaRPr lang="en-US" altLang="ko-KR" sz="1400" dirty="0" smtClean="0">
              <a:solidFill>
                <a:prstClr val="black"/>
              </a:solidFill>
            </a:endParaRPr>
          </a:p>
          <a:p>
            <a:r>
              <a:rPr lang="ko-KR" altLang="en-US" sz="1400" dirty="0" smtClean="0">
                <a:solidFill>
                  <a:prstClr val="black"/>
                </a:solidFill>
              </a:rPr>
              <a:t>하계올림픽에 여성 경기가 도입된 것은 </a:t>
            </a:r>
            <a:r>
              <a:rPr lang="en-US" altLang="ko-KR" sz="1400" dirty="0" smtClean="0">
                <a:solidFill>
                  <a:prstClr val="black"/>
                </a:solidFill>
              </a:rPr>
              <a:t>1900</a:t>
            </a:r>
            <a:r>
              <a:rPr lang="ko-KR" altLang="en-US" sz="1400" dirty="0" smtClean="0">
                <a:solidFill>
                  <a:prstClr val="black"/>
                </a:solidFill>
              </a:rPr>
              <a:t>년인 제</a:t>
            </a:r>
            <a:r>
              <a:rPr lang="en-US" altLang="ko-KR" sz="1400" dirty="0" smtClean="0">
                <a:solidFill>
                  <a:prstClr val="black"/>
                </a:solidFill>
              </a:rPr>
              <a:t>2</a:t>
            </a:r>
            <a:r>
              <a:rPr lang="ko-KR" altLang="en-US" sz="1400" dirty="0" smtClean="0">
                <a:solidFill>
                  <a:prstClr val="black"/>
                </a:solidFill>
              </a:rPr>
              <a:t>회 파리올림픽부터이며</a:t>
            </a:r>
            <a:r>
              <a:rPr lang="en-US" altLang="ko-KR" sz="1400" dirty="0" smtClean="0">
                <a:solidFill>
                  <a:prstClr val="black"/>
                </a:solidFill>
              </a:rPr>
              <a:t>, </a:t>
            </a:r>
            <a:r>
              <a:rPr lang="ko-KR" altLang="en-US" sz="1400" dirty="0" smtClean="0">
                <a:solidFill>
                  <a:prstClr val="black"/>
                </a:solidFill>
              </a:rPr>
              <a:t>테니스와 골프에서 시작하여 </a:t>
            </a:r>
            <a:r>
              <a:rPr lang="en-US" altLang="ko-KR" sz="1400" dirty="0" smtClean="0">
                <a:solidFill>
                  <a:prstClr val="black"/>
                </a:solidFill>
              </a:rPr>
              <a:t>2008</a:t>
            </a:r>
            <a:r>
              <a:rPr lang="ko-KR" altLang="en-US" sz="1400" dirty="0" smtClean="0">
                <a:solidFill>
                  <a:prstClr val="black"/>
                </a:solidFill>
              </a:rPr>
              <a:t>년 자전거 장애물 경기까지 확대되어 왔음을 알 수 있음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0139" y="2413739"/>
            <a:ext cx="35237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u="sng" dirty="0" smtClean="0">
                <a:solidFill>
                  <a:prstClr val="black"/>
                </a:solidFill>
              </a:rPr>
              <a:t>동</a:t>
            </a:r>
            <a:r>
              <a:rPr lang="en-US" altLang="ko-KR" sz="1600" u="sng" dirty="0" smtClean="0">
                <a:solidFill>
                  <a:prstClr val="black"/>
                </a:solidFill>
              </a:rPr>
              <a:t>·</a:t>
            </a:r>
            <a:r>
              <a:rPr lang="ko-KR" altLang="en-US" sz="1600" u="sng" dirty="0" smtClean="0">
                <a:solidFill>
                  <a:prstClr val="black"/>
                </a:solidFill>
              </a:rPr>
              <a:t>하계올림픽의 여성종목 도입 시기</a:t>
            </a:r>
            <a:endParaRPr lang="ko-KR" altLang="en-US" sz="1600" u="sng" dirty="0">
              <a:solidFill>
                <a:prstClr val="black"/>
              </a:solidFill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/>
          </p:nvPr>
        </p:nvGraphicFramePr>
        <p:xfrm>
          <a:off x="179512" y="2810435"/>
          <a:ext cx="432048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2664296"/>
              </a:tblGrid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연도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여성 종목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1900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테니스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골프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1904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양궁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1908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테니스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피겨스케이팅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1912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수영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1920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피겨스케이팅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1924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펜싱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1928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육상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체조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1936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스키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체조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1948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카누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1952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승마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1960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스피드스케이팅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1964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배구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err="1" smtClean="0"/>
                        <a:t>루지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/>
          </p:nvPr>
        </p:nvGraphicFramePr>
        <p:xfrm>
          <a:off x="4608637" y="2810435"/>
          <a:ext cx="432048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2664296"/>
              </a:tblGrid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연도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여성 종목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1972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양궁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1976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조정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농구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핸드볼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1980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하키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1984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사격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사이클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1988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테니스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탁구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요트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1992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배드민턴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유도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err="1" smtClean="0"/>
                        <a:t>바이애슬론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1996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축구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소프트볼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1998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ko-KR" altLang="en-US" sz="1200" dirty="0" err="1" smtClean="0"/>
                        <a:t>컬링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아이스하키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2000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ko-KR" altLang="en-US" sz="1200" dirty="0" smtClean="0"/>
                        <a:t>역도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근대</a:t>
                      </a:r>
                      <a:r>
                        <a:rPr lang="en-US" altLang="ko-KR" sz="1200" dirty="0" smtClean="0"/>
                        <a:t>5</a:t>
                      </a:r>
                      <a:r>
                        <a:rPr lang="ko-KR" altLang="en-US" sz="1200" dirty="0" smtClean="0"/>
                        <a:t>종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태권도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철인</a:t>
                      </a:r>
                      <a:r>
                        <a:rPr lang="en-US" altLang="ko-KR" sz="1200" dirty="0" smtClean="0"/>
                        <a:t>3</a:t>
                      </a:r>
                      <a:r>
                        <a:rPr lang="ko-KR" altLang="en-US" sz="1200" dirty="0" smtClean="0"/>
                        <a:t>종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2002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ko-KR" altLang="en-US" sz="1200" dirty="0" smtClean="0"/>
                        <a:t>봅슬레이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2004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레슬링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286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2008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smtClean="0"/>
                        <a:t>자전거 장애물 경기</a:t>
                      </a:r>
                      <a:r>
                        <a:rPr lang="en-US" altLang="ko-KR" sz="1200" dirty="0" smtClean="0"/>
                        <a:t>(BMX)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02668" y="6405057"/>
            <a:ext cx="6535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주 </a:t>
            </a:r>
            <a:r>
              <a:rPr lang="en-US" altLang="ko-KR" sz="1200" dirty="0" smtClean="0">
                <a:solidFill>
                  <a:prstClr val="black"/>
                </a:solidFill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</a:rPr>
              <a:t>소프트볼은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여성만 해당하는 종목임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200" dirty="0" smtClean="0">
                <a:solidFill>
                  <a:prstClr val="black"/>
                </a:solidFill>
              </a:rPr>
              <a:t>자료 </a:t>
            </a:r>
            <a:r>
              <a:rPr lang="en-US" altLang="ko-KR" sz="1200" dirty="0" smtClean="0">
                <a:solidFill>
                  <a:prstClr val="black"/>
                </a:solidFill>
              </a:rPr>
              <a:t>: IOC. 2009. 2. Factsheet : Woman in the Olympic Movement (http://www.olympic.org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61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C5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4206130" y="3130898"/>
            <a:ext cx="3822254" cy="289039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9" name="사다리꼴 8"/>
          <p:cNvSpPr/>
          <p:nvPr/>
        </p:nvSpPr>
        <p:spPr>
          <a:xfrm rot="16200000" flipH="1">
            <a:off x="1854972" y="3664233"/>
            <a:ext cx="2880319" cy="1833661"/>
          </a:xfrm>
          <a:custGeom>
            <a:avLst/>
            <a:gdLst>
              <a:gd name="connsiteX0" fmla="*/ 0 w 2880319"/>
              <a:gd name="connsiteY0" fmla="*/ 2547621 h 2547621"/>
              <a:gd name="connsiteX1" fmla="*/ 636905 w 2880319"/>
              <a:gd name="connsiteY1" fmla="*/ 0 h 2547621"/>
              <a:gd name="connsiteX2" fmla="*/ 2243414 w 2880319"/>
              <a:gd name="connsiteY2" fmla="*/ 0 h 2547621"/>
              <a:gd name="connsiteX3" fmla="*/ 2880319 w 2880319"/>
              <a:gd name="connsiteY3" fmla="*/ 2547621 h 2547621"/>
              <a:gd name="connsiteX4" fmla="*/ 0 w 2880319"/>
              <a:gd name="connsiteY4" fmla="*/ 2547621 h 2547621"/>
              <a:gd name="connsiteX0" fmla="*/ 0 w 2880319"/>
              <a:gd name="connsiteY0" fmla="*/ 2547621 h 2547621"/>
              <a:gd name="connsiteX1" fmla="*/ 730211 w 2880319"/>
              <a:gd name="connsiteY1" fmla="*/ 0 h 2547621"/>
              <a:gd name="connsiteX2" fmla="*/ 2243414 w 2880319"/>
              <a:gd name="connsiteY2" fmla="*/ 0 h 2547621"/>
              <a:gd name="connsiteX3" fmla="*/ 2880319 w 2880319"/>
              <a:gd name="connsiteY3" fmla="*/ 2547621 h 2547621"/>
              <a:gd name="connsiteX4" fmla="*/ 0 w 2880319"/>
              <a:gd name="connsiteY4" fmla="*/ 2547621 h 2547621"/>
              <a:gd name="connsiteX0" fmla="*/ 0 w 2880319"/>
              <a:gd name="connsiteY0" fmla="*/ 2547621 h 2547621"/>
              <a:gd name="connsiteX1" fmla="*/ 730211 w 2880319"/>
              <a:gd name="connsiteY1" fmla="*/ 0 h 2547621"/>
              <a:gd name="connsiteX2" fmla="*/ 1664916 w 2880319"/>
              <a:gd name="connsiteY2" fmla="*/ 0 h 2547621"/>
              <a:gd name="connsiteX3" fmla="*/ 2880319 w 2880319"/>
              <a:gd name="connsiteY3" fmla="*/ 2547621 h 2547621"/>
              <a:gd name="connsiteX4" fmla="*/ 0 w 2880319"/>
              <a:gd name="connsiteY4" fmla="*/ 2547621 h 2547621"/>
              <a:gd name="connsiteX0" fmla="*/ 0 w 2880319"/>
              <a:gd name="connsiteY0" fmla="*/ 2556952 h 2556952"/>
              <a:gd name="connsiteX1" fmla="*/ 702219 w 2880319"/>
              <a:gd name="connsiteY1" fmla="*/ 0 h 2556952"/>
              <a:gd name="connsiteX2" fmla="*/ 1664916 w 2880319"/>
              <a:gd name="connsiteY2" fmla="*/ 9331 h 2556952"/>
              <a:gd name="connsiteX3" fmla="*/ 2880319 w 2880319"/>
              <a:gd name="connsiteY3" fmla="*/ 2556952 h 2556952"/>
              <a:gd name="connsiteX4" fmla="*/ 0 w 2880319"/>
              <a:gd name="connsiteY4" fmla="*/ 2556952 h 2556952"/>
              <a:gd name="connsiteX0" fmla="*/ 0 w 2880319"/>
              <a:gd name="connsiteY0" fmla="*/ 2556952 h 2556952"/>
              <a:gd name="connsiteX1" fmla="*/ 702219 w 2880319"/>
              <a:gd name="connsiteY1" fmla="*/ 0 h 2556952"/>
              <a:gd name="connsiteX2" fmla="*/ 1655588 w 2880319"/>
              <a:gd name="connsiteY2" fmla="*/ 9331 h 2556952"/>
              <a:gd name="connsiteX3" fmla="*/ 2880319 w 2880319"/>
              <a:gd name="connsiteY3" fmla="*/ 2556952 h 2556952"/>
              <a:gd name="connsiteX4" fmla="*/ 0 w 2880319"/>
              <a:gd name="connsiteY4" fmla="*/ 2556952 h 25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19" h="2556952">
                <a:moveTo>
                  <a:pt x="0" y="2556952"/>
                </a:moveTo>
                <a:lnTo>
                  <a:pt x="702219" y="0"/>
                </a:lnTo>
                <a:lnTo>
                  <a:pt x="1655588" y="9331"/>
                </a:lnTo>
                <a:lnTo>
                  <a:pt x="2880319" y="2556952"/>
                </a:lnTo>
                <a:lnTo>
                  <a:pt x="0" y="255695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ko-KR" altLang="en-US" sz="3200" b="1" dirty="0" smtClean="0">
                <a:latin typeface="맑은 고딕" pitchFamily="50" charset="-127"/>
                <a:ea typeface="맑은 고딕" pitchFamily="50" charset="-127"/>
              </a:rPr>
              <a:t>여성</a:t>
            </a:r>
            <a:r>
              <a:rPr lang="en-US" altLang="ko-KR" sz="32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b="1" dirty="0" smtClean="0">
                <a:latin typeface="맑은 고딕" pitchFamily="50" charset="-127"/>
                <a:ea typeface="맑은 고딕" pitchFamily="50" charset="-127"/>
              </a:rPr>
              <a:t>종목 비율 </a:t>
            </a:r>
            <a:r>
              <a:rPr lang="en-US" altLang="ko-KR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92.2%</a:t>
            </a:r>
            <a:endParaRPr lang="ko-KR" altLang="en-US" sz="36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730" y="1412776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1896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년 그리스 아테네에서 제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1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회 하계올림픽이 개최된 이래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, 2008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년 중국 베이징올림픽까지 총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29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회의 하계 올림픽이 개최되었고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, 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하계올림픽의 종목 및 세부 경기 수는 꾸준히 증가하였음</a:t>
            </a:r>
          </a:p>
          <a:p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하계올림픽에 여성 경기가 도입된 것은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1900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년인 제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2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회 파리올림픽부터이며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, 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테니스와 골프에서 시작하여 </a:t>
            </a:r>
            <a:r>
              <a:rPr lang="en-US" altLang="ko-KR" sz="1400" dirty="0">
                <a:solidFill>
                  <a:prstClr val="white">
                    <a:lumMod val="50000"/>
                  </a:prstClr>
                </a:solidFill>
              </a:rPr>
              <a:t>2008</a:t>
            </a:r>
            <a:r>
              <a:rPr lang="ko-KR" altLang="en-US" sz="1400" dirty="0">
                <a:solidFill>
                  <a:prstClr val="white">
                    <a:lumMod val="50000"/>
                  </a:prstClr>
                </a:solidFill>
              </a:rPr>
              <a:t>년 자전거 장애물 경기까지 확대되어 왔음을 알 수 있음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67544" y="116632"/>
            <a:ext cx="3095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olidFill>
                  <a:prstClr val="black"/>
                </a:solidFill>
              </a:rPr>
              <a:t>2008</a:t>
            </a:r>
            <a:r>
              <a:rPr lang="ko-KR" altLang="en-US" dirty="0" smtClean="0">
                <a:solidFill>
                  <a:prstClr val="black"/>
                </a:solidFill>
              </a:rPr>
              <a:t>년</a:t>
            </a:r>
            <a:r>
              <a:rPr lang="en-US" altLang="ko-KR" dirty="0" smtClean="0">
                <a:solidFill>
                  <a:prstClr val="black"/>
                </a:solidFill>
              </a:rPr>
              <a:t> </a:t>
            </a:r>
            <a:r>
              <a:rPr lang="ko-KR" altLang="en-US" dirty="0" smtClean="0">
                <a:solidFill>
                  <a:prstClr val="black"/>
                </a:solidFill>
              </a:rPr>
              <a:t>베이징 하계올림픽  </a:t>
            </a:r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8538" y="3476328"/>
            <a:ext cx="103414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1900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203584" y="3845661"/>
            <a:ext cx="1184048" cy="945502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202692" y="4190418"/>
            <a:ext cx="11849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b="1" dirty="0">
                <a:solidFill>
                  <a:prstClr val="black"/>
                </a:solidFill>
              </a:rPr>
              <a:t>테니스</a:t>
            </a:r>
            <a:r>
              <a:rPr lang="en-US" altLang="ko-KR" sz="1400" b="1" dirty="0">
                <a:solidFill>
                  <a:prstClr val="black"/>
                </a:solidFill>
              </a:rPr>
              <a:t>, </a:t>
            </a:r>
            <a:r>
              <a:rPr lang="ko-KR" altLang="en-US" sz="1400" b="1" dirty="0">
                <a:solidFill>
                  <a:prstClr val="black"/>
                </a:solidFill>
              </a:rPr>
              <a:t>골프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0187" y="2716072"/>
            <a:ext cx="103414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2008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481330" y="3564692"/>
            <a:ext cx="3312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prstClr val="black"/>
                </a:solidFill>
              </a:rPr>
              <a:t>테니스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>
                <a:solidFill>
                  <a:prstClr val="black"/>
                </a:solidFill>
              </a:rPr>
              <a:t>골프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양궁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피겨스케이팅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수영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펜싱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육상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스키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체조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카누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승마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스피드스케이팅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배구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 err="1" smtClean="0">
                <a:solidFill>
                  <a:prstClr val="black"/>
                </a:solidFill>
              </a:rPr>
              <a:t>루지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조정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>
                <a:solidFill>
                  <a:prstClr val="black"/>
                </a:solidFill>
              </a:rPr>
              <a:t>농구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핸드볼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하키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사격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/>
            </a:r>
            <a:br>
              <a:rPr lang="en-US" altLang="ko-KR" sz="1600" b="1" dirty="0" smtClean="0">
                <a:solidFill>
                  <a:prstClr val="black"/>
                </a:solidFill>
              </a:rPr>
            </a:br>
            <a:r>
              <a:rPr lang="ko-KR" altLang="en-US" sz="1600" b="1" dirty="0" smtClean="0">
                <a:solidFill>
                  <a:prstClr val="black"/>
                </a:solidFill>
              </a:rPr>
              <a:t>사이클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탁구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요트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배드민턴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/>
            </a:r>
            <a:br>
              <a:rPr lang="en-US" altLang="ko-KR" sz="1600" b="1" dirty="0" smtClean="0">
                <a:solidFill>
                  <a:prstClr val="black"/>
                </a:solidFill>
              </a:rPr>
            </a:br>
            <a:r>
              <a:rPr lang="ko-KR" altLang="en-US" sz="1600" b="1" dirty="0" smtClean="0">
                <a:solidFill>
                  <a:prstClr val="black"/>
                </a:solidFill>
              </a:rPr>
              <a:t>유도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 err="1" smtClean="0">
                <a:solidFill>
                  <a:prstClr val="black"/>
                </a:solidFill>
              </a:rPr>
              <a:t>바이애슬론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축구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소프트볼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err="1" smtClean="0">
                <a:solidFill>
                  <a:prstClr val="black"/>
                </a:solidFill>
              </a:rPr>
              <a:t>컬링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아이스하키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역도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>
                <a:solidFill>
                  <a:prstClr val="black"/>
                </a:solidFill>
              </a:rPr>
              <a:t>근대</a:t>
            </a:r>
            <a:r>
              <a:rPr lang="en-US" altLang="ko-KR" sz="1600" b="1" dirty="0">
                <a:solidFill>
                  <a:prstClr val="black"/>
                </a:solidFill>
              </a:rPr>
              <a:t>5</a:t>
            </a:r>
            <a:r>
              <a:rPr lang="ko-KR" altLang="en-US" sz="1600" b="1" dirty="0">
                <a:solidFill>
                  <a:prstClr val="black"/>
                </a:solidFill>
              </a:rPr>
              <a:t>종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>
                <a:solidFill>
                  <a:prstClr val="black"/>
                </a:solidFill>
              </a:rPr>
              <a:t>태권도</a:t>
            </a:r>
            <a:r>
              <a:rPr lang="en-US" altLang="ko-KR" sz="1600" b="1" dirty="0">
                <a:solidFill>
                  <a:prstClr val="black"/>
                </a:solidFill>
              </a:rPr>
              <a:t>, </a:t>
            </a:r>
            <a:r>
              <a:rPr lang="ko-KR" altLang="en-US" sz="1600" b="1" dirty="0">
                <a:solidFill>
                  <a:prstClr val="black"/>
                </a:solidFill>
              </a:rPr>
              <a:t>철인</a:t>
            </a:r>
            <a:r>
              <a:rPr lang="en-US" altLang="ko-KR" sz="1600" b="1" dirty="0">
                <a:solidFill>
                  <a:prstClr val="black"/>
                </a:solidFill>
              </a:rPr>
              <a:t>3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종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봅슬레이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br>
              <a:rPr lang="en-US" altLang="ko-KR" sz="1600" b="1" dirty="0" smtClean="0">
                <a:solidFill>
                  <a:prstClr val="black"/>
                </a:solidFill>
              </a:rPr>
            </a:br>
            <a:r>
              <a:rPr lang="ko-KR" altLang="en-US" sz="1600" b="1" dirty="0" smtClean="0">
                <a:solidFill>
                  <a:prstClr val="black"/>
                </a:solidFill>
              </a:rPr>
              <a:t>레슬링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, 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자전거 </a:t>
            </a:r>
            <a:r>
              <a:rPr lang="ko-KR" altLang="en-US" sz="1600" b="1" dirty="0">
                <a:solidFill>
                  <a:prstClr val="black"/>
                </a:solidFill>
              </a:rPr>
              <a:t>장애물 경기</a:t>
            </a:r>
            <a:r>
              <a:rPr lang="en-US" altLang="ko-KR" sz="1600" b="1" dirty="0">
                <a:solidFill>
                  <a:prstClr val="black"/>
                </a:solidFill>
              </a:rPr>
              <a:t>(BMX)</a:t>
            </a:r>
          </a:p>
        </p:txBody>
      </p:sp>
    </p:spTree>
    <p:extLst>
      <p:ext uri="{BB962C8B-B14F-4D97-AF65-F5344CB8AC3E}">
        <p14:creationId xmlns:p14="http://schemas.microsoft.com/office/powerpoint/2010/main" val="291526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rved Down Arrow 11"/>
          <p:cNvSpPr>
            <a:spLocks/>
          </p:cNvSpPr>
          <p:nvPr/>
        </p:nvSpPr>
        <p:spPr>
          <a:xfrm rot="20138722">
            <a:off x="1688100" y="2761070"/>
            <a:ext cx="6080859" cy="693738"/>
          </a:xfrm>
          <a:prstGeom prst="curvedDownArrow">
            <a:avLst/>
          </a:prstGeom>
          <a:solidFill>
            <a:srgbClr val="FFC000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>
              <a:buClr>
                <a:srgbClr val="E30034"/>
              </a:buClr>
              <a:defRPr/>
            </a:pPr>
            <a:endParaRPr lang="en-AU" sz="1600">
              <a:solidFill>
                <a:srgbClr val="000000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8201" name="TextBox 1"/>
          <p:cNvSpPr txBox="1">
            <a:spLocks noChangeArrowheads="1"/>
          </p:cNvSpPr>
          <p:nvPr/>
        </p:nvSpPr>
        <p:spPr bwMode="auto">
          <a:xfrm rot="-1620000">
            <a:off x="3682825" y="2424789"/>
            <a:ext cx="1945711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 marL="273050" indent="-2730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algn="ctr" eaLnBrk="1" hangingPunct="1">
              <a:buClr>
                <a:srgbClr val="E30034"/>
              </a:buClr>
            </a:pP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비율 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= 0.8 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상승</a:t>
            </a:r>
            <a:endParaRPr lang="en-AU" altLang="ko-KR" sz="14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3169415739"/>
              </p:ext>
            </p:extLst>
          </p:nvPr>
        </p:nvGraphicFramePr>
        <p:xfrm>
          <a:off x="407207" y="1347753"/>
          <a:ext cx="8329585" cy="4875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직사각형 14"/>
          <p:cNvSpPr/>
          <p:nvPr/>
        </p:nvSpPr>
        <p:spPr>
          <a:xfrm>
            <a:off x="0" y="-1"/>
            <a:ext cx="9144000" cy="847725"/>
          </a:xfrm>
          <a:prstGeom prst="rect">
            <a:avLst/>
          </a:prstGeom>
          <a:gradFill flip="none" rotWithShape="1">
            <a:gsLst>
              <a:gs pos="0">
                <a:srgbClr val="060C14"/>
              </a:gs>
              <a:gs pos="100000">
                <a:srgbClr val="2E67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kumimoji="1" lang="ko-KR" altLang="en-US" b="1">
              <a:solidFill>
                <a:srgbClr val="FFFFFF"/>
              </a:solidFill>
            </a:endParaRPr>
          </a:p>
        </p:txBody>
      </p:sp>
      <p:sp>
        <p:nvSpPr>
          <p:cNvPr id="16" name="제목 1"/>
          <p:cNvSpPr txBox="1">
            <a:spLocks/>
          </p:cNvSpPr>
          <p:nvPr/>
        </p:nvSpPr>
        <p:spPr>
          <a:xfrm>
            <a:off x="241373" y="157161"/>
            <a:ext cx="7737231" cy="533400"/>
          </a:xfrm>
          <a:prstGeom prst="rect">
            <a:avLst/>
          </a:prstGeom>
        </p:spPr>
        <p:txBody>
          <a:bodyPr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200" b="1" dirty="0" smtClean="0">
                <a:solidFill>
                  <a:schemeClr val="bg1"/>
                </a:solidFill>
              </a:rPr>
              <a:t>결제 현황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19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82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201" grpId="0"/>
      <p:bldP spid="8201" grpId="1"/>
    </p:bldLst>
  </p:timing>
</p:sld>
</file>

<file path=ppt/theme/theme1.xml><?xml version="1.0" encoding="utf-8"?>
<a:theme xmlns:a="http://schemas.openxmlformats.org/drawingml/2006/main" name="8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흐름">
  <a:themeElements>
    <a:clrScheme name="흐름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흐름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흐름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흐름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봄의 수채화">
  <a:themeElements>
    <a:clrScheme name="2_봄의 수채화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2_봄의 수채화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32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32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2_봄의 수채화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봄의 수채화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봄의 수채화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봄의 수채화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봄의 수채화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봄의 수채화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봄의 수채화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봄의 수채화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봄의 수채화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봄의 수채화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2010_Light_4x3_Template">
  <a:themeElements>
    <a:clrScheme name="Office2010">
      <a:dk1>
        <a:srgbClr val="292929"/>
      </a:dk1>
      <a:lt1>
        <a:srgbClr val="FFFFFF"/>
      </a:lt1>
      <a:dk2>
        <a:srgbClr val="5C5A54"/>
      </a:dk2>
      <a:lt2>
        <a:srgbClr val="FFC200"/>
      </a:lt2>
      <a:accent1>
        <a:srgbClr val="808080"/>
      </a:accent1>
      <a:accent2>
        <a:srgbClr val="FFC200"/>
      </a:accent2>
      <a:accent3>
        <a:srgbClr val="464646"/>
      </a:accent3>
      <a:accent4>
        <a:srgbClr val="3C8EE8"/>
      </a:accent4>
      <a:accent5>
        <a:srgbClr val="C0C0C0"/>
      </a:accent5>
      <a:accent6>
        <a:srgbClr val="FF6A00"/>
      </a:accent6>
      <a:hlink>
        <a:srgbClr val="3F3F9B"/>
      </a:hlink>
      <a:folHlink>
        <a:srgbClr val="3F3F9B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sz="2400" dirty="0" err="1" smtClean="0">
            <a:gradFill>
              <a:gsLst>
                <a:gs pos="0">
                  <a:schemeClr val="tx1"/>
                </a:gs>
                <a:gs pos="86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17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8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Infineon colors">
    <a:dk1>
      <a:srgbClr val="000000"/>
    </a:dk1>
    <a:lt1>
      <a:srgbClr val="FFFFFF"/>
    </a:lt1>
    <a:dk2>
      <a:srgbClr val="000000"/>
    </a:dk2>
    <a:lt2>
      <a:srgbClr val="FFFFFF"/>
    </a:lt2>
    <a:accent1>
      <a:srgbClr val="E30034"/>
    </a:accent1>
    <a:accent2>
      <a:srgbClr val="E6EFF5"/>
    </a:accent2>
    <a:accent3>
      <a:srgbClr val="00214A"/>
    </a:accent3>
    <a:accent4>
      <a:srgbClr val="C0C0C0"/>
    </a:accent4>
    <a:accent5>
      <a:srgbClr val="990D28"/>
    </a:accent5>
    <a:accent6>
      <a:srgbClr val="1A1817"/>
    </a:accent6>
    <a:hlink>
      <a:srgbClr val="00214A"/>
    </a:hlink>
    <a:folHlink>
      <a:srgbClr val="990D28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420</TotalTime>
  <Words>1199</Words>
  <Application>Microsoft Office PowerPoint</Application>
  <PresentationFormat>화면 슬라이드 쇼(4:3)</PresentationFormat>
  <Paragraphs>526</Paragraphs>
  <Slides>14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7</vt:i4>
      </vt:variant>
      <vt:variant>
        <vt:lpstr>슬라이드 제목</vt:lpstr>
      </vt:variant>
      <vt:variant>
        <vt:i4>14</vt:i4>
      </vt:variant>
    </vt:vector>
  </HeadingPairs>
  <TitlesOfParts>
    <vt:vector size="32" baseType="lpstr">
      <vt:lpstr>굴림</vt:lpstr>
      <vt:lpstr>궁서</vt:lpstr>
      <vt:lpstr>나눔고딕</vt:lpstr>
      <vt:lpstr>나눔고딕 ExtraBold</vt:lpstr>
      <vt:lpstr>다음_SemiBold</vt:lpstr>
      <vt:lpstr>Malgun Gothic</vt:lpstr>
      <vt:lpstr>Malgun Gothic</vt:lpstr>
      <vt:lpstr>Arial</vt:lpstr>
      <vt:lpstr>Segoe UI</vt:lpstr>
      <vt:lpstr>Verdana</vt:lpstr>
      <vt:lpstr>Wingdings</vt:lpstr>
      <vt:lpstr>8_Office 테마</vt:lpstr>
      <vt:lpstr>5_Office 테마</vt:lpstr>
      <vt:lpstr>1_흐름</vt:lpstr>
      <vt:lpstr>2_봄의 수채화</vt:lpstr>
      <vt:lpstr>3_Office2010_Light_4x3_Template</vt:lpstr>
      <vt:lpstr>17_Office 테마</vt:lpstr>
      <vt:lpstr>18_Office 테마</vt:lpstr>
      <vt:lpstr>비만 문제 </vt:lpstr>
      <vt:lpstr>비만 문제 </vt:lpstr>
      <vt:lpstr>철강</vt:lpstr>
      <vt:lpstr>국가별 철강생산량 비교</vt:lpstr>
      <vt:lpstr> 1992년 동계장애인올림픽의 한국 여성선수는 0명</vt:lpstr>
      <vt:lpstr>한국 여성선수는 0명</vt:lpstr>
      <vt:lpstr> 2008년 베이징 올림픽 여성종목 비율 92.2%</vt:lpstr>
      <vt:lpstr>여성 종목 비율 92.2%</vt:lpstr>
      <vt:lpstr>PowerPoint 프레젠테이션</vt:lpstr>
      <vt:lpstr>PowerPoint 프레젠테이션</vt:lpstr>
      <vt:lpstr> 동계올림픽 여성 선수 비율 5.0%에서 42.9%로 증가</vt:lpstr>
      <vt:lpstr>여성 선수 비율 5.0%에서 42.9%로 증가</vt:lpstr>
      <vt:lpstr>2011년 현재 여성 IOC위원 가운데 한국 여성은 0명</vt:lpstr>
      <vt:lpstr>한국 여성은 0명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분기별 방문자 수 비교</dc:title>
  <dc:creator>MVP_JUNO BAE .</dc:creator>
  <cp:lastModifiedBy>PTIA</cp:lastModifiedBy>
  <cp:revision>29</cp:revision>
  <dcterms:created xsi:type="dcterms:W3CDTF">2013-10-18T08:26:55Z</dcterms:created>
  <dcterms:modified xsi:type="dcterms:W3CDTF">2014-01-31T16:47:54Z</dcterms:modified>
</cp:coreProperties>
</file>