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sldIdLst>
    <p:sldId id="861" r:id="rId2"/>
    <p:sldId id="862" r:id="rId3"/>
    <p:sldId id="819" r:id="rId4"/>
    <p:sldId id="859" r:id="rId5"/>
    <p:sldId id="818" r:id="rId6"/>
    <p:sldId id="858" r:id="rId7"/>
    <p:sldId id="860" r:id="rId8"/>
  </p:sldIdLst>
  <p:sldSz cx="9144000" cy="6858000" type="screen4x3"/>
  <p:notesSz cx="6858000" cy="9144000"/>
  <p:defaultTextStyle>
    <a:defPPr>
      <a:defRPr lang="en-US"/>
    </a:defPPr>
    <a:lvl1pPr algn="ctr" rtl="0" fontAlgn="base" latinLnBrk="1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5pPr>
    <a:lvl6pPr marL="2286000" algn="l" defTabSz="914400" rtl="0" eaLnBrk="1" latinLnBrk="1" hangingPunct="1"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6pPr>
    <a:lvl7pPr marL="2743200" algn="l" defTabSz="914400" rtl="0" eaLnBrk="1" latinLnBrk="1" hangingPunct="1"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7pPr>
    <a:lvl8pPr marL="3200400" algn="l" defTabSz="914400" rtl="0" eaLnBrk="1" latinLnBrk="1" hangingPunct="1"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8pPr>
    <a:lvl9pPr marL="3657600" algn="l" defTabSz="914400" rtl="0" eaLnBrk="1" latinLnBrk="1" hangingPunct="1">
      <a:defRPr kumimoji="1" sz="1200" b="1" kern="1200">
        <a:solidFill>
          <a:schemeClr val="tx1"/>
        </a:solidFill>
        <a:latin typeface="굴림체" pitchFamily="49" charset="-127"/>
        <a:ea typeface="굴림체" pitchFamily="49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CBB"/>
    <a:srgbClr val="51A4E9"/>
    <a:srgbClr val="993300"/>
    <a:srgbClr val="669900"/>
    <a:srgbClr val="663300"/>
    <a:srgbClr val="800000"/>
    <a:srgbClr val="DDDDDD"/>
    <a:srgbClr val="FFFF00"/>
    <a:srgbClr val="FF00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2" autoAdjust="0"/>
    <p:restoredTop sz="88670" autoAdjust="0"/>
  </p:normalViewPr>
  <p:slideViewPr>
    <p:cSldViewPr showGuides="1">
      <p:cViewPr varScale="1">
        <p:scale>
          <a:sx n="104" d="100"/>
          <a:sy n="104" d="100"/>
        </p:scale>
        <p:origin x="108" y="168"/>
      </p:cViewPr>
      <p:guideLst>
        <p:guide orient="horz" pos="411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latinLnBrk="0">
              <a:defRPr kumimoji="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latinLnBrk="0">
              <a:defRPr kumimoji="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b="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AE664EB1-D4A5-48E6-BAEF-72F447BA165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17697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A7026-899B-444C-AFEA-4034575F776E}" type="slidenum">
              <a:rPr lang="en-US" altLang="ko-KR"/>
              <a:pPr/>
              <a:t>3</a:t>
            </a:fld>
            <a:endParaRPr lang="en-US" altLang="ko-KR"/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7413"/>
          </a:xfrm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958" y="4343110"/>
            <a:ext cx="5486084" cy="4115670"/>
          </a:xfrm>
          <a:noFill/>
          <a:ln/>
        </p:spPr>
        <p:txBody>
          <a:bodyPr/>
          <a:lstStyle/>
          <a:p>
            <a:pPr eaLnBrk="1" hangingPunct="1"/>
            <a:endParaRPr lang="ko-KR" altLang="ko-KR" smtClean="0"/>
          </a:p>
        </p:txBody>
      </p:sp>
    </p:spTree>
    <p:extLst>
      <p:ext uri="{BB962C8B-B14F-4D97-AF65-F5344CB8AC3E}">
        <p14:creationId xmlns:p14="http://schemas.microsoft.com/office/powerpoint/2010/main" val="1044187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664EB1-D4A5-48E6-BAEF-72F447BA1655}" type="slidenum">
              <a:rPr lang="ko-KR" altLang="en-US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71989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pattFill prst="pct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6400800" cy="4564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85210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58858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2100" y="125685"/>
            <a:ext cx="7556500" cy="5619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슬라이드 번호 개체 틀 1"/>
          <p:cNvSpPr>
            <a:spLocks noGrp="1"/>
          </p:cNvSpPr>
          <p:nvPr>
            <p:ph type="sldNum" sz="quarter" idx="10"/>
          </p:nvPr>
        </p:nvSpPr>
        <p:spPr>
          <a:xfrm>
            <a:off x="3505200" y="65246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- </a:t>
            </a:r>
            <a:fld id="{D9527AF9-3BAD-49C7-ADCF-CD2C60C427B6}" type="slidenum">
              <a:rPr lang="ko-KR" altLang="en-US"/>
              <a:pPr>
                <a:defRPr/>
              </a:pPr>
              <a:t>‹#›</a:t>
            </a:fld>
            <a:r>
              <a:rPr lang="ko-KR" altLang="en-US"/>
              <a:t> </a:t>
            </a:r>
            <a:r>
              <a:rPr lang="en-US" altLang="ko-KR"/>
              <a:t>-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3549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45698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456090" y="187570"/>
            <a:ext cx="5920467" cy="422031"/>
          </a:xfrm>
          <a:prstGeom prst="rect">
            <a:avLst/>
          </a:prstGeom>
        </p:spPr>
        <p:txBody>
          <a:bodyPr/>
          <a:lstStyle/>
          <a:p>
            <a:pPr marL="0" marR="0" lvl="0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마스터 제목 스타일 편집</a:t>
            </a: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549729" y="1022840"/>
            <a:ext cx="7322004" cy="4525107"/>
          </a:xfrm>
          <a:prstGeom prst="rect">
            <a:avLst/>
          </a:prstGeom>
        </p:spPr>
        <p:txBody>
          <a:bodyPr lIns="84966" tIns="42483" rIns="84966" bIns="42483"/>
          <a:lstStyle/>
          <a:p>
            <a:pPr marL="0" marR="0" lvl="0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마스터 텍스트 스타일을 편집합니다</a:t>
            </a:r>
          </a:p>
          <a:p>
            <a:pPr marL="0" marR="0" lvl="1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둘째 수준</a:t>
            </a:r>
          </a:p>
          <a:p>
            <a:pPr marL="0" marR="0" lvl="2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셋째 수준</a:t>
            </a:r>
          </a:p>
          <a:p>
            <a:pPr marL="0" marR="0" lvl="3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넷째 수준</a:t>
            </a:r>
          </a:p>
          <a:p>
            <a:pPr marL="0" marR="0" lvl="4" indent="0" defTabSz="8496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다섯째 수준</a:t>
            </a: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32753125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9"/>
          <p:cNvSpPr>
            <a:spLocks noChangeArrowheads="1"/>
          </p:cNvSpPr>
          <p:nvPr userDrawn="1"/>
        </p:nvSpPr>
        <p:spPr bwMode="gray">
          <a:xfrm>
            <a:off x="0" y="0"/>
            <a:ext cx="9144000" cy="838200"/>
          </a:xfrm>
          <a:prstGeom prst="rect">
            <a:avLst/>
          </a:prstGeom>
          <a:gradFill flip="none" rotWithShape="1">
            <a:gsLst>
              <a:gs pos="0">
                <a:srgbClr val="51A4E9"/>
              </a:gs>
              <a:gs pos="100000">
                <a:srgbClr val="157CBB"/>
              </a:gs>
            </a:gsLst>
            <a:lin ang="0" scaled="1"/>
            <a:tileRect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028" name="Rectangle 60"/>
          <p:cNvSpPr>
            <a:spLocks noGrp="1" noChangeArrowheads="1"/>
          </p:cNvSpPr>
          <p:nvPr>
            <p:ph type="title"/>
          </p:nvPr>
        </p:nvSpPr>
        <p:spPr bwMode="auto">
          <a:xfrm>
            <a:off x="292100" y="134738"/>
            <a:ext cx="75565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4" r:id="rId3"/>
    <p:sldLayoutId id="2147483697" r:id="rId4"/>
    <p:sldLayoutId id="2147483703" r:id="rId5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3200" i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i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i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i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SWOT </a:t>
            </a:r>
            <a:r>
              <a:rPr lang="ko-KR" altLang="en-US" smtClean="0"/>
              <a:t>분석</a:t>
            </a:r>
            <a:endParaRPr lang="ko-KR" altLang="en-US"/>
          </a:p>
        </p:txBody>
      </p:sp>
      <p:graphicFrame>
        <p:nvGraphicFramePr>
          <p:cNvPr id="3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676538"/>
              </p:ext>
            </p:extLst>
          </p:nvPr>
        </p:nvGraphicFramePr>
        <p:xfrm>
          <a:off x="395536" y="1412776"/>
          <a:ext cx="8352928" cy="4752528"/>
        </p:xfrm>
        <a:graphic>
          <a:graphicData uri="http://schemas.openxmlformats.org/drawingml/2006/table">
            <a:tbl>
              <a:tblPr/>
              <a:tblGrid>
                <a:gridCol w="4176464"/>
                <a:gridCol w="4176464"/>
              </a:tblGrid>
              <a:tr h="4075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강점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(Strength)</a:t>
                      </a: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약점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(Weakness)</a:t>
                      </a: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1910730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빠른 투자 대비 효과</a:t>
                      </a:r>
                      <a:endParaRPr kumimoji="1" lang="en-US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짧은 시간 내에 새로운 제품의 시장점유율 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10% </a:t>
                      </a:r>
                      <a:r>
                        <a:rPr kumimoji="1" lang="ko-K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달성</a:t>
                      </a:r>
                      <a:endParaRPr kumimoji="1" lang="ko-KR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제품 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B</a:t>
                      </a:r>
                      <a:r>
                        <a:rPr kumimoji="1" lang="ko-K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보다 떨어지는 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ROI</a:t>
                      </a: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프로젝트를 진행하는 동안의 충분하지 않은  자원 지원</a:t>
                      </a:r>
                      <a:endParaRPr kumimoji="1" lang="ko-KR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6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기회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(Opportunities)</a:t>
                      </a: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위협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(Threats)</a:t>
                      </a: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970560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우리의 가장 큰 경쟁업체에 대항할 수 있는 경쟁력 확보</a:t>
                      </a:r>
                      <a:endParaRPr kumimoji="1" lang="en-US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새로운 지리정보 시장으로의 빠른 이동</a:t>
                      </a:r>
                      <a:endParaRPr kumimoji="1" lang="ko-KR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경쟁시장에서의 새롭게 등장한 정부의 까다로운 규제 정책 조우</a:t>
                      </a:r>
                      <a:endParaRPr kumimoji="1" lang="en-US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확실하지는 않지만 우리의 가장 큰 경쟁업체에서 유사한 제품의 개발과 프로젝트를 진행하고 있음 </a:t>
                      </a:r>
                      <a:endParaRPr kumimoji="1" lang="ko-KR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7345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SWOT </a:t>
            </a:r>
            <a:r>
              <a:rPr lang="ko-KR" altLang="en-US" smtClean="0"/>
              <a:t>분석 </a:t>
            </a:r>
            <a:endParaRPr lang="ko-KR" altLang="en-US" dirty="0"/>
          </a:p>
        </p:txBody>
      </p:sp>
      <p:graphicFrame>
        <p:nvGraphicFramePr>
          <p:cNvPr id="4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613238"/>
              </p:ext>
            </p:extLst>
          </p:nvPr>
        </p:nvGraphicFramePr>
        <p:xfrm>
          <a:off x="251520" y="1412776"/>
          <a:ext cx="5112568" cy="4881972"/>
        </p:xfrm>
        <a:graphic>
          <a:graphicData uri="http://schemas.openxmlformats.org/drawingml/2006/table">
            <a:tbl>
              <a:tblPr/>
              <a:tblGrid>
                <a:gridCol w="1224136"/>
                <a:gridCol w="1944216"/>
                <a:gridCol w="1944216"/>
              </a:tblGrid>
              <a:tr h="39632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      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내부능력</a:t>
                      </a:r>
                    </a:p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외부요인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강점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trength)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약점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eakness)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4720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빠른 투자 대비 효과</a:t>
                      </a: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짧은 시간 내에 새로운 제품의 시장점유율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10% 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달성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제품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B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보다 떨어지는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ROI</a:t>
                      </a: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프로젝트를 진행하는 동안의 충분하지 않은 자원 지원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2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기회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O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pportunities)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SO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WO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1590538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우리의 가장 큰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경쟁업체에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대항할 수 있는 경쟁력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확보</a:t>
                      </a:r>
                      <a:endParaRPr kumimoji="1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새로운 지리정보 시장으로의 빠른 이동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신속한 투자와 </a:t>
                      </a: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경쟁력있는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제품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개발로 </a:t>
                      </a: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새로운 시장 선점</a:t>
                      </a: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새로운 시장에 맞는 제품 경쟁력 확보로 투자 대비 효과 증대</a:t>
                      </a: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38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위협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hreats)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ST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WT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164034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경쟁시장에서의 새롭게 등장한 정부의 까다로운 규제 정책 조우</a:t>
                      </a:r>
                    </a:p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확실하지는 않지만 우리의 가장 큰 경쟁업체에서 유사한 제품의 개발과 프로젝트를 진행하고 있음 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정부 규제 정책에 대한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경쟁사보다 빠른 대응 및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선 출시전략으로 시장점유율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선점   </a:t>
                      </a: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개발 환경의 악조건을 극복할 수 있는 강인한 정신 무장 및 철저한 프로젝트 관리</a:t>
                      </a: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arrow, monotone, next, play, right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517" y="3573016"/>
            <a:ext cx="625643" cy="6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104792"/>
              </p:ext>
            </p:extLst>
          </p:nvPr>
        </p:nvGraphicFramePr>
        <p:xfrm>
          <a:off x="6084168" y="1412776"/>
          <a:ext cx="2664296" cy="4824536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504056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시사점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2048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ko-KR" altLang="en-US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새로운 시장에 </a:t>
                      </a:r>
                      <a:r>
                        <a:rPr lang="ko-KR" altLang="en-US" sz="1400" b="1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경쟁력있는</a:t>
                      </a:r>
                      <a:r>
                        <a:rPr lang="ko-KR" altLang="en-US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smtClean="0">
                          <a:latin typeface="맑은 고딕" pitchFamily="50" charset="-127"/>
                          <a:ea typeface="맑은 고딕" pitchFamily="50" charset="-127"/>
                        </a:rPr>
                        <a:t>제품 개발 방안 수립</a:t>
                      </a:r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r>
                        <a:rPr lang="ko-KR" altLang="en-US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정부 규제 정책에 대한 </a:t>
                      </a:r>
                      <a:r>
                        <a:rPr lang="en-US" altLang="ko-KR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lang="en-US" altLang="ko-KR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lang="ko-KR" altLang="en-US" sz="1400" b="1" smtClean="0">
                          <a:latin typeface="맑은 고딕" pitchFamily="50" charset="-127"/>
                          <a:ea typeface="맑은 고딕" pitchFamily="50" charset="-127"/>
                        </a:rPr>
                        <a:t>조기 대응 방안 수립</a:t>
                      </a:r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r>
                        <a:rPr lang="ko-KR" altLang="en-US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새로운 시장 선점으로 투자 대비 효과 증대 방안 수립</a:t>
                      </a:r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endParaRPr lang="en-US" altLang="ko-KR" sz="1400" b="1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eaLnBrk="0" latinLnBrk="0" hangingPunct="0"/>
                      <a:r>
                        <a:rPr lang="ko-KR" altLang="en-US" sz="14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위기관리 및 프로젝트 관리능력 확보 방안 수립   </a:t>
                      </a:r>
                      <a:endParaRPr lang="en-US" altLang="ko-KR" sz="14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628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외부환경 분석 </a:t>
            </a:r>
            <a:r>
              <a:rPr lang="en-US" altLang="ko-KR" dirty="0" smtClean="0"/>
              <a:t>: PEST</a:t>
            </a:r>
            <a:endParaRPr lang="en-US" altLang="ko-KR" dirty="0"/>
          </a:p>
        </p:txBody>
      </p:sp>
      <p:graphicFrame>
        <p:nvGraphicFramePr>
          <p:cNvPr id="15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415626"/>
              </p:ext>
            </p:extLst>
          </p:nvPr>
        </p:nvGraphicFramePr>
        <p:xfrm>
          <a:off x="535415" y="1174977"/>
          <a:ext cx="8073172" cy="313799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2018293"/>
                <a:gridCol w="2018293"/>
                <a:gridCol w="2018293"/>
                <a:gridCol w="2018293"/>
              </a:tblGrid>
              <a:tr h="38246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거시환경분석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(PEST</a:t>
                      </a: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분석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96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정치적 환경 </a:t>
                      </a: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(Political)</a:t>
                      </a:r>
                    </a:p>
                  </a:txBody>
                  <a:tcPr marL="84406" marR="84406" anchor="ctr" horzOverflow="overflow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경제적 환경</a:t>
                      </a: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(Economic)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사회문화적 환경 </a:t>
                      </a: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(Social)</a:t>
                      </a:r>
                    </a:p>
                  </a:txBody>
                  <a:tcPr marL="84406" marR="84406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기술적 환경 </a:t>
                      </a: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/>
                      </a:r>
                      <a:b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(Technology)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69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horzOverflow="overflow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ko-KR" altLang="en-US" sz="14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  <a:defRPr/>
                      </a:pPr>
                      <a:endParaRPr lang="ko-KR" altLang="en-US" sz="14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  <a:defRPr/>
                      </a:pPr>
                      <a:endParaRPr lang="ko-KR" altLang="en-US" sz="14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이등변 삼각형 15"/>
          <p:cNvSpPr/>
          <p:nvPr/>
        </p:nvSpPr>
        <p:spPr>
          <a:xfrm flipV="1">
            <a:off x="3419872" y="4413258"/>
            <a:ext cx="2304256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9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23546"/>
              </p:ext>
            </p:extLst>
          </p:nvPr>
        </p:nvGraphicFramePr>
        <p:xfrm>
          <a:off x="535415" y="5013176"/>
          <a:ext cx="8073172" cy="143560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073172"/>
              </a:tblGrid>
              <a:tr h="792088"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  <a:p>
                      <a:pPr marL="180975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  <a:p>
                      <a:pPr marL="180975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  <a:p>
                      <a:pPr marL="180975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  <a:p>
                      <a:pPr marL="180975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kumimoji="1" lang="ko-KR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horzOverflow="overflow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37483" y="4579189"/>
            <a:ext cx="1600200" cy="397119"/>
          </a:xfrm>
          <a:prstGeom prst="rect">
            <a:avLst/>
          </a:prstGeom>
          <a:solidFill>
            <a:schemeClr val="tx1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96088" tIns="48044" rIns="96088" bIns="48044" anchor="ctr"/>
          <a:lstStyle/>
          <a:p>
            <a:pPr defTabSz="960294" latinLnBrk="0">
              <a:defRPr/>
            </a:pPr>
            <a:r>
              <a:rPr lang="ko-KR" altLang="en-US" sz="14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시사점</a:t>
            </a:r>
            <a:endParaRPr lang="ko-KR" altLang="en-US" sz="14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849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외부환경 분석 </a:t>
            </a:r>
            <a:r>
              <a:rPr lang="en-US" altLang="ko-KR" dirty="0" smtClean="0"/>
              <a:t>: SWOT</a:t>
            </a:r>
            <a:r>
              <a:rPr lang="ko-KR" altLang="en-US" smtClean="0"/>
              <a:t> </a:t>
            </a:r>
            <a:endParaRPr lang="ko-KR" altLang="en-US" dirty="0"/>
          </a:p>
        </p:txBody>
      </p:sp>
      <p:graphicFrame>
        <p:nvGraphicFramePr>
          <p:cNvPr id="4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473401"/>
              </p:ext>
            </p:extLst>
          </p:nvPr>
        </p:nvGraphicFramePr>
        <p:xfrm>
          <a:off x="251520" y="1412776"/>
          <a:ext cx="5112568" cy="4824536"/>
        </p:xfrm>
        <a:graphic>
          <a:graphicData uri="http://schemas.openxmlformats.org/drawingml/2006/table">
            <a:tbl>
              <a:tblPr/>
              <a:tblGrid>
                <a:gridCol w="1224136"/>
                <a:gridCol w="1944216"/>
                <a:gridCol w="1944216"/>
              </a:tblGrid>
              <a:tr h="39632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      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내부능력</a:t>
                      </a:r>
                    </a:p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외부요인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강점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trength)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약점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eakness)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4720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2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기회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O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pportunities)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SO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WO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1590538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38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위협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hreats)</a:t>
                      </a: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ST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WT</a:t>
                      </a: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50800" marR="50800" marT="26377" marB="2637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  <a:tr h="164034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0301" marR="40301" marT="20925" marB="209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FA7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arrow, monotone, next, play, right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517" y="2996952"/>
            <a:ext cx="625643" cy="6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994833"/>
              </p:ext>
            </p:extLst>
          </p:nvPr>
        </p:nvGraphicFramePr>
        <p:xfrm>
          <a:off x="6084168" y="1412776"/>
          <a:ext cx="2664296" cy="4824536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504056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시사점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20480">
                <a:tc>
                  <a:txBody>
                    <a:bodyPr/>
                    <a:lstStyle/>
                    <a:p>
                      <a:pPr algn="ctr" eaLnBrk="0" latinLnBrk="0" hangingPunct="0"/>
                      <a:endParaRPr lang="en-US" altLang="ko-KR" sz="10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1382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내부환경 분석 </a:t>
            </a:r>
            <a:r>
              <a:rPr lang="en-US" altLang="ko-KR" dirty="0" smtClean="0"/>
              <a:t>: 7S</a:t>
            </a:r>
            <a:endParaRPr lang="ko-KR" altLang="en-US" dirty="0" smtClean="0"/>
          </a:p>
        </p:txBody>
      </p:sp>
      <p:graphicFrame>
        <p:nvGraphicFramePr>
          <p:cNvPr id="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529489"/>
              </p:ext>
            </p:extLst>
          </p:nvPr>
        </p:nvGraphicFramePr>
        <p:xfrm>
          <a:off x="359532" y="1412776"/>
          <a:ext cx="8424936" cy="4825008"/>
        </p:xfrm>
        <a:graphic>
          <a:graphicData uri="http://schemas.openxmlformats.org/drawingml/2006/table">
            <a:tbl>
              <a:tblPr/>
              <a:tblGrid>
                <a:gridCol w="1296144"/>
                <a:gridCol w="4752528"/>
                <a:gridCol w="2376264"/>
              </a:tblGrid>
              <a:tr h="387791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7S</a:t>
                      </a:r>
                      <a:endParaRPr lang="en-US" altLang="ko-KR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 내용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시사점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746024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Shared Value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공유가치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221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Strategy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전략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31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Structure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조직구조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31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System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운영체제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31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Staff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인재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024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Skill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조직능력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29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Style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조직풍토</a:t>
                      </a:r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0221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경쟁력 분석 </a:t>
            </a:r>
            <a:r>
              <a:rPr lang="en-US" altLang="ko-KR" dirty="0" smtClean="0"/>
              <a:t>: 3C</a:t>
            </a:r>
            <a:endParaRPr lang="ko-KR" altLang="en-US" dirty="0"/>
          </a:p>
        </p:txBody>
      </p:sp>
      <p:graphicFrame>
        <p:nvGraphicFramePr>
          <p:cNvPr id="4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894889"/>
              </p:ext>
            </p:extLst>
          </p:nvPr>
        </p:nvGraphicFramePr>
        <p:xfrm>
          <a:off x="395536" y="1268760"/>
          <a:ext cx="5112568" cy="4896543"/>
        </p:xfrm>
        <a:graphic>
          <a:graphicData uri="http://schemas.openxmlformats.org/drawingml/2006/table">
            <a:tbl>
              <a:tblPr/>
              <a:tblGrid>
                <a:gridCol w="1224136"/>
                <a:gridCol w="3888432"/>
              </a:tblGrid>
              <a:tr h="1632181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자사</a:t>
                      </a:r>
                    </a:p>
                    <a:p>
                      <a:pPr algn="ctr" defTabSz="762000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(Corporation)</a:t>
                      </a:r>
                      <a:endParaRPr lang="en-US" altLang="ko-KR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218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고객</a:t>
                      </a:r>
                    </a:p>
                    <a:p>
                      <a:pPr algn="ctr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(Customer)</a:t>
                      </a:r>
                      <a:endParaRPr lang="en-US" altLang="ko-KR" sz="10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2181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ko-KR" altLang="en-US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경쟁사</a:t>
                      </a:r>
                    </a:p>
                    <a:p>
                      <a:pPr algn="ctr" defTabSz="762000" eaLnBrk="0" latinLnBrk="0" hangingPunct="0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(Competitor)</a:t>
                      </a:r>
                      <a:endParaRPr lang="en-US" altLang="ko-KR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4" descr="arrow, monotone, next, play, right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204" y="3220558"/>
            <a:ext cx="916004" cy="91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698858"/>
              </p:ext>
            </p:extLst>
          </p:nvPr>
        </p:nvGraphicFramePr>
        <p:xfrm>
          <a:off x="6444208" y="1268760"/>
          <a:ext cx="2448272" cy="4896544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504056">
                <a:tc>
                  <a:txBody>
                    <a:bodyPr/>
                    <a:lstStyle/>
                    <a:p>
                      <a:pPr algn="ctr" defTabSz="762000" eaLnBrk="0" latinLnBrk="0" hangingPunct="0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시사점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92488">
                <a:tc>
                  <a:txBody>
                    <a:bodyPr/>
                    <a:lstStyle/>
                    <a:p>
                      <a:pPr algn="ctr" eaLnBrk="0" latinLnBrk="0" hangingPunct="0"/>
                      <a:endParaRPr lang="en-US" altLang="ko-KR" sz="105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348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환경분석을 통한 전략포인트 도출</a:t>
            </a:r>
            <a:endParaRPr lang="ko-KR" altLang="en-US" dirty="0"/>
          </a:p>
        </p:txBody>
      </p:sp>
      <p:graphicFrame>
        <p:nvGraphicFramePr>
          <p:cNvPr id="8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605511"/>
              </p:ext>
            </p:extLst>
          </p:nvPr>
        </p:nvGraphicFramePr>
        <p:xfrm>
          <a:off x="6660232" y="1268760"/>
          <a:ext cx="2316291" cy="482453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2316291"/>
              </a:tblGrid>
              <a:tr h="3824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전략 포인트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442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4406" marR="84406" anchor="ctr" horzOverflow="overflow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01446"/>
              </p:ext>
            </p:extLst>
          </p:nvPr>
        </p:nvGraphicFramePr>
        <p:xfrm>
          <a:off x="251520" y="1268760"/>
          <a:ext cx="5904656" cy="4831018"/>
        </p:xfrm>
        <a:graphic>
          <a:graphicData uri="http://schemas.openxmlformats.org/drawingml/2006/table">
            <a:tbl>
              <a:tblPr/>
              <a:tblGrid>
                <a:gridCol w="1440160"/>
                <a:gridCol w="4464496"/>
              </a:tblGrid>
              <a:tr h="25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분석 내용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시사점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443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외부환경 분석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43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내부환경 분석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43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경쟁력 분석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43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경영현황 분석</a:t>
                      </a:r>
                    </a:p>
                  </a:txBody>
                  <a:tcPr marL="121920" marR="121920" marT="31652" marB="3165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21920" marR="121920" marT="31652" marB="316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이등변 삼각형 10"/>
          <p:cNvSpPr/>
          <p:nvPr/>
        </p:nvSpPr>
        <p:spPr>
          <a:xfrm rot="16200000" flipV="1">
            <a:off x="5275126" y="3661979"/>
            <a:ext cx="2304256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8031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3997</TotalTime>
  <Words>310</Words>
  <Application>Microsoft Office PowerPoint</Application>
  <PresentationFormat>화면 슬라이드 쇼(4:3)</PresentationFormat>
  <Paragraphs>109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굴림</vt:lpstr>
      <vt:lpstr>굴림체</vt:lpstr>
      <vt:lpstr>맑은 고딕</vt:lpstr>
      <vt:lpstr>Arial</vt:lpstr>
      <vt:lpstr>Times New Roman</vt:lpstr>
      <vt:lpstr>Wingdings</vt:lpstr>
      <vt:lpstr>Default Design</vt:lpstr>
      <vt:lpstr>SWOT 분석</vt:lpstr>
      <vt:lpstr>SWOT 분석 </vt:lpstr>
      <vt:lpstr>외부환경 분석 : PEST</vt:lpstr>
      <vt:lpstr>외부환경 분석 : SWOT </vt:lpstr>
      <vt:lpstr>내부환경 분석 : 7S</vt:lpstr>
      <vt:lpstr>경쟁력 분석 : 3C</vt:lpstr>
      <vt:lpstr>환경분석을 통한 전략포인트 도출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Profile</dc:title>
  <dc:creator>Damian Bazadona</dc:creator>
  <cp:lastModifiedBy>PTIA</cp:lastModifiedBy>
  <cp:revision>153</cp:revision>
  <dcterms:created xsi:type="dcterms:W3CDTF">2000-03-28T00:51:01Z</dcterms:created>
  <dcterms:modified xsi:type="dcterms:W3CDTF">2014-01-31T15:45:38Z</dcterms:modified>
</cp:coreProperties>
</file>