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88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2368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34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3433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5747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0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02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572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36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151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869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586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EF91C-7C6A-4BAE-A0C6-2EC3F3B57D16}" type="datetimeFigureOut">
              <a:rPr lang="ko-KR" altLang="en-US" smtClean="0"/>
              <a:t>2025-12-24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C3DD6-5561-4E18-B645-87CD9E5CF8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753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Line 5"/>
          <p:cNvSpPr>
            <a:spLocks noChangeShapeType="1"/>
          </p:cNvSpPr>
          <p:nvPr/>
        </p:nvSpPr>
        <p:spPr bwMode="auto">
          <a:xfrm flipV="1">
            <a:off x="395537" y="3407752"/>
            <a:ext cx="6513675" cy="1421"/>
          </a:xfrm>
          <a:prstGeom prst="line">
            <a:avLst/>
          </a:prstGeom>
          <a:noFill/>
          <a:ln w="76200">
            <a:solidFill>
              <a:srgbClr val="FFFFFF">
                <a:lumMod val="50000"/>
              </a:srgbClr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 flipH="1">
            <a:off x="6343379" y="1662252"/>
            <a:ext cx="11622" cy="359703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 flipV="1">
            <a:off x="3713211" y="3409173"/>
            <a:ext cx="1153504" cy="1674409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 flipV="1">
            <a:off x="1237489" y="3409173"/>
            <a:ext cx="1153504" cy="1674409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7" name="Line 11"/>
          <p:cNvSpPr>
            <a:spLocks noChangeShapeType="1"/>
          </p:cNvSpPr>
          <p:nvPr/>
        </p:nvSpPr>
        <p:spPr bwMode="auto">
          <a:xfrm>
            <a:off x="4107306" y="3812508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8" name="Line 12"/>
          <p:cNvSpPr>
            <a:spLocks noChangeShapeType="1"/>
          </p:cNvSpPr>
          <p:nvPr/>
        </p:nvSpPr>
        <p:spPr bwMode="auto">
          <a:xfrm>
            <a:off x="3761913" y="4262709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39" name="Line 13"/>
          <p:cNvSpPr>
            <a:spLocks noChangeShapeType="1"/>
          </p:cNvSpPr>
          <p:nvPr/>
        </p:nvSpPr>
        <p:spPr bwMode="auto">
          <a:xfrm>
            <a:off x="1680513" y="3795466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0" name="Line 14"/>
          <p:cNvSpPr>
            <a:spLocks noChangeShapeType="1"/>
          </p:cNvSpPr>
          <p:nvPr/>
        </p:nvSpPr>
        <p:spPr bwMode="auto">
          <a:xfrm>
            <a:off x="1219536" y="4344862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1" name="Line 19"/>
          <p:cNvSpPr>
            <a:spLocks noChangeShapeType="1"/>
          </p:cNvSpPr>
          <p:nvPr/>
        </p:nvSpPr>
        <p:spPr bwMode="auto">
          <a:xfrm flipH="1">
            <a:off x="1498370" y="4718592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2" name="Line 20"/>
          <p:cNvSpPr>
            <a:spLocks noChangeShapeType="1"/>
          </p:cNvSpPr>
          <p:nvPr/>
        </p:nvSpPr>
        <p:spPr bwMode="auto">
          <a:xfrm flipH="1">
            <a:off x="4024460" y="4697289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3" name="Oval 28"/>
          <p:cNvSpPr>
            <a:spLocks noChangeArrowheads="1"/>
          </p:cNvSpPr>
          <p:nvPr/>
        </p:nvSpPr>
        <p:spPr bwMode="auto">
          <a:xfrm>
            <a:off x="6926561" y="3022881"/>
            <a:ext cx="1965919" cy="772585"/>
          </a:xfrm>
          <a:prstGeom prst="ellipse">
            <a:avLst/>
          </a:prstGeom>
          <a:solidFill>
            <a:srgbClr val="002D5C">
              <a:lumMod val="10000"/>
              <a:lumOff val="90000"/>
            </a:srgbClr>
          </a:solidFill>
          <a:ln w="12700" algn="ctr">
            <a:solidFill>
              <a:srgbClr val="002D5C">
                <a:lumMod val="25000"/>
                <a:lumOff val="75000"/>
              </a:srgbClr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기상 이변</a:t>
            </a:r>
            <a:endParaRPr kumimoji="1" lang="ko-KR" alt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4" name="Rectangle 31"/>
          <p:cNvSpPr>
            <a:spLocks noChangeArrowheads="1"/>
          </p:cNvSpPr>
          <p:nvPr/>
        </p:nvSpPr>
        <p:spPr bwMode="auto">
          <a:xfrm>
            <a:off x="3123226" y="5025803"/>
            <a:ext cx="1475029" cy="347413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FFFFFF">
                <a:lumMod val="50000"/>
              </a:srgb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Rectangle 32"/>
          <p:cNvSpPr>
            <a:spLocks noChangeArrowheads="1"/>
          </p:cNvSpPr>
          <p:nvPr/>
        </p:nvSpPr>
        <p:spPr bwMode="auto">
          <a:xfrm>
            <a:off x="568387" y="5016084"/>
            <a:ext cx="1537286" cy="347413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FFFFFF">
                <a:lumMod val="50000"/>
              </a:srgb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auto">
          <a:xfrm>
            <a:off x="3452925" y="1668015"/>
            <a:ext cx="746561" cy="1739737"/>
          </a:xfrm>
          <a:prstGeom prst="line">
            <a:avLst/>
          </a:prstGeom>
          <a:noFill/>
          <a:ln w="19050">
            <a:solidFill>
              <a:srgbClr val="0033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>
            <a:off x="3287692" y="2414424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8" name="Line 16"/>
          <p:cNvSpPr>
            <a:spLocks noChangeShapeType="1"/>
          </p:cNvSpPr>
          <p:nvPr/>
        </p:nvSpPr>
        <p:spPr bwMode="auto">
          <a:xfrm>
            <a:off x="3547277" y="3044183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49" name="Line 21"/>
          <p:cNvSpPr>
            <a:spLocks noChangeShapeType="1"/>
          </p:cNvSpPr>
          <p:nvPr/>
        </p:nvSpPr>
        <p:spPr bwMode="auto">
          <a:xfrm flipH="1">
            <a:off x="3620756" y="2008015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0" name="Rectangle 30"/>
          <p:cNvSpPr>
            <a:spLocks noChangeArrowheads="1"/>
          </p:cNvSpPr>
          <p:nvPr/>
        </p:nvSpPr>
        <p:spPr bwMode="auto">
          <a:xfrm>
            <a:off x="2714811" y="1370960"/>
            <a:ext cx="1447536" cy="347413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FFFFFF">
                <a:lumMod val="50000"/>
              </a:srgb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" name="Line 9"/>
          <p:cNvSpPr>
            <a:spLocks noChangeShapeType="1"/>
          </p:cNvSpPr>
          <p:nvPr/>
        </p:nvSpPr>
        <p:spPr bwMode="auto">
          <a:xfrm>
            <a:off x="1142097" y="1669435"/>
            <a:ext cx="746561" cy="1739737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2" name="Line 17"/>
          <p:cNvSpPr>
            <a:spLocks noChangeShapeType="1"/>
          </p:cNvSpPr>
          <p:nvPr/>
        </p:nvSpPr>
        <p:spPr bwMode="auto">
          <a:xfrm>
            <a:off x="916509" y="2312822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3" name="Line 18"/>
          <p:cNvSpPr>
            <a:spLocks noChangeShapeType="1"/>
          </p:cNvSpPr>
          <p:nvPr/>
        </p:nvSpPr>
        <p:spPr bwMode="auto">
          <a:xfrm>
            <a:off x="1213822" y="3022881"/>
            <a:ext cx="474270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4" name="Line 22"/>
          <p:cNvSpPr>
            <a:spLocks noChangeShapeType="1"/>
          </p:cNvSpPr>
          <p:nvPr/>
        </p:nvSpPr>
        <p:spPr bwMode="auto">
          <a:xfrm flipH="1">
            <a:off x="1292073" y="1948390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5" name="Rectangle 29"/>
          <p:cNvSpPr>
            <a:spLocks noChangeArrowheads="1"/>
          </p:cNvSpPr>
          <p:nvPr/>
        </p:nvSpPr>
        <p:spPr bwMode="auto">
          <a:xfrm>
            <a:off x="395536" y="1366394"/>
            <a:ext cx="1493122" cy="347413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FFFFFF">
                <a:lumMod val="50000"/>
              </a:srgbClr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Text Box 26"/>
          <p:cNvSpPr txBox="1">
            <a:spLocks noChangeArrowheads="1"/>
          </p:cNvSpPr>
          <p:nvPr/>
        </p:nvSpPr>
        <p:spPr bwMode="auto">
          <a:xfrm>
            <a:off x="5582420" y="1347487"/>
            <a:ext cx="758755" cy="39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ko-KR" altLang="en-US" sz="1200" dirty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원인</a:t>
            </a: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6274306" y="1340768"/>
            <a:ext cx="758755" cy="38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Ø"/>
              <a:defRPr kumimoji="1" sz="3200" b="1">
                <a:solidFill>
                  <a:srgbClr val="000000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00"/>
              </a:buClr>
              <a:buFont typeface="Wingdings" pitchFamily="2" charset="2"/>
              <a:buChar char="n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65000"/>
              <a:buFont typeface="Wingdings" pitchFamily="2" charset="2"/>
              <a:buChar char="l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Char char="w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§"/>
              <a:defRPr kumimoji="1" sz="1600" b="1">
                <a:solidFill>
                  <a:srgbClr val="000000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ko-KR" altLang="en-US" sz="1200" dirty="0">
                <a:solidFill>
                  <a:srgbClr val="003366"/>
                </a:solidFill>
                <a:latin typeface="맑은 고딕" pitchFamily="50" charset="-127"/>
                <a:ea typeface="맑은 고딕" pitchFamily="50" charset="-127"/>
              </a:rPr>
              <a:t>결과</a:t>
            </a:r>
          </a:p>
        </p:txBody>
      </p:sp>
      <p:sp>
        <p:nvSpPr>
          <p:cNvPr id="58" name="Line 22"/>
          <p:cNvSpPr>
            <a:spLocks noChangeShapeType="1"/>
          </p:cNvSpPr>
          <p:nvPr/>
        </p:nvSpPr>
        <p:spPr bwMode="auto">
          <a:xfrm flipH="1">
            <a:off x="1527042" y="2556984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59" name="Line 21"/>
          <p:cNvSpPr>
            <a:spLocks noChangeShapeType="1"/>
          </p:cNvSpPr>
          <p:nvPr/>
        </p:nvSpPr>
        <p:spPr bwMode="auto">
          <a:xfrm flipH="1">
            <a:off x="3928208" y="2719230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60" name="Line 19"/>
          <p:cNvSpPr>
            <a:spLocks noChangeShapeType="1"/>
          </p:cNvSpPr>
          <p:nvPr/>
        </p:nvSpPr>
        <p:spPr bwMode="auto">
          <a:xfrm flipH="1">
            <a:off x="1893205" y="4141658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61" name="Line 20"/>
          <p:cNvSpPr>
            <a:spLocks noChangeShapeType="1"/>
          </p:cNvSpPr>
          <p:nvPr/>
        </p:nvSpPr>
        <p:spPr bwMode="auto">
          <a:xfrm flipH="1">
            <a:off x="4378970" y="4141658"/>
            <a:ext cx="541593" cy="0"/>
          </a:xfrm>
          <a:prstGeom prst="line">
            <a:avLst/>
          </a:prstGeom>
          <a:noFill/>
          <a:ln w="19050">
            <a:solidFill>
              <a:srgbClr val="FFFFFF">
                <a:lumMod val="50000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charset="-127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332140" y="6030474"/>
            <a:ext cx="5904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1200" b="1" dirty="0">
                <a:latin typeface="+mj-lt"/>
              </a:rPr>
              <a:t>[</a:t>
            </a:r>
            <a:r>
              <a:rPr lang="ko-KR" altLang="en-US" sz="1200" b="1" dirty="0">
                <a:latin typeface="+mj-lt"/>
              </a:rPr>
              <a:t>주의</a:t>
            </a:r>
            <a:r>
              <a:rPr lang="en-US" altLang="ko-KR" sz="1200" b="1" dirty="0">
                <a:latin typeface="+mj-lt"/>
              </a:rPr>
              <a:t>] </a:t>
            </a:r>
            <a:r>
              <a:rPr lang="ko-KR" altLang="en-US" sz="1200" b="1" dirty="0">
                <a:latin typeface="+mj-lt"/>
              </a:rPr>
              <a:t>원인의 범주나 세부 원인을 추가할 수 있다</a:t>
            </a:r>
            <a:r>
              <a:rPr lang="en-US" altLang="ko-KR" sz="1200" b="1" dirty="0">
                <a:latin typeface="+mj-lt"/>
              </a:rPr>
              <a:t>. </a:t>
            </a:r>
            <a:endParaRPr lang="ko-KR" altLang="en-US" sz="1200" b="1" dirty="0">
              <a:latin typeface="+mj-lt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179512" y="272736"/>
            <a:ext cx="917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b="1" dirty="0"/>
              <a:t>실습과제 </a:t>
            </a:r>
            <a:r>
              <a:rPr lang="en-US" altLang="ko-KR" b="1" dirty="0"/>
              <a:t>03. </a:t>
            </a:r>
            <a:r>
              <a:rPr lang="ko-KR" altLang="en-US" b="1" dirty="0" smtClean="0"/>
              <a:t>원인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결과 </a:t>
            </a:r>
            <a:r>
              <a:rPr lang="ko-KR" altLang="en-US" b="1" dirty="0"/>
              <a:t>도표를 </a:t>
            </a:r>
            <a:r>
              <a:rPr lang="ko-KR" altLang="en-US" b="1" dirty="0" smtClean="0"/>
              <a:t>활용하여 </a:t>
            </a:r>
            <a:r>
              <a:rPr lang="ko-KR" altLang="en-US" b="1" dirty="0" smtClean="0"/>
              <a:t>기상 이변의 진짜 </a:t>
            </a:r>
            <a:r>
              <a:rPr lang="ko-KR" altLang="en-US" b="1" dirty="0"/>
              <a:t>문제 정의하기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419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575015" y="5574129"/>
            <a:ext cx="59046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/>
            <a:r>
              <a:rPr lang="en-US" altLang="ko-KR" sz="1200" b="1" dirty="0">
                <a:latin typeface="+mj-lt"/>
              </a:rPr>
              <a:t>[</a:t>
            </a:r>
            <a:r>
              <a:rPr lang="ko-KR" altLang="en-US" sz="1200" b="1" dirty="0">
                <a:latin typeface="+mj-lt"/>
              </a:rPr>
              <a:t>주의</a:t>
            </a:r>
            <a:r>
              <a:rPr lang="en-US" altLang="ko-KR" sz="1200" b="1" dirty="0">
                <a:latin typeface="+mj-lt"/>
              </a:rPr>
              <a:t>] </a:t>
            </a:r>
            <a:r>
              <a:rPr lang="ko-KR" altLang="en-US" sz="1200" b="1" dirty="0">
                <a:latin typeface="+mj-lt"/>
              </a:rPr>
              <a:t>원인의 범주나 세부 원인을 추가할 수 있다</a:t>
            </a:r>
            <a:r>
              <a:rPr lang="en-US" altLang="ko-KR" sz="1200" b="1" dirty="0">
                <a:latin typeface="+mj-lt"/>
              </a:rPr>
              <a:t>. </a:t>
            </a:r>
            <a:endParaRPr lang="ko-KR" altLang="en-US" sz="1200" b="1" dirty="0">
              <a:latin typeface="+mj-lt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3808" y="260648"/>
            <a:ext cx="854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b="1" dirty="0" err="1"/>
              <a:t>실습과제</a:t>
            </a:r>
            <a:r>
              <a:rPr lang="ko-KR" altLang="en-US" b="1" dirty="0"/>
              <a:t> </a:t>
            </a:r>
            <a:r>
              <a:rPr lang="en-US" altLang="ko-KR" b="1" dirty="0"/>
              <a:t>03. </a:t>
            </a:r>
            <a:r>
              <a:rPr lang="ko-KR" altLang="en-US" b="1" dirty="0"/>
              <a:t>원인</a:t>
            </a:r>
            <a:r>
              <a:rPr lang="en-US" altLang="ko-KR" b="1" dirty="0"/>
              <a:t>-</a:t>
            </a:r>
            <a:r>
              <a:rPr lang="ko-KR" altLang="en-US" b="1" dirty="0"/>
              <a:t>결과 도표를 활용하여 기상 이변의 진짜 문제 정의하기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539552" y="1113977"/>
            <a:ext cx="8461256" cy="3932771"/>
            <a:chOff x="539552" y="1113977"/>
            <a:chExt cx="8461256" cy="3932771"/>
          </a:xfrm>
        </p:grpSpPr>
        <p:grpSp>
          <p:nvGrpSpPr>
            <p:cNvPr id="2" name="그룹 1"/>
            <p:cNvGrpSpPr/>
            <p:nvPr/>
          </p:nvGrpSpPr>
          <p:grpSpPr>
            <a:xfrm>
              <a:off x="539552" y="1113977"/>
              <a:ext cx="6552728" cy="3932771"/>
              <a:chOff x="1198563" y="1731963"/>
              <a:chExt cx="5075237" cy="2878137"/>
            </a:xfrm>
          </p:grpSpPr>
          <p:sp>
            <p:nvSpPr>
              <p:cNvPr id="62" name="Line 5"/>
              <p:cNvSpPr>
                <a:spLocks noChangeShapeType="1"/>
              </p:cNvSpPr>
              <p:nvPr/>
            </p:nvSpPr>
            <p:spPr bwMode="auto">
              <a:xfrm flipV="1">
                <a:off x="1198563" y="3197225"/>
                <a:ext cx="5024437" cy="0"/>
              </a:xfrm>
              <a:prstGeom prst="line">
                <a:avLst/>
              </a:prstGeom>
              <a:noFill/>
              <a:ln w="7620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3" name="Line 6"/>
              <p:cNvSpPr>
                <a:spLocks noChangeShapeType="1"/>
              </p:cNvSpPr>
              <p:nvPr/>
            </p:nvSpPr>
            <p:spPr bwMode="auto">
              <a:xfrm flipH="1">
                <a:off x="5786438" y="1960563"/>
                <a:ext cx="9525" cy="2547937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4" name="Line 7"/>
              <p:cNvSpPr>
                <a:spLocks noChangeShapeType="1"/>
              </p:cNvSpPr>
              <p:nvPr/>
            </p:nvSpPr>
            <p:spPr bwMode="auto">
              <a:xfrm flipV="1">
                <a:off x="3757613" y="3217863"/>
                <a:ext cx="890587" cy="118745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5" name="Line 8"/>
              <p:cNvSpPr>
                <a:spLocks noChangeShapeType="1"/>
              </p:cNvSpPr>
              <p:nvPr/>
            </p:nvSpPr>
            <p:spPr bwMode="auto">
              <a:xfrm flipV="1">
                <a:off x="1847850" y="3217863"/>
                <a:ext cx="890588" cy="118745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6" name="Line 11"/>
              <p:cNvSpPr>
                <a:spLocks noChangeShapeType="1"/>
              </p:cNvSpPr>
              <p:nvPr/>
            </p:nvSpPr>
            <p:spPr bwMode="auto">
              <a:xfrm>
                <a:off x="4062413" y="3503613"/>
                <a:ext cx="365125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7" name="Line 12"/>
              <p:cNvSpPr>
                <a:spLocks noChangeShapeType="1"/>
              </p:cNvSpPr>
              <p:nvPr/>
            </p:nvSpPr>
            <p:spPr bwMode="auto">
              <a:xfrm>
                <a:off x="3778250" y="3822700"/>
                <a:ext cx="366713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8" name="Line 13"/>
              <p:cNvSpPr>
                <a:spLocks noChangeShapeType="1"/>
              </p:cNvSpPr>
              <p:nvPr/>
            </p:nvSpPr>
            <p:spPr bwMode="auto">
              <a:xfrm>
                <a:off x="2189163" y="3492500"/>
                <a:ext cx="36671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69" name="Line 14"/>
              <p:cNvSpPr>
                <a:spLocks noChangeShapeType="1"/>
              </p:cNvSpPr>
              <p:nvPr/>
            </p:nvSpPr>
            <p:spPr bwMode="auto">
              <a:xfrm>
                <a:off x="1833563" y="3881438"/>
                <a:ext cx="36671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0" name="Line 19"/>
              <p:cNvSpPr>
                <a:spLocks noChangeShapeType="1"/>
              </p:cNvSpPr>
              <p:nvPr/>
            </p:nvSpPr>
            <p:spPr bwMode="auto">
              <a:xfrm flipH="1">
                <a:off x="2049463" y="4146550"/>
                <a:ext cx="41751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1" name="Line 20"/>
              <p:cNvSpPr>
                <a:spLocks noChangeShapeType="1"/>
              </p:cNvSpPr>
              <p:nvPr/>
            </p:nvSpPr>
            <p:spPr bwMode="auto">
              <a:xfrm flipH="1">
                <a:off x="4081463" y="4130675"/>
                <a:ext cx="419100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3" name="Rectangle 31"/>
              <p:cNvSpPr>
                <a:spLocks noChangeArrowheads="1"/>
              </p:cNvSpPr>
              <p:nvPr/>
            </p:nvSpPr>
            <p:spPr bwMode="auto">
              <a:xfrm>
                <a:off x="3303588" y="4364038"/>
                <a:ext cx="1136650" cy="246062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Ø"/>
                  <a:defRPr kumimoji="1" sz="32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n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65000"/>
                  <a:buFont typeface="Wingdings" panose="05000000000000000000" pitchFamily="2" charset="2"/>
                  <a:buChar char="l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w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ko-KR" altLang="en-US" sz="1000" b="0" smtClean="0">
                  <a:solidFill>
                    <a:schemeClr val="bg1"/>
                  </a:solidFill>
                  <a:latin typeface="맑은 고딕" panose="020B0503020000020004" pitchFamily="50" charset="-127"/>
                </a:endParaRP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331913" y="4357688"/>
                <a:ext cx="1185862" cy="246062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Ø"/>
                  <a:defRPr kumimoji="1" sz="32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n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65000"/>
                  <a:buFont typeface="Wingdings" panose="05000000000000000000" pitchFamily="2" charset="2"/>
                  <a:buChar char="l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w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ko-KR" altLang="en-US" sz="1000" b="0" smtClean="0">
                  <a:solidFill>
                    <a:schemeClr val="bg1"/>
                  </a:solidFill>
                  <a:latin typeface="맑은 고딕" panose="020B0503020000020004" pitchFamily="50" charset="-127"/>
                </a:endParaRPr>
              </a:p>
            </p:txBody>
          </p:sp>
          <p:sp>
            <p:nvSpPr>
              <p:cNvPr id="75" name="Line 10"/>
              <p:cNvSpPr>
                <a:spLocks noChangeShapeType="1"/>
              </p:cNvSpPr>
              <p:nvPr/>
            </p:nvSpPr>
            <p:spPr bwMode="auto">
              <a:xfrm>
                <a:off x="3068638" y="1943100"/>
                <a:ext cx="576262" cy="1233488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/>
              </a:p>
            </p:txBody>
          </p:sp>
          <p:sp>
            <p:nvSpPr>
              <p:cNvPr id="76" name="Line 15"/>
              <p:cNvSpPr>
                <a:spLocks noChangeShapeType="1"/>
              </p:cNvSpPr>
              <p:nvPr/>
            </p:nvSpPr>
            <p:spPr bwMode="auto">
              <a:xfrm>
                <a:off x="2940050" y="2471738"/>
                <a:ext cx="366713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7" name="Line 16"/>
              <p:cNvSpPr>
                <a:spLocks noChangeShapeType="1"/>
              </p:cNvSpPr>
              <p:nvPr/>
            </p:nvSpPr>
            <p:spPr bwMode="auto">
              <a:xfrm>
                <a:off x="3141663" y="2917825"/>
                <a:ext cx="365125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8" name="Line 21"/>
              <p:cNvSpPr>
                <a:spLocks noChangeShapeType="1"/>
              </p:cNvSpPr>
              <p:nvPr/>
            </p:nvSpPr>
            <p:spPr bwMode="auto">
              <a:xfrm flipH="1">
                <a:off x="3197225" y="2184400"/>
                <a:ext cx="419100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79" name="Rectangle 30"/>
              <p:cNvSpPr>
                <a:spLocks noChangeArrowheads="1"/>
              </p:cNvSpPr>
              <p:nvPr/>
            </p:nvSpPr>
            <p:spPr bwMode="auto">
              <a:xfrm>
                <a:off x="2498725" y="1731963"/>
                <a:ext cx="1117600" cy="24765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Ø"/>
                  <a:defRPr kumimoji="1" sz="32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n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65000"/>
                  <a:buFont typeface="Wingdings" panose="05000000000000000000" pitchFamily="2" charset="2"/>
                  <a:buChar char="l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w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ClrTx/>
                  <a:buFontTx/>
                  <a:buNone/>
                  <a:defRPr/>
                </a:pPr>
                <a:endParaRPr lang="ko-KR" altLang="en-US" sz="1000" b="0" smtClean="0">
                  <a:solidFill>
                    <a:schemeClr val="bg1"/>
                  </a:solidFill>
                  <a:latin typeface="맑은 고딕" panose="020B0503020000020004" pitchFamily="50" charset="-127"/>
                </a:endParaRPr>
              </a:p>
            </p:txBody>
          </p:sp>
          <p:sp>
            <p:nvSpPr>
              <p:cNvPr id="80" name="Text Box 26"/>
              <p:cNvSpPr txBox="1">
                <a:spLocks noChangeArrowheads="1"/>
              </p:cNvSpPr>
              <p:nvPr/>
            </p:nvSpPr>
            <p:spPr bwMode="auto">
              <a:xfrm>
                <a:off x="5246688" y="1736725"/>
                <a:ext cx="492125" cy="276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Ø"/>
                  <a:defRPr kumimoji="1" sz="32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latinLnBrk="1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n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65000"/>
                  <a:buFont typeface="Wingdings" panose="05000000000000000000" pitchFamily="2" charset="2"/>
                  <a:buChar char="l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w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ko-KR" altLang="en-US" sz="12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원인</a:t>
                </a:r>
              </a:p>
            </p:txBody>
          </p:sp>
          <p:sp>
            <p:nvSpPr>
              <p:cNvPr id="81" name="Text Box 27"/>
              <p:cNvSpPr txBox="1">
                <a:spLocks noChangeArrowheads="1"/>
              </p:cNvSpPr>
              <p:nvPr/>
            </p:nvSpPr>
            <p:spPr bwMode="auto">
              <a:xfrm>
                <a:off x="5780088" y="1731963"/>
                <a:ext cx="493712" cy="276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latinLnBrk="1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Ø"/>
                  <a:defRPr kumimoji="1" sz="32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latinLnBrk="1">
                  <a:spcBef>
                    <a:spcPct val="20000"/>
                  </a:spcBef>
                  <a:buClr>
                    <a:srgbClr val="000000"/>
                  </a:buClr>
                  <a:buFont typeface="Wingdings" panose="05000000000000000000" pitchFamily="2" charset="2"/>
                  <a:buChar char="n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65000"/>
                  <a:buFont typeface="Wingdings" panose="05000000000000000000" pitchFamily="2" charset="2"/>
                  <a:buChar char="l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w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latinLnBrk="1">
                  <a:spcBef>
                    <a:spcPct val="20000"/>
                  </a:spcBef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80000"/>
                  <a:buFont typeface="Wingdings" panose="05000000000000000000" pitchFamily="2" charset="2"/>
                  <a:buChar char="§"/>
                  <a:defRPr kumimoji="1" sz="1600" b="1">
                    <a:solidFill>
                      <a:srgbClr val="000000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ko-KR" altLang="en-US" sz="120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결과</a:t>
                </a:r>
              </a:p>
            </p:txBody>
          </p:sp>
          <p:sp>
            <p:nvSpPr>
              <p:cNvPr id="82" name="Line 21"/>
              <p:cNvSpPr>
                <a:spLocks noChangeShapeType="1"/>
              </p:cNvSpPr>
              <p:nvPr/>
            </p:nvSpPr>
            <p:spPr bwMode="auto">
              <a:xfrm flipH="1">
                <a:off x="3435350" y="2687638"/>
                <a:ext cx="417513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83" name="Line 19"/>
              <p:cNvSpPr>
                <a:spLocks noChangeShapeType="1"/>
              </p:cNvSpPr>
              <p:nvPr/>
            </p:nvSpPr>
            <p:spPr bwMode="auto">
              <a:xfrm flipH="1">
                <a:off x="2354263" y="3736975"/>
                <a:ext cx="41751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  <p:sp>
            <p:nvSpPr>
              <p:cNvPr id="84" name="Line 20"/>
              <p:cNvSpPr>
                <a:spLocks noChangeShapeType="1"/>
              </p:cNvSpPr>
              <p:nvPr/>
            </p:nvSpPr>
            <p:spPr bwMode="auto">
              <a:xfrm flipH="1">
                <a:off x="4271963" y="3736975"/>
                <a:ext cx="417512" cy="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1" latinLnBrk="1" hangingPunct="1">
                  <a:defRPr/>
                </a:pPr>
                <a:endParaRPr lang="ko-KR" altLang="en-US">
                  <a:ea typeface="굴림" charset="-127"/>
                </a:endParaRPr>
              </a:p>
            </p:txBody>
          </p:sp>
        </p:grpSp>
        <p:sp>
          <p:nvSpPr>
            <p:cNvPr id="85" name="Oval 28"/>
            <p:cNvSpPr>
              <a:spLocks noChangeArrowheads="1"/>
            </p:cNvSpPr>
            <p:nvPr/>
          </p:nvSpPr>
          <p:spPr bwMode="auto">
            <a:xfrm>
              <a:off x="7034889" y="2734374"/>
              <a:ext cx="1965919" cy="772585"/>
            </a:xfrm>
            <a:prstGeom prst="ellipse">
              <a:avLst/>
            </a:prstGeom>
            <a:solidFill>
              <a:srgbClr val="002D5C">
                <a:lumMod val="10000"/>
                <a:lumOff val="90000"/>
              </a:srgbClr>
            </a:solidFill>
            <a:ln w="12700" algn="ctr">
              <a:solidFill>
                <a:srgbClr val="002D5C">
                  <a:lumMod val="25000"/>
                  <a:lumOff val="75000"/>
                </a:srgbClr>
              </a:solidFill>
              <a:round/>
              <a:headEnd/>
              <a:tailEnd/>
            </a:ln>
          </p:spPr>
          <p:txBody>
            <a:bodyPr wrap="square" anchor="ctr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기상 이변</a:t>
              </a:r>
              <a:endParaRPr kumimoji="1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2024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56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굴림</vt:lpstr>
      <vt:lpstr>맑은 고딕</vt:lpstr>
      <vt:lpstr>Arial</vt:lpstr>
      <vt:lpstr>Times New Roman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</dc:creator>
  <cp:lastModifiedBy>egkim</cp:lastModifiedBy>
  <cp:revision>6</cp:revision>
  <dcterms:created xsi:type="dcterms:W3CDTF">2016-02-02T02:39:59Z</dcterms:created>
  <dcterms:modified xsi:type="dcterms:W3CDTF">2025-12-24T07:44:52Z</dcterms:modified>
</cp:coreProperties>
</file>