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9" r:id="rId2"/>
    <p:sldId id="257" r:id="rId3"/>
    <p:sldId id="270" r:id="rId4"/>
    <p:sldId id="271" r:id="rId5"/>
    <p:sldId id="274" r:id="rId6"/>
    <p:sldId id="258" r:id="rId7"/>
    <p:sldId id="286" r:id="rId8"/>
    <p:sldId id="272" r:id="rId9"/>
    <p:sldId id="275" r:id="rId10"/>
    <p:sldId id="276" r:id="rId11"/>
    <p:sldId id="278" r:id="rId12"/>
    <p:sldId id="280" r:id="rId13"/>
    <p:sldId id="282" r:id="rId14"/>
    <p:sldId id="283" r:id="rId15"/>
    <p:sldId id="284" r:id="rId16"/>
    <p:sldId id="285" r:id="rId1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385D8A"/>
    <a:srgbClr val="FFCC66"/>
    <a:srgbClr val="FFCCFF"/>
    <a:srgbClr val="009999"/>
    <a:srgbClr val="00CC99"/>
    <a:srgbClr val="CCCC00"/>
    <a:srgbClr val="5D6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밝은 스타일 2 - 강조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보통 스타일 1 - 강조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38" autoAdjust="0"/>
    <p:restoredTop sz="90338" autoAdjust="0"/>
  </p:normalViewPr>
  <p:slideViewPr>
    <p:cSldViewPr>
      <p:cViewPr varScale="1">
        <p:scale>
          <a:sx n="92" d="100"/>
          <a:sy n="92" d="100"/>
        </p:scale>
        <p:origin x="102" y="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증가율(%)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소프트웨어</c:v>
                </c:pt>
                <c:pt idx="1">
                  <c:v>사무실/건물관리</c:v>
                </c:pt>
                <c:pt idx="2">
                  <c:v>세탁업</c:v>
                </c:pt>
                <c:pt idx="3">
                  <c:v>유통업</c:v>
                </c:pt>
                <c:pt idx="4">
                  <c:v>보험브로커</c:v>
                </c:pt>
                <c:pt idx="5">
                  <c:v>신용보험</c:v>
                </c:pt>
                <c:pt idx="6">
                  <c:v>신용카드</c:v>
                </c:pt>
                <c:pt idx="7">
                  <c:v>은행</c:v>
                </c:pt>
                <c:pt idx="8">
                  <c:v>자동차서비스 체인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35</c:v>
                </c:pt>
                <c:pt idx="1">
                  <c:v>40</c:v>
                </c:pt>
                <c:pt idx="2">
                  <c:v>45</c:v>
                </c:pt>
                <c:pt idx="3">
                  <c:v>45</c:v>
                </c:pt>
                <c:pt idx="4">
                  <c:v>50</c:v>
                </c:pt>
                <c:pt idx="5">
                  <c:v>25</c:v>
                </c:pt>
                <c:pt idx="6">
                  <c:v>75</c:v>
                </c:pt>
                <c:pt idx="7">
                  <c:v>85</c:v>
                </c:pt>
                <c:pt idx="8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C7-4150-862F-D82CBA5F2470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96569600"/>
        <c:axId val="96579584"/>
      </c:barChart>
      <c:catAx>
        <c:axId val="965696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one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96579584"/>
        <c:crosses val="autoZero"/>
        <c:auto val="1"/>
        <c:lblAlgn val="ctr"/>
        <c:lblOffset val="100"/>
        <c:noMultiLvlLbl val="0"/>
      </c:catAx>
      <c:valAx>
        <c:axId val="96579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96569600"/>
        <c:crosses val="autoZero"/>
        <c:crossBetween val="between"/>
      </c:valAx>
      <c:dTable>
        <c:showHorzBorder val="1"/>
        <c:showVertBorder val="1"/>
        <c:showOutline val="1"/>
        <c:showKeys val="0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064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80775-E028-4B80-B8F8-3E11A99E4194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D3BA89-1A5B-496F-8843-8EB268A01CC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e-CRM</a:t>
            </a:r>
            <a:r>
              <a:rPr lang="ko-KR" altLang="en-US" dirty="0" smtClean="0"/>
              <a:t>과 고객관계관리의 차이점은 다음과 같다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e-CRM</a:t>
            </a:r>
            <a:r>
              <a:rPr lang="ko-KR" altLang="en-US" dirty="0" smtClean="0"/>
              <a:t>은 고객접촉이 이메일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인터넷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이동통신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디지털</a:t>
            </a:r>
            <a:r>
              <a:rPr lang="en-US" altLang="ko-KR" dirty="0" smtClean="0"/>
              <a:t>TV </a:t>
            </a:r>
            <a:r>
              <a:rPr lang="ko-KR" altLang="en-US" dirty="0" smtClean="0"/>
              <a:t>등 온라인 환경에서 </a:t>
            </a:r>
            <a:endParaRPr lang="en-US" altLang="ko-KR" dirty="0" smtClean="0"/>
          </a:p>
          <a:p>
            <a:r>
              <a:rPr lang="ko-KR" altLang="en-US" dirty="0" smtClean="0"/>
              <a:t>이루어지는 반면</a:t>
            </a:r>
            <a:r>
              <a:rPr lang="en-US" altLang="ko-KR" dirty="0" smtClean="0"/>
              <a:t>, </a:t>
            </a:r>
          </a:p>
          <a:p>
            <a:r>
              <a:rPr lang="ko-KR" altLang="en-US" dirty="0" smtClean="0"/>
              <a:t>고객관계관리의 접촉은 이러한 온라인뿐만 아니라 오프라인까지도 고객접촉이 이루어진다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또한 </a:t>
            </a:r>
            <a:r>
              <a:rPr lang="en-US" altLang="ko-KR" dirty="0" smtClean="0"/>
              <a:t>e-CRM</a:t>
            </a:r>
            <a:r>
              <a:rPr lang="ko-KR" altLang="en-US" dirty="0" smtClean="0"/>
              <a:t>은 실시간 다채널 동시의 커뮤니케이션 수단을 중시하는 반면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(CRM</a:t>
            </a:r>
            <a:r>
              <a:rPr lang="ko-KR" altLang="en-US" dirty="0" smtClean="0"/>
              <a:t>에 비해 고객의 요청을 실시간으로 단순 처리할 수 있다는 점과 유지 및 보수비용이 저렴하다는 장점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고객관계관리는 전통적인 오프라인 경로를 중심으로 고객관계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개선을 통한 경영 효율성과 수익구조 개선을 중시하고 있다는 점이다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이 둘의 공통점은 고객과의 접점을 매우 중시하고</a:t>
            </a:r>
            <a:r>
              <a:rPr lang="en-US" altLang="ko-KR" dirty="0" smtClean="0"/>
              <a:t>,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철저하게 </a:t>
            </a:r>
            <a:r>
              <a:rPr lang="ko-KR" altLang="en-US" dirty="0" err="1" smtClean="0"/>
              <a:t>원투원</a:t>
            </a:r>
            <a:r>
              <a:rPr lang="ko-KR" altLang="en-US" dirty="0" smtClean="0"/>
              <a:t> 마케팅을 활용하고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이익창출 가능성이 높은 애호도 고객을 존중하고 있다는 것이다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그러나 고객관계관리와 </a:t>
            </a:r>
            <a:r>
              <a:rPr lang="en-US" altLang="ko-KR" dirty="0" smtClean="0"/>
              <a:t>e-CRM</a:t>
            </a:r>
            <a:r>
              <a:rPr lang="ko-KR" altLang="en-US" dirty="0" smtClean="0"/>
              <a:t>은 별개로 운용될 수가 없으며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기업의 이윤 극대화를 달성하기 위한 운용에 있어서 통합될 필요가 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따라서 고객관계관리는 </a:t>
            </a:r>
            <a:r>
              <a:rPr lang="en-US" altLang="ko-KR" dirty="0" smtClean="0"/>
              <a:t>e-CRM</a:t>
            </a:r>
            <a:r>
              <a:rPr lang="ko-KR" altLang="en-US" dirty="0" smtClean="0"/>
              <a:t>을 포함하고 있는 포괄적 의미로 이해하는 것이 좋겠다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ko-KR" altLang="en-US" dirty="0" smtClean="0"/>
              <a:t>기업은 고객과의 첫 관계에서부터 장기적인 고객으로의 발전까지</a:t>
            </a:r>
            <a:endParaRPr lang="en-US" altLang="ko-KR" dirty="0" smtClean="0"/>
          </a:p>
          <a:p>
            <a:r>
              <a:rPr lang="ko-KR" altLang="en-US" dirty="0" smtClean="0"/>
              <a:t>지속적인 노력을 기울여야 하며 이런 관계의 발전은</a:t>
            </a:r>
            <a:endParaRPr lang="en-US" altLang="ko-KR" dirty="0" smtClean="0"/>
          </a:p>
          <a:p>
            <a:r>
              <a:rPr lang="ko-KR" altLang="en-US" dirty="0" smtClean="0"/>
              <a:t>관계의 형성에서부터 관계유지 그리고 관계강화에 이르는 긴 과정을 거쳐야 한다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기업은 맹목적으로 고객의 확보를 위한 무차별적인 경영활동을 전개하는 것보다</a:t>
            </a:r>
            <a:endParaRPr lang="en-US" altLang="ko-KR" dirty="0" smtClean="0"/>
          </a:p>
          <a:p>
            <a:r>
              <a:rPr lang="ko-KR" altLang="en-US" dirty="0" smtClean="0"/>
              <a:t>표적고객들의 첫 관계 형성을 중요시해야 한다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즉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잠재고객의 정보를 잘 활용하여 </a:t>
            </a:r>
            <a:r>
              <a:rPr lang="en-US" altLang="ko-KR" dirty="0" smtClean="0"/>
              <a:t>, </a:t>
            </a:r>
            <a:r>
              <a:rPr lang="ko-KR" altLang="en-US" dirty="0" smtClean="0"/>
              <a:t>수익성이 높은 신규고객을 많이 창출하는 것이 중요하다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그 다음으로는 관계유지에 힘써야 한다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기업은</a:t>
            </a:r>
            <a:r>
              <a:rPr lang="ko-KR" altLang="en-US" baseline="0" dirty="0" smtClean="0"/>
              <a:t> 기존 고객의 이탈을 방지하기 위해</a:t>
            </a:r>
            <a:endParaRPr lang="en-US" altLang="ko-KR" baseline="0" dirty="0" smtClean="0"/>
          </a:p>
          <a:p>
            <a:r>
              <a:rPr lang="ko-KR" altLang="en-US" baseline="0" dirty="0" smtClean="0"/>
              <a:t>기업에 이익이 되는 고객과 그렇지 않은 고객을 선별하여 </a:t>
            </a:r>
            <a:endParaRPr lang="en-US" altLang="ko-KR" baseline="0" dirty="0" smtClean="0"/>
          </a:p>
          <a:p>
            <a:r>
              <a:rPr lang="ko-KR" altLang="en-US" baseline="0" dirty="0" smtClean="0"/>
              <a:t>고객관계 유지를 </a:t>
            </a:r>
            <a:r>
              <a:rPr lang="ko-KR" altLang="en-US" baseline="0" dirty="0" err="1" smtClean="0"/>
              <a:t>일관성있게</a:t>
            </a:r>
            <a:r>
              <a:rPr lang="ko-KR" altLang="en-US" baseline="0" dirty="0" smtClean="0"/>
              <a:t> 해나가야 한다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이렇게 우량고객의 특성을 잘 이해하고 관계유지에 노력을 기울이면</a:t>
            </a:r>
            <a:endParaRPr lang="en-US" altLang="ko-KR" baseline="0" dirty="0" smtClean="0"/>
          </a:p>
          <a:p>
            <a:r>
              <a:rPr lang="ko-KR" altLang="en-US" baseline="0" dirty="0" smtClean="0"/>
              <a:t>장기적으로 고객이 기업에 기여하는 가치가 증대하여 </a:t>
            </a:r>
            <a:endParaRPr lang="en-US" altLang="ko-KR" baseline="0" dirty="0" smtClean="0"/>
          </a:p>
          <a:p>
            <a:r>
              <a:rPr lang="ko-KR" altLang="en-US" baseline="0" dirty="0" smtClean="0"/>
              <a:t>기업이익의 증대와 시장점유율에도 영향을 </a:t>
            </a:r>
            <a:r>
              <a:rPr lang="ko-KR" altLang="en-US" baseline="0" dirty="0" err="1" smtClean="0"/>
              <a:t>미치게된다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그러나 항상 고객관계가 유지되고 강화되어야 하는 것은 아니다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관계 끊기의 의미는 불량고객과의 관계를 뜻한다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과거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모든 손님은 왕이다</a:t>
            </a:r>
            <a:r>
              <a:rPr lang="en-US" altLang="ko-KR" baseline="0" dirty="0" smtClean="0"/>
              <a:t>’ </a:t>
            </a:r>
            <a:r>
              <a:rPr lang="ko-KR" altLang="en-US" baseline="0" dirty="0" smtClean="0"/>
              <a:t>라는 말은 비상식적인 요구나 불평을 하는 고객에게는</a:t>
            </a:r>
            <a:endParaRPr lang="en-US" altLang="ko-KR" baseline="0" dirty="0" smtClean="0"/>
          </a:p>
          <a:p>
            <a:r>
              <a:rPr lang="ko-KR" altLang="en-US" baseline="0" dirty="0" smtClean="0"/>
              <a:t>통하지 않는 듯 하다</a:t>
            </a:r>
            <a:r>
              <a:rPr lang="en-US" altLang="ko-KR" baseline="0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고객관계관리는 </a:t>
            </a:r>
            <a:r>
              <a:rPr lang="en-US" altLang="ko-KR" dirty="0" smtClean="0"/>
              <a:t>e-CRM</a:t>
            </a:r>
            <a:r>
              <a:rPr lang="ko-KR" altLang="en-US" dirty="0" smtClean="0"/>
              <a:t>을 포함한 통합적인 전략모델을 통해 성공할 수 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따라서 고객관계관리를 위해 두 관계관리가 충분히 시너지를 일으킬 수 있는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모델을 수립하고 이에 따른 단계적 실행이 필요하다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이러한 고객관계관리는 </a:t>
            </a:r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데이터베이스의 구축</a:t>
            </a:r>
            <a:r>
              <a:rPr lang="en-US" altLang="ko-KR" dirty="0" smtClean="0"/>
              <a:t>/</a:t>
            </a:r>
            <a:r>
              <a:rPr lang="en-US" altLang="ko-KR" baseline="0" dirty="0" smtClean="0"/>
              <a:t> </a:t>
            </a:r>
            <a:r>
              <a:rPr lang="ko-KR" altLang="en-US" dirty="0" smtClean="0"/>
              <a:t>분석부터 평가에 이르기까지 </a:t>
            </a:r>
            <a:r>
              <a:rPr lang="en-US" altLang="ko-KR" dirty="0" smtClean="0"/>
              <a:t>7</a:t>
            </a:r>
            <a:r>
              <a:rPr lang="ko-KR" altLang="en-US" dirty="0" smtClean="0"/>
              <a:t>단계로 나누어볼 수 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ko-KR" altLang="en-US" dirty="0" smtClean="0"/>
              <a:t>데이터베이스의 구축은 거래기록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고객접촉</a:t>
            </a:r>
            <a:r>
              <a:rPr lang="en-US" altLang="ko-KR" dirty="0" smtClean="0"/>
              <a:t>, </a:t>
            </a:r>
            <a:r>
              <a:rPr lang="ko-KR" altLang="en-US" dirty="0" smtClean="0"/>
              <a:t>세부적인 기타 정보</a:t>
            </a:r>
            <a:r>
              <a:rPr lang="en-US" altLang="ko-KR" dirty="0" smtClean="0"/>
              <a:t>, 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그리고 마케팅활동에 대한 반응 등에 대한 구체적인 정보의 수집을 말한다</a:t>
            </a:r>
            <a:r>
              <a:rPr lang="en-US" altLang="ko-KR" dirty="0" smtClean="0"/>
              <a:t>.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데이터베이스의 분석은 고객세분화를 위해 필요하다</a:t>
            </a:r>
            <a:r>
              <a:rPr lang="en-US" altLang="ko-KR" dirty="0" smtClean="0"/>
              <a:t>. 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이는 고객에게 제공되는 상품정보나 직접적인 마케팅활동의 기초자료가 된다</a:t>
            </a:r>
            <a:r>
              <a:rPr lang="en-US" altLang="ko-KR" dirty="0" smtClean="0"/>
              <a:t>.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 smtClean="0"/>
              <a:t>3. 80:20</a:t>
            </a:r>
            <a:r>
              <a:rPr lang="ko-KR" altLang="en-US" dirty="0" smtClean="0"/>
              <a:t>법칙에서 알 수 있듯 기업은 고객 전체를 고려할 </a:t>
            </a:r>
            <a:r>
              <a:rPr lang="ko-KR" altLang="en-US" dirty="0" err="1" smtClean="0"/>
              <a:t>필요없이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기업에 도움이 되는 우량고객과 전혀 도움이 되지 않는 불량고객으로 구분할 필요가 있다</a:t>
            </a:r>
            <a:r>
              <a:rPr lang="en-US" altLang="ko-KR" dirty="0" smtClean="0"/>
              <a:t>.</a:t>
            </a:r>
          </a:p>
          <a:p>
            <a:pPr marL="228600" marR="0" indent="-22860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이러한 활동은 표적고객 선정의 실패를 방지하기 위한 필수적인 조건이다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4. </a:t>
            </a:r>
            <a:r>
              <a:rPr lang="ko-KR" altLang="en-US" dirty="0" smtClean="0"/>
              <a:t>표적고객 설정은 고객생애가치를 감안하여 이를 반영해야 하는 단계이다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5. </a:t>
            </a:r>
            <a:r>
              <a:rPr lang="ko-KR" altLang="en-US" dirty="0" smtClean="0"/>
              <a:t>고객맞춤화부터 </a:t>
            </a:r>
            <a:r>
              <a:rPr lang="en-US" altLang="ko-KR" dirty="0" smtClean="0"/>
              <a:t>~ </a:t>
            </a:r>
            <a:r>
              <a:rPr lang="ko-KR" altLang="en-US" dirty="0" smtClean="0"/>
              <a:t>통합적 관리</a:t>
            </a:r>
            <a:r>
              <a:rPr lang="ko-KR" altLang="en-US" baseline="0" dirty="0" smtClean="0"/>
              <a:t> 등 기업은 가능한 모든 채널을 통해 고객과의 관계유지에 힘써야 한다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6. </a:t>
            </a:r>
            <a:r>
              <a:rPr lang="ko-KR" altLang="en-US" baseline="0" dirty="0" smtClean="0"/>
              <a:t>이러한 것들을 바탕으로 이루어진 고객과의 관계가 시간적으로 길어질수록 </a:t>
            </a:r>
            <a:endParaRPr lang="en-US" altLang="ko-KR" baseline="0" dirty="0" smtClean="0"/>
          </a:p>
          <a:p>
            <a:r>
              <a:rPr lang="ko-KR" altLang="en-US" baseline="0" dirty="0" smtClean="0"/>
              <a:t>사적 관계가 구축이 되며 이는 깊은 신뢰관계 형성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긍정적 구전효과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고수익 창출을 가져다 준다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마지막으로 고객관계를 지속적으로 </a:t>
            </a:r>
            <a:r>
              <a:rPr lang="ko-KR" altLang="en-US" baseline="0" dirty="0" err="1" smtClean="0"/>
              <a:t>유지발전시키기</a:t>
            </a:r>
            <a:r>
              <a:rPr lang="ko-KR" altLang="en-US" baseline="0" dirty="0" smtClean="0"/>
              <a:t> 위해서는 고객관계관리의 효과를 측정하는 평가가 뒤따라야 할 것이며</a:t>
            </a:r>
            <a:r>
              <a:rPr lang="en-US" altLang="ko-KR" baseline="0" dirty="0" smtClean="0"/>
              <a:t>,</a:t>
            </a:r>
          </a:p>
          <a:p>
            <a:r>
              <a:rPr lang="ko-KR" altLang="en-US" baseline="0" dirty="0" smtClean="0"/>
              <a:t>이러한 피드백을 </a:t>
            </a:r>
            <a:r>
              <a:rPr lang="ko-KR" altLang="en-US" baseline="0" smtClean="0"/>
              <a:t>통해 지속적으로 관리시스템을 </a:t>
            </a:r>
            <a:r>
              <a:rPr lang="ko-KR" altLang="en-US" baseline="0" dirty="0" err="1" smtClean="0"/>
              <a:t>수정보완하는</a:t>
            </a:r>
            <a:r>
              <a:rPr lang="ko-KR" altLang="en-US" baseline="0" dirty="0" smtClean="0"/>
              <a:t> 노력이 필요할 것이다</a:t>
            </a:r>
            <a:r>
              <a:rPr lang="en-US" altLang="ko-KR" baseline="0" dirty="0" smtClean="0"/>
              <a:t>.</a:t>
            </a:r>
            <a:endParaRPr lang="ko-KR" altLang="en-US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6619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그렇다면 고객관계관리는 무엇인가</a:t>
            </a:r>
            <a:r>
              <a:rPr lang="en-US" altLang="ko-KR" dirty="0" smtClean="0"/>
              <a:t>?</a:t>
            </a:r>
          </a:p>
          <a:p>
            <a:r>
              <a:rPr lang="en-US" altLang="ko-KR" dirty="0" smtClean="0"/>
              <a:t>Customer</a:t>
            </a:r>
            <a:r>
              <a:rPr lang="en-US" altLang="ko-KR" baseline="0" dirty="0" smtClean="0"/>
              <a:t> Relationship Management, CRM</a:t>
            </a:r>
            <a:r>
              <a:rPr lang="ko-KR" altLang="en-US" baseline="0" dirty="0" smtClean="0"/>
              <a:t>이라고 부르는 것</a:t>
            </a:r>
            <a:endParaRPr lang="en-US" altLang="ko-KR" baseline="0" dirty="0" smtClean="0"/>
          </a:p>
          <a:p>
            <a:r>
              <a:rPr lang="ko-KR" altLang="en-US" baseline="0" dirty="0" smtClean="0"/>
              <a:t>많이 들어봤을 것이다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  <a:p>
            <a:r>
              <a:rPr lang="ko-KR" altLang="en-US" dirty="0" smtClean="0"/>
              <a:t>고객관계관리에 대한 정의는 매우 다양하다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아직도 그 정의가 명확하게 내려지고 있지는 않다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err="1" smtClean="0"/>
              <a:t>가트너</a:t>
            </a:r>
            <a:r>
              <a:rPr lang="ko-KR" altLang="en-US" dirty="0" smtClean="0"/>
              <a:t> 그룹은 고객관계관리를</a:t>
            </a:r>
            <a:endParaRPr lang="en-US" altLang="ko-KR" dirty="0" smtClean="0"/>
          </a:p>
          <a:p>
            <a:r>
              <a:rPr lang="en-US" altLang="ko-KR" dirty="0" smtClean="0"/>
              <a:t>‘</a:t>
            </a:r>
            <a:r>
              <a:rPr lang="ko-KR" altLang="en-US" dirty="0" smtClean="0"/>
              <a:t>신규고객 획득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기존고객 유지 및 고객 수익성 증대를 위하여</a:t>
            </a:r>
            <a:r>
              <a:rPr lang="en-US" altLang="ko-KR" dirty="0" smtClean="0"/>
              <a:t>,</a:t>
            </a:r>
          </a:p>
          <a:p>
            <a:r>
              <a:rPr lang="ko-KR" altLang="en-US" dirty="0" smtClean="0"/>
              <a:t>지속적인 커뮤니케이션을 통해 고객행동을 이해하고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이를 바탕으로 고객에게</a:t>
            </a:r>
            <a:endParaRPr lang="en-US" altLang="ko-KR" dirty="0" smtClean="0"/>
          </a:p>
          <a:p>
            <a:r>
              <a:rPr lang="ko-KR" altLang="en-US" dirty="0" smtClean="0"/>
              <a:t>영향을 주기 위한 광범위한 접근으로 정의하고 있다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차트를 보면 알 수 있듯이 은행의 경우 고객이 </a:t>
            </a:r>
            <a:r>
              <a:rPr lang="en-US" altLang="ko-KR" dirty="0" smtClean="0"/>
              <a:t>5% </a:t>
            </a:r>
            <a:r>
              <a:rPr lang="ko-KR" altLang="en-US" dirty="0" smtClean="0"/>
              <a:t>이탈하는 것을 방지하는 경우</a:t>
            </a:r>
            <a:endParaRPr lang="en-US" altLang="ko-KR" dirty="0" smtClean="0"/>
          </a:p>
          <a:p>
            <a:r>
              <a:rPr lang="ko-KR" altLang="en-US" dirty="0" smtClean="0"/>
              <a:t>수익증대의 효과가 </a:t>
            </a:r>
            <a:r>
              <a:rPr lang="en-US" altLang="ko-KR" dirty="0" smtClean="0"/>
              <a:t>85%</a:t>
            </a:r>
            <a:r>
              <a:rPr lang="ko-KR" altLang="en-US" dirty="0" smtClean="0"/>
              <a:t>로 가장 높은 것으로 나타난다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다른 산업군도 마찬가지로 </a:t>
            </a:r>
            <a:r>
              <a:rPr lang="en-US" altLang="ko-KR" dirty="0" smtClean="0"/>
              <a:t>5%</a:t>
            </a:r>
            <a:r>
              <a:rPr lang="ko-KR" altLang="en-US" dirty="0" smtClean="0"/>
              <a:t>의 고객이탈을 막을 경우 고객가치의 증가율이</a:t>
            </a:r>
            <a:endParaRPr lang="en-US" altLang="ko-KR" dirty="0" smtClean="0"/>
          </a:p>
          <a:p>
            <a:r>
              <a:rPr lang="ko-KR" altLang="en-US" dirty="0" smtClean="0"/>
              <a:t>상당히 높게 나타나고 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따라서 이 차트만 보더라도</a:t>
            </a:r>
            <a:endParaRPr lang="en-US" altLang="ko-KR" dirty="0" smtClean="0"/>
          </a:p>
          <a:p>
            <a:r>
              <a:rPr lang="ko-KR" altLang="en-US" dirty="0" smtClean="0"/>
              <a:t>기업은 기존의 고객을 유지하는 것이 얼마나 중요한지를 알 수 있습니다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고객의 중요성은 고객이 기업에 주는 브랜드 애호도로 나타나고 있으며</a:t>
            </a:r>
            <a:endParaRPr lang="en-US" altLang="ko-KR" dirty="0" smtClean="0"/>
          </a:p>
          <a:p>
            <a:r>
              <a:rPr lang="ko-KR" altLang="en-US" dirty="0" smtClean="0"/>
              <a:t>점점</a:t>
            </a:r>
            <a:r>
              <a:rPr lang="ko-KR" altLang="en-US" baseline="0" dirty="0" smtClean="0"/>
              <a:t> 더 브랜드 애호도의 의미가 부각되고 있다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애플의 새로운 </a:t>
            </a:r>
            <a:r>
              <a:rPr lang="ko-KR" altLang="en-US" dirty="0" err="1" smtClean="0"/>
              <a:t>태블릿</a:t>
            </a:r>
            <a:r>
              <a:rPr lang="ko-KR" altLang="en-US" dirty="0" smtClean="0"/>
              <a:t> </a:t>
            </a:r>
            <a:r>
              <a:rPr lang="en-US" altLang="ko-KR" dirty="0" smtClean="0"/>
              <a:t>PC</a:t>
            </a:r>
            <a:r>
              <a:rPr lang="ko-KR" altLang="en-US" dirty="0" smtClean="0"/>
              <a:t>인 </a:t>
            </a:r>
            <a:r>
              <a:rPr lang="en-US" altLang="ko-KR" dirty="0" smtClean="0"/>
              <a:t>‘</a:t>
            </a:r>
            <a:r>
              <a:rPr lang="ko-KR" altLang="en-US" dirty="0" err="1" smtClean="0"/>
              <a:t>뉴</a:t>
            </a:r>
            <a:r>
              <a:rPr lang="ko-KR" altLang="en-US" dirty="0" smtClean="0"/>
              <a:t> 아이패드가</a:t>
            </a:r>
            <a:r>
              <a:rPr lang="en-US" altLang="ko-KR" dirty="0" smtClean="0"/>
              <a:t>’ </a:t>
            </a:r>
            <a:r>
              <a:rPr lang="ko-KR" altLang="en-US" dirty="0" smtClean="0"/>
              <a:t>국내 출시된 아침</a:t>
            </a:r>
            <a:r>
              <a:rPr lang="en-US" altLang="ko-KR" dirty="0" smtClean="0"/>
              <a:t>, </a:t>
            </a:r>
            <a:r>
              <a:rPr lang="ko-KR" altLang="en-US" dirty="0" smtClean="0"/>
              <a:t>서울 중구 명동에 있는 전문 매장 앞에 줄 서 있는 모습</a:t>
            </a:r>
            <a:endParaRPr lang="en-US" altLang="ko-KR" dirty="0" smtClean="0"/>
          </a:p>
          <a:p>
            <a:r>
              <a:rPr lang="ko-KR" altLang="en-US" dirty="0" smtClean="0"/>
              <a:t>애플</a:t>
            </a:r>
            <a:r>
              <a:rPr lang="ko-KR" altLang="en-US" baseline="0" dirty="0" smtClean="0"/>
              <a:t> 고객들은 충성도가 높기로 유명하죠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이것은 사례발표에서 더 자세히 다루도록 하겠습니다</a:t>
            </a:r>
            <a:r>
              <a:rPr lang="en-US" altLang="ko-KR" baseline="0" dirty="0" smtClean="0"/>
              <a:t>.</a:t>
            </a:r>
            <a:endParaRPr lang="ko-KR" altLang="en-US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브랜드 </a:t>
            </a:r>
            <a:r>
              <a:rPr lang="ko-KR" altLang="en-US" baseline="0" dirty="0" err="1" smtClean="0"/>
              <a:t>애호도는</a:t>
            </a:r>
            <a:r>
              <a:rPr lang="ko-KR" altLang="en-US" baseline="0" dirty="0" smtClean="0"/>
              <a:t>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다른 기업의 적극적인 마케팅활동에도 불구하고 고객이</a:t>
            </a:r>
            <a:endParaRPr lang="en-US" altLang="ko-KR" baseline="0" dirty="0" smtClean="0"/>
          </a:p>
          <a:p>
            <a:r>
              <a:rPr lang="ko-KR" altLang="en-US" baseline="0" dirty="0" smtClean="0"/>
              <a:t>사용하고 있는 현 제품 또는 서비스를 지속적으로 </a:t>
            </a:r>
            <a:r>
              <a:rPr lang="ko-KR" altLang="en-US" baseline="0" dirty="0" err="1" smtClean="0"/>
              <a:t>일관성있게</a:t>
            </a:r>
            <a:endParaRPr lang="en-US" altLang="ko-KR" baseline="0" dirty="0" smtClean="0"/>
          </a:p>
          <a:p>
            <a:r>
              <a:rPr lang="ko-KR" altLang="en-US" baseline="0" dirty="0" err="1" smtClean="0"/>
              <a:t>반복구매하거나</a:t>
            </a:r>
            <a:r>
              <a:rPr lang="ko-KR" altLang="en-US" baseline="0" dirty="0" smtClean="0"/>
              <a:t> 구매하려는 의지의 정도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를 의미한다</a:t>
            </a:r>
            <a:r>
              <a:rPr lang="en-US" altLang="ko-KR" baseline="0" dirty="0" smtClean="0"/>
              <a:t>.</a:t>
            </a:r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이러한 </a:t>
            </a:r>
            <a:r>
              <a:rPr lang="ko-KR" altLang="en-US" baseline="0" dirty="0" err="1" smtClean="0"/>
              <a:t>애호도를</a:t>
            </a:r>
            <a:r>
              <a:rPr lang="ko-KR" altLang="en-US" baseline="0" dirty="0" smtClean="0"/>
              <a:t> 위해서는 고객만족이 당연히 선행되어야 하겠다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D3BA89-1A5B-496F-8843-8EB268A01CCE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6638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7442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8095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6700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5964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2761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3856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4856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420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0090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9636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48F3E-BB4D-449D-BBBD-8821DAC9CE50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D89B3C-F522-43C8-A786-18631CC828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9681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customer-relationship-management-crm.jpg"/>
          <p:cNvPicPr>
            <a:picLocks noChangeAspect="1"/>
          </p:cNvPicPr>
          <p:nvPr/>
        </p:nvPicPr>
        <p:blipFill>
          <a:blip r:embed="rId3" cstate="print">
            <a:lum bright="70000" contrast="-70000"/>
          </a:blip>
          <a:stretch>
            <a:fillRect/>
          </a:stretch>
        </p:blipFill>
        <p:spPr>
          <a:xfrm>
            <a:off x="0" y="0"/>
            <a:ext cx="6683645" cy="6858001"/>
          </a:xfrm>
          <a:prstGeom prst="rect">
            <a:avLst/>
          </a:prstGeom>
        </p:spPr>
      </p:pic>
      <p:grpSp>
        <p:nvGrpSpPr>
          <p:cNvPr id="7" name="그룹 6"/>
          <p:cNvGrpSpPr/>
          <p:nvPr/>
        </p:nvGrpSpPr>
        <p:grpSpPr>
          <a:xfrm>
            <a:off x="1619672" y="1988840"/>
            <a:ext cx="6340197" cy="1953507"/>
            <a:chOff x="1902874" y="2132856"/>
            <a:chExt cx="6340197" cy="1953507"/>
          </a:xfrm>
        </p:grpSpPr>
        <p:sp>
          <p:nvSpPr>
            <p:cNvPr id="9" name="TextBox 8"/>
            <p:cNvSpPr txBox="1"/>
            <p:nvPr/>
          </p:nvSpPr>
          <p:spPr>
            <a:xfrm>
              <a:off x="1902874" y="2516703"/>
              <a:ext cx="6340197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9600" dirty="0" smtClean="0">
                  <a:ln w="38100">
                    <a:solidFill>
                      <a:schemeClr val="bg2">
                        <a:lumMod val="50000"/>
                      </a:schemeClr>
                    </a:solidFill>
                  </a:ln>
                  <a:latin typeface="HY견고딕" pitchFamily="18" charset="-127"/>
                  <a:ea typeface="HY견고딕" pitchFamily="18" charset="-127"/>
                </a:rPr>
                <a:t>마케팅전략</a:t>
              </a:r>
              <a:endParaRPr lang="en-US" altLang="ko-KR" sz="9600" dirty="0" smtClean="0">
                <a:ln w="38100">
                  <a:solidFill>
                    <a:schemeClr val="bg2">
                      <a:lumMod val="50000"/>
                    </a:schemeClr>
                  </a:solidFill>
                </a:ln>
                <a:latin typeface="HY견고딕" pitchFamily="18" charset="-127"/>
                <a:ea typeface="HY견고딕" pitchFamily="18" charset="-127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907774" y="2132856"/>
              <a:ext cx="462979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4000" dirty="0" smtClean="0">
                  <a:latin typeface="HY엽서M" panose="02030600000101010101" pitchFamily="18" charset="-127"/>
                  <a:ea typeface="HY엽서M" panose="02030600000101010101" pitchFamily="18" charset="-127"/>
                </a:rPr>
                <a:t>고객관계관리</a:t>
              </a:r>
              <a:r>
                <a:rPr lang="ko-KR" altLang="en-US" sz="3200" dirty="0" smtClean="0">
                  <a:latin typeface="HY엽서M" panose="02030600000101010101" pitchFamily="18" charset="-127"/>
                  <a:ea typeface="HY엽서M" panose="02030600000101010101" pitchFamily="18" charset="-127"/>
                </a:rPr>
                <a:t>를 위한</a:t>
              </a:r>
              <a:endParaRPr lang="en-US" altLang="ko-KR" sz="4000" dirty="0" smtClean="0">
                <a:latin typeface="HY엽서M" panose="02030600000101010101" pitchFamily="18" charset="-127"/>
                <a:ea typeface="HY엽서M" panose="02030600000101010101" pitchFamily="18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3246958" y="980728"/>
            <a:ext cx="26500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(1) </a:t>
            </a:r>
            <a:r>
              <a:rPr lang="ko-KR" altLang="en-US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고객의 이해</a:t>
            </a:r>
            <a:endParaRPr lang="ko-KR" altLang="en-US" sz="2800" b="1" dirty="0">
              <a:solidFill>
                <a:srgbClr val="FF0000"/>
              </a:solidFill>
              <a:latin typeface="나눔손글씨 펜" charset="-127"/>
              <a:ea typeface="나눔손글씨 펜" charset="-127"/>
            </a:endParaRPr>
          </a:p>
        </p:txBody>
      </p:sp>
      <p:graphicFrame>
        <p:nvGraphicFramePr>
          <p:cNvPr id="15" name="차트 14"/>
          <p:cNvGraphicFramePr/>
          <p:nvPr>
            <p:extLst>
              <p:ext uri="{D42A27DB-BD31-4B8C-83A1-F6EECF244321}">
                <p14:modId xmlns:p14="http://schemas.microsoft.com/office/powerpoint/2010/main" val="1010109345"/>
              </p:ext>
            </p:extLst>
          </p:nvPr>
        </p:nvGraphicFramePr>
        <p:xfrm>
          <a:off x="827584" y="2492896"/>
          <a:ext cx="7416824" cy="3847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직사각형 16"/>
          <p:cNvSpPr/>
          <p:nvPr/>
        </p:nvSpPr>
        <p:spPr>
          <a:xfrm>
            <a:off x="7452320" y="6093296"/>
            <a:ext cx="4320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/>
          <p:cNvSpPr/>
          <p:nvPr/>
        </p:nvSpPr>
        <p:spPr>
          <a:xfrm>
            <a:off x="7020272" y="5908824"/>
            <a:ext cx="5040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936396" y="1756835"/>
            <a:ext cx="5587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err="1" smtClean="0">
                <a:solidFill>
                  <a:schemeClr val="tx2"/>
                </a:solidFill>
              </a:rPr>
              <a:t>고객이탈률</a:t>
            </a:r>
            <a:r>
              <a:rPr lang="ko-KR" altLang="en-US" b="1" dirty="0" smtClean="0">
                <a:solidFill>
                  <a:schemeClr val="tx2"/>
                </a:solidFill>
              </a:rPr>
              <a:t> </a:t>
            </a:r>
            <a:r>
              <a:rPr lang="en-US" altLang="ko-KR" b="1" dirty="0" smtClean="0">
                <a:solidFill>
                  <a:schemeClr val="tx2"/>
                </a:solidFill>
              </a:rPr>
              <a:t>5% </a:t>
            </a:r>
            <a:r>
              <a:rPr lang="ko-KR" altLang="en-US" b="1" dirty="0" err="1" smtClean="0">
                <a:solidFill>
                  <a:schemeClr val="tx2"/>
                </a:solidFill>
              </a:rPr>
              <a:t>감소방지가</a:t>
            </a:r>
            <a:r>
              <a:rPr lang="ko-KR" altLang="en-US" b="1" dirty="0" smtClean="0">
                <a:solidFill>
                  <a:schemeClr val="tx2"/>
                </a:solidFill>
              </a:rPr>
              <a:t> 가져오는 산업별 효과</a:t>
            </a:r>
            <a:endParaRPr lang="en-US" altLang="ko-KR" b="1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5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2483127" y="1214422"/>
            <a:ext cx="4177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(2) </a:t>
            </a:r>
            <a:r>
              <a:rPr lang="ko-KR" altLang="en-US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고객과 브랜드 애호도</a:t>
            </a:r>
            <a:endParaRPr lang="ko-KR" altLang="en-US" sz="2800" b="1" dirty="0">
              <a:solidFill>
                <a:srgbClr val="FF0000"/>
              </a:solidFill>
              <a:latin typeface="나눔손글씨 펜" charset="-127"/>
              <a:ea typeface="나눔손글씨 펜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865396"/>
            <a:ext cx="83527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48A8D8"/>
              </a:buClr>
              <a:buFont typeface="Arial" pitchFamily="34" charset="0"/>
              <a:buChar char="•"/>
            </a:pPr>
            <a:r>
              <a:rPr lang="ko-KR" altLang="en-US" b="1" dirty="0" smtClean="0">
                <a:solidFill>
                  <a:srgbClr val="0038A8"/>
                </a:solidFill>
                <a:latin typeface="나눔고딕" pitchFamily="50" charset="-127"/>
                <a:ea typeface="나눔고딕" pitchFamily="50" charset="-127"/>
              </a:rPr>
              <a:t> 다른 기업의 적극적인 마케팅활동에도 불구하고 고객이 사용하고 있는 현 제품 또는 서비스를 지속적으로 그리고 일관성 있게 반복구매 하거나 구매하려는 의지의 정도</a:t>
            </a:r>
            <a:r>
              <a:rPr lang="en-US" altLang="ko-KR" b="1" dirty="0" smtClean="0">
                <a:solidFill>
                  <a:srgbClr val="0038A8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>
              <a:buClr>
                <a:srgbClr val="48A8D8"/>
              </a:buClr>
            </a:pPr>
            <a:endParaRPr lang="en-US" altLang="ko-KR" b="1" dirty="0" smtClean="0">
              <a:solidFill>
                <a:srgbClr val="0038A8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buClr>
                <a:srgbClr val="48A8D8"/>
              </a:buClr>
              <a:buFont typeface="Arial" pitchFamily="34" charset="0"/>
              <a:buChar char="•"/>
            </a:pPr>
            <a:r>
              <a:rPr lang="en-US" altLang="ko-KR" b="1" dirty="0" smtClean="0">
                <a:solidFill>
                  <a:srgbClr val="0038A8"/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b="1" dirty="0" smtClean="0">
                <a:solidFill>
                  <a:srgbClr val="0038A8"/>
                </a:solidFill>
                <a:latin typeface="나눔고딕" pitchFamily="50" charset="-127"/>
                <a:ea typeface="나눔고딕" pitchFamily="50" charset="-127"/>
              </a:rPr>
              <a:t>이러한 </a:t>
            </a:r>
            <a:r>
              <a:rPr lang="ko-KR" altLang="en-US" b="1" dirty="0" err="1" smtClean="0">
                <a:solidFill>
                  <a:srgbClr val="0038A8"/>
                </a:solidFill>
                <a:latin typeface="나눔고딕" pitchFamily="50" charset="-127"/>
                <a:ea typeface="나눔고딕" pitchFamily="50" charset="-127"/>
              </a:rPr>
              <a:t>애호도를</a:t>
            </a:r>
            <a:r>
              <a:rPr lang="ko-KR" altLang="en-US" b="1" dirty="0" smtClean="0">
                <a:solidFill>
                  <a:srgbClr val="0038A8"/>
                </a:solidFill>
                <a:latin typeface="나눔고딕" pitchFamily="50" charset="-127"/>
                <a:ea typeface="나눔고딕" pitchFamily="50" charset="-127"/>
              </a:rPr>
              <a:t> 위해서는 고객만족이 선행</a:t>
            </a:r>
            <a:r>
              <a:rPr lang="en-US" altLang="ko-KR" b="1" dirty="0" smtClean="0">
                <a:solidFill>
                  <a:srgbClr val="0038A8"/>
                </a:solidFill>
                <a:latin typeface="나눔고딕" pitchFamily="50" charset="-127"/>
                <a:ea typeface="나눔고딕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25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타원 5"/>
          <p:cNvSpPr/>
          <p:nvPr/>
        </p:nvSpPr>
        <p:spPr>
          <a:xfrm>
            <a:off x="1475656" y="2662315"/>
            <a:ext cx="1080000" cy="1080000"/>
          </a:xfrm>
          <a:prstGeom prst="ellipse">
            <a:avLst/>
          </a:prstGeom>
          <a:solidFill>
            <a:srgbClr val="48A8D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5220072" y="3075057"/>
            <a:ext cx="540000" cy="540000"/>
          </a:xfrm>
          <a:prstGeom prst="ellipse">
            <a:avLst/>
          </a:prstGeom>
          <a:solidFill>
            <a:srgbClr val="F7DB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547664" y="3075057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ko-KR" sz="40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Ⅲ. </a:t>
            </a:r>
            <a:r>
              <a:rPr lang="ko-KR" altLang="en-US" sz="40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고객관계관리의 확장</a:t>
            </a:r>
            <a:endParaRPr lang="en-US" altLang="ko-KR" sz="40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542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2296377" y="980728"/>
            <a:ext cx="45512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(1) </a:t>
            </a:r>
            <a:r>
              <a:rPr lang="ko-KR" altLang="en-US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고객관계관리와 </a:t>
            </a:r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e-CRM</a:t>
            </a:r>
            <a:endParaRPr lang="ko-KR" altLang="en-US" sz="2800" b="1" dirty="0">
              <a:solidFill>
                <a:srgbClr val="FF0000"/>
              </a:solidFill>
              <a:latin typeface="나눔손글씨 펜" charset="-127"/>
              <a:ea typeface="나눔손글씨 펜" charset="-127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539552" y="2005997"/>
          <a:ext cx="8064898" cy="3324958"/>
        </p:xfrm>
        <a:graphic>
          <a:graphicData uri="http://schemas.openxmlformats.org/drawingml/2006/table">
            <a:tbl>
              <a:tblPr firstRow="1" firstCol="1" lastCol="1" bandRow="1" bandCol="1">
                <a:tableStyleId>{F2DE63D5-997A-4646-A377-4702673A728D}</a:tableStyleId>
              </a:tblPr>
              <a:tblGrid>
                <a:gridCol w="1512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763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763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e-CRM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CRM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6091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차이점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 smtClean="0"/>
                        <a:t>온라인 환경에서의 고객접촉</a:t>
                      </a:r>
                      <a:endParaRPr lang="en-US" altLang="ko-KR" b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 smtClean="0"/>
                        <a:t>온라인</a:t>
                      </a:r>
                      <a:r>
                        <a:rPr lang="en-US" altLang="ko-KR" b="0" dirty="0" smtClean="0"/>
                        <a:t>, </a:t>
                      </a:r>
                      <a:r>
                        <a:rPr lang="ko-KR" altLang="en-US" b="0" dirty="0" smtClean="0"/>
                        <a:t>오프라인 고객접촉</a:t>
                      </a:r>
                      <a:endParaRPr lang="ko-KR" altLang="en-US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609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 smtClean="0"/>
                        <a:t>실시간 다채널 동시의 </a:t>
                      </a:r>
                      <a:endParaRPr lang="en-US" altLang="ko-KR" b="0" dirty="0" smtClean="0"/>
                    </a:p>
                    <a:p>
                      <a:pPr algn="ctr" latinLnBrk="1"/>
                      <a:r>
                        <a:rPr lang="ko-KR" altLang="en-US" b="0" dirty="0" smtClean="0"/>
                        <a:t>커뮤니케이션 수단 중시</a:t>
                      </a:r>
                      <a:endParaRPr lang="ko-KR" altLang="en-US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0" dirty="0" smtClean="0"/>
                        <a:t>전통적인 오프라인 경로중심</a:t>
                      </a:r>
                      <a:endParaRPr lang="ko-KR" altLang="en-US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609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공통점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lvl="1" algn="l" latinLnBrk="1">
                        <a:buFont typeface="Arial" pitchFamily="34" charset="0"/>
                        <a:buChar char="•"/>
                      </a:pPr>
                      <a:r>
                        <a:rPr lang="en-US" altLang="ko-KR" dirty="0" smtClean="0"/>
                        <a:t> </a:t>
                      </a:r>
                      <a:r>
                        <a:rPr lang="ko-KR" altLang="en-US" b="0" dirty="0" smtClean="0"/>
                        <a:t>고객과의 접점 중시</a:t>
                      </a:r>
                      <a:endParaRPr lang="en-US" altLang="ko-KR" b="0" dirty="0" smtClean="0"/>
                    </a:p>
                    <a:p>
                      <a:pPr lvl="1" algn="l" latinLnBrk="1">
                        <a:buFont typeface="Arial" pitchFamily="34" charset="0"/>
                        <a:buChar char="•"/>
                      </a:pPr>
                      <a:r>
                        <a:rPr lang="ko-KR" altLang="en-US" b="0" dirty="0" smtClean="0"/>
                        <a:t> </a:t>
                      </a:r>
                      <a:r>
                        <a:rPr lang="ko-KR" altLang="en-US" b="0" dirty="0" err="1" smtClean="0"/>
                        <a:t>원투원</a:t>
                      </a:r>
                      <a:r>
                        <a:rPr lang="ko-KR" altLang="en-US" b="0" dirty="0" smtClean="0"/>
                        <a:t> 마케팅</a:t>
                      </a:r>
                      <a:r>
                        <a:rPr lang="en-US" altLang="ko-KR" b="0" dirty="0" smtClean="0"/>
                        <a:t>(one-to-one</a:t>
                      </a:r>
                      <a:r>
                        <a:rPr lang="en-US" altLang="ko-KR" b="0" baseline="0" dirty="0" smtClean="0"/>
                        <a:t> marketing)</a:t>
                      </a:r>
                    </a:p>
                    <a:p>
                      <a:pPr lvl="1" algn="l" latinLnBrk="1">
                        <a:buFont typeface="Arial" pitchFamily="34" charset="0"/>
                        <a:buChar char="•"/>
                      </a:pPr>
                      <a:r>
                        <a:rPr lang="en-US" altLang="ko-KR" b="0" baseline="0" dirty="0" smtClean="0"/>
                        <a:t> </a:t>
                      </a:r>
                      <a:r>
                        <a:rPr lang="ko-KR" altLang="en-US" b="0" baseline="0" dirty="0" smtClean="0"/>
                        <a:t>고객과의 관계를 중시하고 관계를 유지</a:t>
                      </a:r>
                      <a:endParaRPr lang="en-US" altLang="ko-KR" b="0" baseline="0" dirty="0" smtClean="0"/>
                    </a:p>
                    <a:p>
                      <a:pPr lvl="1" algn="l" latinLnBrk="1">
                        <a:buFont typeface="Arial" pitchFamily="34" charset="0"/>
                        <a:buChar char="•"/>
                      </a:pPr>
                      <a:r>
                        <a:rPr lang="en-US" altLang="ko-KR" b="0" baseline="0" dirty="0" smtClean="0"/>
                        <a:t> </a:t>
                      </a:r>
                      <a:r>
                        <a:rPr lang="ko-KR" altLang="en-US" b="0" baseline="0" dirty="0" smtClean="0"/>
                        <a:t>수익성 극대화의 목적</a:t>
                      </a:r>
                      <a:endParaRPr lang="ko-KR" altLang="en-US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5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타원 5"/>
          <p:cNvSpPr/>
          <p:nvPr/>
        </p:nvSpPr>
        <p:spPr>
          <a:xfrm>
            <a:off x="1475656" y="2662315"/>
            <a:ext cx="1080000" cy="1080000"/>
          </a:xfrm>
          <a:prstGeom prst="ellipse">
            <a:avLst/>
          </a:prstGeom>
          <a:solidFill>
            <a:srgbClr val="48A8D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6300192" y="3075057"/>
            <a:ext cx="540000" cy="540000"/>
          </a:xfrm>
          <a:prstGeom prst="ellipse">
            <a:avLst/>
          </a:prstGeom>
          <a:solidFill>
            <a:srgbClr val="F7DB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357290" y="3075057"/>
            <a:ext cx="78106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 smtClean="0">
                <a:latin typeface="나눔손글씨 펜" pitchFamily="66" charset="-127"/>
                <a:ea typeface="나눔손글씨 펜" pitchFamily="66" charset="-127"/>
              </a:rPr>
              <a:t>Ⅲ. </a:t>
            </a:r>
            <a:r>
              <a:rPr lang="ko-KR" altLang="en-US" sz="4000" dirty="0" smtClean="0">
                <a:latin typeface="나눔손글씨 펜" pitchFamily="66" charset="-127"/>
                <a:ea typeface="나눔손글씨 펜" pitchFamily="66" charset="-127"/>
              </a:rPr>
              <a:t>고객관계관리의 실행과 모델</a:t>
            </a:r>
            <a:endParaRPr lang="en-US" altLang="ko-KR" sz="4000" dirty="0" smtClean="0">
              <a:latin typeface="나눔손글씨 펜" pitchFamily="66" charset="-127"/>
              <a:ea typeface="나눔손글씨 펜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542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539552" y="980728"/>
            <a:ext cx="40687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(1) </a:t>
            </a:r>
            <a:r>
              <a:rPr lang="ko-KR" altLang="en-US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고객관계관리의 실행</a:t>
            </a:r>
            <a:endParaRPr lang="ko-KR" altLang="en-US" sz="2800" b="1" dirty="0">
              <a:solidFill>
                <a:srgbClr val="FF0000"/>
              </a:solidFill>
              <a:latin typeface="나눔손글씨 펜" charset="-127"/>
              <a:ea typeface="나눔손글씨 펜" charset="-127"/>
            </a:endParaRPr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25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683568" y="980728"/>
            <a:ext cx="40687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(2) </a:t>
            </a:r>
            <a:r>
              <a:rPr lang="ko-KR" altLang="en-US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고객관계관리의 모델</a:t>
            </a:r>
            <a:endParaRPr lang="ko-KR" altLang="en-US" sz="2800" b="1" dirty="0">
              <a:solidFill>
                <a:srgbClr val="FF0000"/>
              </a:solidFill>
              <a:latin typeface="나눔손글씨 펜" charset="-127"/>
              <a:ea typeface="나눔손글씨 펜" charset="-127"/>
            </a:endParaRPr>
          </a:p>
        </p:txBody>
      </p:sp>
      <p:grpSp>
        <p:nvGrpSpPr>
          <p:cNvPr id="34" name="그룹 33"/>
          <p:cNvGrpSpPr/>
          <p:nvPr/>
        </p:nvGrpSpPr>
        <p:grpSpPr>
          <a:xfrm>
            <a:off x="2750331" y="1785926"/>
            <a:ext cx="3643338" cy="4214842"/>
            <a:chOff x="71406" y="1785926"/>
            <a:chExt cx="3643338" cy="4214842"/>
          </a:xfrm>
        </p:grpSpPr>
        <p:sp>
          <p:nvSpPr>
            <p:cNvPr id="21" name="직사각형 20"/>
            <p:cNvSpPr/>
            <p:nvPr/>
          </p:nvSpPr>
          <p:spPr>
            <a:xfrm>
              <a:off x="71406" y="1785926"/>
              <a:ext cx="3643338" cy="357190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CCFF66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 smtClean="0">
                  <a:solidFill>
                    <a:schemeClr val="tx1"/>
                  </a:solidFill>
                </a:rPr>
                <a:t>데이터베이스의 구축</a:t>
              </a:r>
              <a:endParaRPr lang="ko-KR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71406" y="2428868"/>
              <a:ext cx="3643338" cy="357190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CCFF66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 smtClean="0">
                  <a:solidFill>
                    <a:schemeClr val="tx1"/>
                  </a:solidFill>
                </a:rPr>
                <a:t>데이터베이스의 분석</a:t>
              </a:r>
              <a:endParaRPr lang="ko-KR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1406" y="3071810"/>
              <a:ext cx="3643338" cy="357190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CCFF66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 smtClean="0">
                  <a:solidFill>
                    <a:schemeClr val="tx1"/>
                  </a:solidFill>
                </a:rPr>
                <a:t>고객의 선별</a:t>
              </a:r>
              <a:endParaRPr lang="ko-KR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71406" y="3714752"/>
              <a:ext cx="3643338" cy="357190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CCFF66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 smtClean="0">
                  <a:solidFill>
                    <a:schemeClr val="tx1"/>
                  </a:solidFill>
                </a:rPr>
                <a:t>목표고객 설정</a:t>
              </a:r>
              <a:endParaRPr lang="ko-KR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71406" y="4357694"/>
              <a:ext cx="3643338" cy="357190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CCFF66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 smtClean="0">
                  <a:solidFill>
                    <a:schemeClr val="tx1"/>
                  </a:solidFill>
                </a:rPr>
                <a:t>관계마케팅 실행</a:t>
              </a:r>
              <a:endParaRPr lang="ko-KR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71406" y="5000636"/>
              <a:ext cx="3643338" cy="357190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CCFF66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 smtClean="0">
                  <a:solidFill>
                    <a:schemeClr val="tx1"/>
                  </a:solidFill>
                </a:rPr>
                <a:t>사적 관계 구축</a:t>
              </a:r>
              <a:endParaRPr lang="ko-KR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71406" y="5643578"/>
              <a:ext cx="3643338" cy="357190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CCFF66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000" b="1" dirty="0" smtClean="0">
                  <a:solidFill>
                    <a:schemeClr val="tx1"/>
                  </a:solidFill>
                </a:rPr>
                <a:t>고객관계관리 평가</a:t>
              </a:r>
              <a:endParaRPr lang="ko-KR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28" name="아래쪽 화살표 27"/>
            <p:cNvSpPr/>
            <p:nvPr/>
          </p:nvSpPr>
          <p:spPr>
            <a:xfrm>
              <a:off x="1714480" y="2196124"/>
              <a:ext cx="180000" cy="216000"/>
            </a:xfrm>
            <a:prstGeom prst="downArrow">
              <a:avLst/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700"/>
            </a:p>
          </p:txBody>
        </p:sp>
        <p:sp>
          <p:nvSpPr>
            <p:cNvPr id="29" name="아래쪽 화살표 28"/>
            <p:cNvSpPr/>
            <p:nvPr/>
          </p:nvSpPr>
          <p:spPr>
            <a:xfrm>
              <a:off x="1714480" y="2837380"/>
              <a:ext cx="180000" cy="216000"/>
            </a:xfrm>
            <a:prstGeom prst="downArrow">
              <a:avLst/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700"/>
            </a:p>
          </p:txBody>
        </p:sp>
        <p:sp>
          <p:nvSpPr>
            <p:cNvPr id="30" name="아래쪽 화살표 29"/>
            <p:cNvSpPr/>
            <p:nvPr/>
          </p:nvSpPr>
          <p:spPr>
            <a:xfrm>
              <a:off x="1714480" y="3478636"/>
              <a:ext cx="180000" cy="216000"/>
            </a:xfrm>
            <a:prstGeom prst="downArrow">
              <a:avLst/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700"/>
            </a:p>
          </p:txBody>
        </p:sp>
        <p:sp>
          <p:nvSpPr>
            <p:cNvPr id="31" name="아래쪽 화살표 30"/>
            <p:cNvSpPr/>
            <p:nvPr/>
          </p:nvSpPr>
          <p:spPr>
            <a:xfrm>
              <a:off x="1714480" y="4119892"/>
              <a:ext cx="180000" cy="216000"/>
            </a:xfrm>
            <a:prstGeom prst="downArrow">
              <a:avLst/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700"/>
            </a:p>
          </p:txBody>
        </p:sp>
        <p:sp>
          <p:nvSpPr>
            <p:cNvPr id="32" name="아래쪽 화살표 31"/>
            <p:cNvSpPr/>
            <p:nvPr/>
          </p:nvSpPr>
          <p:spPr>
            <a:xfrm>
              <a:off x="1714480" y="4761148"/>
              <a:ext cx="180000" cy="216000"/>
            </a:xfrm>
            <a:prstGeom prst="downArrow">
              <a:avLst/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700"/>
            </a:p>
          </p:txBody>
        </p:sp>
        <p:sp>
          <p:nvSpPr>
            <p:cNvPr id="33" name="아래쪽 화살표 32"/>
            <p:cNvSpPr/>
            <p:nvPr/>
          </p:nvSpPr>
          <p:spPr>
            <a:xfrm>
              <a:off x="1714480" y="5402404"/>
              <a:ext cx="180000" cy="216000"/>
            </a:xfrm>
            <a:prstGeom prst="downArrow">
              <a:avLst/>
            </a:prstGeom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sz="1700"/>
            </a:p>
          </p:txBody>
        </p:sp>
      </p:grpSp>
    </p:spTree>
    <p:extLst>
      <p:ext uri="{BB962C8B-B14F-4D97-AF65-F5344CB8AC3E}">
        <p14:creationId xmlns:p14="http://schemas.microsoft.com/office/powerpoint/2010/main" val="24725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내용 개체 틀 2"/>
          <p:cNvSpPr txBox="1">
            <a:spLocks/>
          </p:cNvSpPr>
          <p:nvPr/>
        </p:nvSpPr>
        <p:spPr>
          <a:xfrm>
            <a:off x="3707904" y="902256"/>
            <a:ext cx="1815590" cy="6046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Contents</a:t>
            </a:r>
            <a:endParaRPr kumimoji="0" lang="ko-KR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  <p:cxnSp>
        <p:nvCxnSpPr>
          <p:cNvPr id="37" name="직선 연결선 36"/>
          <p:cNvCxnSpPr/>
          <p:nvPr/>
        </p:nvCxnSpPr>
        <p:spPr>
          <a:xfrm>
            <a:off x="2051050" y="1484784"/>
            <a:ext cx="0" cy="4536604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/>
        </p:spPr>
      </p:cxnSp>
      <p:sp>
        <p:nvSpPr>
          <p:cNvPr id="38" name="TextBox 37"/>
          <p:cNvSpPr txBox="1"/>
          <p:nvPr/>
        </p:nvSpPr>
        <p:spPr>
          <a:xfrm>
            <a:off x="2195736" y="1808524"/>
            <a:ext cx="6048672" cy="3708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latin typeface="나눔손글씨 펜" pitchFamily="66" charset="-127"/>
                <a:ea typeface="나눔손글씨 펜" pitchFamily="66" charset="-127"/>
              </a:rPr>
              <a:t>Ⅰ. </a:t>
            </a:r>
            <a:r>
              <a:rPr lang="ko-KR" altLang="en-US" sz="3200" dirty="0" smtClean="0">
                <a:latin typeface="나눔손글씨 펜" pitchFamily="66" charset="-127"/>
                <a:ea typeface="나눔손글씨 펜" pitchFamily="66" charset="-127"/>
              </a:rPr>
              <a:t>고객관계관리의 이해</a:t>
            </a:r>
            <a:endParaRPr lang="en-US" altLang="ko-KR" sz="3200" dirty="0" smtClean="0">
              <a:latin typeface="나눔손글씨 펜" pitchFamily="66" charset="-127"/>
              <a:ea typeface="나눔손글씨 펜" pitchFamily="66" charset="-127"/>
            </a:endParaRPr>
          </a:p>
          <a:p>
            <a:endParaRPr lang="en-US" altLang="ko-KR" sz="2500" dirty="0" smtClean="0">
              <a:latin typeface="나눔손글씨 펜" pitchFamily="66" charset="-127"/>
              <a:ea typeface="나눔손글씨 펜" pitchFamily="66" charset="-127"/>
            </a:endParaRPr>
          </a:p>
          <a:p>
            <a:r>
              <a:rPr lang="en-US" altLang="ko-KR" sz="3200" dirty="0" smtClean="0">
                <a:latin typeface="나눔손글씨 펜" pitchFamily="66" charset="-127"/>
                <a:ea typeface="나눔손글씨 펜" pitchFamily="66" charset="-127"/>
              </a:rPr>
              <a:t>Ⅱ. </a:t>
            </a:r>
            <a:r>
              <a:rPr lang="ko-KR" altLang="en-US" sz="3200" dirty="0" smtClean="0">
                <a:latin typeface="나눔손글씨 펜" pitchFamily="66" charset="-127"/>
                <a:ea typeface="나눔손글씨 펜" pitchFamily="66" charset="-127"/>
              </a:rPr>
              <a:t>고객관계관리의 기반</a:t>
            </a:r>
            <a:endParaRPr lang="en-US" altLang="ko-KR" sz="3200" dirty="0" smtClean="0">
              <a:latin typeface="나눔손글씨 펜" pitchFamily="66" charset="-127"/>
              <a:ea typeface="나눔손글씨 펜" pitchFamily="66" charset="-127"/>
            </a:endParaRPr>
          </a:p>
          <a:p>
            <a:endParaRPr lang="en-US" altLang="ko-KR" sz="2500" dirty="0" smtClean="0">
              <a:latin typeface="나눔손글씨 펜" pitchFamily="66" charset="-127"/>
              <a:ea typeface="나눔손글씨 펜" pitchFamily="66" charset="-127"/>
            </a:endParaRPr>
          </a:p>
          <a:p>
            <a:pPr lvl="0"/>
            <a:r>
              <a:rPr lang="en-US" altLang="ko-KR" sz="32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Ⅲ. </a:t>
            </a:r>
            <a:r>
              <a:rPr lang="ko-KR" altLang="en-US" sz="32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고객관계관리의 확장</a:t>
            </a:r>
            <a:endParaRPr lang="en-US" altLang="ko-KR" sz="32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  <a:p>
            <a:pPr lvl="0"/>
            <a:endParaRPr lang="ko-KR" altLang="en-US" sz="25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  <a:p>
            <a:pPr lvl="0"/>
            <a:r>
              <a:rPr lang="en-US" altLang="ko-KR" sz="32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Ⅳ. </a:t>
            </a:r>
            <a:r>
              <a:rPr lang="ko-KR" altLang="en-US" sz="32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고객관계관리의 실행과 모델</a:t>
            </a:r>
            <a:endParaRPr lang="en-US" altLang="ko-KR" sz="32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  <a:p>
            <a:pPr lvl="0"/>
            <a:endParaRPr lang="en-US" altLang="ko-KR" sz="32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542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1619672" cy="6858000"/>
          </a:xfrm>
          <a:prstGeom prst="rect">
            <a:avLst/>
          </a:prstGeom>
          <a:solidFill>
            <a:srgbClr val="CC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-36512" y="-27384"/>
            <a:ext cx="16514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solidFill>
                  <a:srgbClr val="009999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Leading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344850"/>
            <a:ext cx="15840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u="sng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CASE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196752"/>
            <a:ext cx="16514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/>
              <a:t>고객과의 관계</a:t>
            </a:r>
            <a:endParaRPr lang="en-US" altLang="ko-KR" b="1" dirty="0" smtClean="0"/>
          </a:p>
          <a:p>
            <a:r>
              <a:rPr lang="en-US" altLang="ko-KR" b="1" dirty="0" smtClean="0"/>
              <a:t>(relationship)</a:t>
            </a:r>
          </a:p>
          <a:p>
            <a:r>
              <a:rPr lang="ko-KR" altLang="en-US" b="1" dirty="0" smtClean="0"/>
              <a:t>는 왜 중요</a:t>
            </a:r>
            <a:r>
              <a:rPr lang="en-US" altLang="ko-KR" b="1" dirty="0" smtClean="0"/>
              <a:t>?</a:t>
            </a:r>
            <a:endParaRPr lang="ko-KR" alt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36319" t="40324" r="19976" b="22762"/>
          <a:stretch>
            <a:fillRect/>
          </a:stretch>
        </p:blipFill>
        <p:spPr bwMode="auto">
          <a:xfrm>
            <a:off x="2555776" y="836712"/>
            <a:ext cx="5328592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908033" y="4581128"/>
            <a:ext cx="4515980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Needs</a:t>
            </a:r>
            <a:r>
              <a:rPr lang="en-US" altLang="ko-KR" dirty="0" smtClean="0"/>
              <a:t> – </a:t>
            </a:r>
            <a:r>
              <a:rPr lang="ko-KR" altLang="en-US" dirty="0" smtClean="0"/>
              <a:t>갈증 해소</a:t>
            </a:r>
            <a:endParaRPr lang="en-US" altLang="ko-KR" dirty="0" smtClean="0"/>
          </a:p>
          <a:p>
            <a:pPr algn="ctr"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Wants</a:t>
            </a:r>
            <a:r>
              <a:rPr lang="en-US" altLang="ko-KR" dirty="0" smtClean="0"/>
              <a:t> – </a:t>
            </a:r>
            <a:r>
              <a:rPr lang="ko-KR" altLang="en-US" dirty="0" smtClean="0"/>
              <a:t>음료수가 먹고 싶은 것</a:t>
            </a:r>
            <a:endParaRPr lang="en-US" altLang="ko-KR" dirty="0" smtClean="0"/>
          </a:p>
          <a:p>
            <a:pPr algn="ctr"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Demands</a:t>
            </a:r>
            <a:r>
              <a:rPr lang="en-US" altLang="ko-KR" dirty="0" smtClean="0"/>
              <a:t> – </a:t>
            </a:r>
            <a:r>
              <a:rPr lang="ko-KR" altLang="en-US" dirty="0" smtClean="0"/>
              <a:t>구입할 수 있는 구매력이 있는 것</a:t>
            </a:r>
            <a:endParaRPr lang="ko-KR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0"/>
            <a:ext cx="1619672" cy="6858000"/>
          </a:xfrm>
          <a:prstGeom prst="rect">
            <a:avLst/>
          </a:prstGeom>
          <a:solidFill>
            <a:srgbClr val="CC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-36512" y="-27384"/>
            <a:ext cx="16514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solidFill>
                  <a:srgbClr val="009999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Leading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36512" y="344850"/>
            <a:ext cx="15840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4000" b="1" u="sng" dirty="0" smtClean="0">
                <a:solidFill>
                  <a:schemeClr val="bg1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CASE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1196752"/>
            <a:ext cx="16514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/>
              <a:t>고객과의 관계</a:t>
            </a:r>
            <a:endParaRPr lang="en-US" altLang="ko-KR" b="1" dirty="0" smtClean="0"/>
          </a:p>
          <a:p>
            <a:r>
              <a:rPr lang="en-US" altLang="ko-KR" b="1" dirty="0" smtClean="0"/>
              <a:t>(relationship)</a:t>
            </a:r>
          </a:p>
          <a:p>
            <a:r>
              <a:rPr lang="ko-KR" altLang="en-US" b="1" dirty="0" smtClean="0"/>
              <a:t>는 왜 중요</a:t>
            </a:r>
            <a:r>
              <a:rPr lang="en-US" altLang="ko-KR" b="1" dirty="0" smtClean="0"/>
              <a:t>?</a:t>
            </a:r>
            <a:endParaRPr lang="ko-KR" altLang="en-US" b="1" dirty="0"/>
          </a:p>
        </p:txBody>
      </p:sp>
      <p:pic>
        <p:nvPicPr>
          <p:cNvPr id="9" name="그림 8" descr="leakybuc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116632"/>
            <a:ext cx="2376264" cy="240659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834009" y="4136593"/>
            <a:ext cx="69847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l"/>
            </a:pPr>
            <a:r>
              <a:rPr lang="ko-KR" altLang="en-US" sz="2000" dirty="0" smtClean="0"/>
              <a:t> 기업과 해당 고객이 평생 자사에서 구매를 할 수 있도록 유도</a:t>
            </a:r>
            <a:endParaRPr lang="en-US" altLang="ko-KR" sz="2000" dirty="0" smtClean="0"/>
          </a:p>
          <a:p>
            <a:pPr algn="just">
              <a:buFont typeface="Wingdings" pitchFamily="2" charset="2"/>
              <a:buChar char="l"/>
            </a:pPr>
            <a:r>
              <a:rPr lang="ko-KR" altLang="en-US" sz="2000" dirty="0" smtClean="0"/>
              <a:t> 자사에 지속적으로 더 큰 이윤을 가져다 주도록 만들기 위해 기업과 개별적인 고객과의 관계가 중요</a:t>
            </a:r>
            <a:r>
              <a:rPr lang="en-US" altLang="ko-KR" sz="2000" dirty="0" smtClean="0"/>
              <a:t>.</a:t>
            </a:r>
            <a:endParaRPr lang="ko-KR" altLang="en-US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1834009" y="3460717"/>
            <a:ext cx="72071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ko-KR" altLang="en-US" sz="2000" dirty="0" smtClean="0"/>
              <a:t> 고객관계관리 </a:t>
            </a:r>
            <a:r>
              <a:rPr lang="en-US" altLang="ko-KR" sz="2000" dirty="0" smtClean="0"/>
              <a:t>(Customer Relationship Management; CRM)</a:t>
            </a:r>
            <a:endParaRPr lang="ko-KR" altLang="en-US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4788894" y="262717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rgbClr val="0070C0"/>
                </a:solidFill>
              </a:rPr>
              <a:t>그림</a:t>
            </a:r>
            <a:endParaRPr lang="ko-KR" altLang="en-US" sz="16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251520" y="260648"/>
            <a:ext cx="6120680" cy="1120628"/>
            <a:chOff x="1475656" y="2662315"/>
            <a:chExt cx="6120680" cy="1120628"/>
          </a:xfrm>
        </p:grpSpPr>
        <p:sp>
          <p:nvSpPr>
            <p:cNvPr id="35" name="타원 34"/>
            <p:cNvSpPr/>
            <p:nvPr/>
          </p:nvSpPr>
          <p:spPr>
            <a:xfrm>
              <a:off x="1475656" y="2662315"/>
              <a:ext cx="1080000" cy="1080000"/>
            </a:xfrm>
            <a:prstGeom prst="ellipse">
              <a:avLst/>
            </a:prstGeom>
            <a:solidFill>
              <a:srgbClr val="48A8D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8" name="타원 7"/>
            <p:cNvSpPr/>
            <p:nvPr/>
          </p:nvSpPr>
          <p:spPr>
            <a:xfrm>
              <a:off x="5220072" y="3075057"/>
              <a:ext cx="540000" cy="540000"/>
            </a:xfrm>
            <a:prstGeom prst="ellipse">
              <a:avLst/>
            </a:prstGeom>
            <a:solidFill>
              <a:srgbClr val="F7DB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547664" y="3075057"/>
              <a:ext cx="60486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4000" dirty="0" smtClean="0">
                  <a:latin typeface="나눔손글씨 펜" pitchFamily="66" charset="-127"/>
                  <a:ea typeface="나눔손글씨 펜" pitchFamily="66" charset="-127"/>
                </a:rPr>
                <a:t>Ⅰ. </a:t>
              </a:r>
              <a:r>
                <a:rPr lang="ko-KR" altLang="en-US" sz="4000" dirty="0" smtClean="0">
                  <a:latin typeface="나눔손글씨 펜" pitchFamily="66" charset="-127"/>
                  <a:ea typeface="나눔손글씨 펜" pitchFamily="66" charset="-127"/>
                </a:rPr>
                <a:t>고객관계관리의 이해</a:t>
              </a:r>
              <a:endParaRPr lang="en-US" altLang="ko-KR" sz="4000" dirty="0" smtClean="0">
                <a:latin typeface="나눔손글씨 펜" pitchFamily="66" charset="-127"/>
                <a:ea typeface="나눔손글씨 펜" pitchFamily="66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542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타원 23"/>
          <p:cNvSpPr/>
          <p:nvPr/>
        </p:nvSpPr>
        <p:spPr>
          <a:xfrm>
            <a:off x="539552" y="1844824"/>
            <a:ext cx="360000" cy="360000"/>
          </a:xfrm>
          <a:prstGeom prst="ellipse">
            <a:avLst/>
          </a:prstGeom>
          <a:solidFill>
            <a:srgbClr val="F7DB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539552" y="1887215"/>
            <a:ext cx="51125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1. </a:t>
            </a:r>
            <a:r>
              <a:rPr lang="ko-KR" altLang="en-US" sz="24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시장의 변화</a:t>
            </a:r>
            <a:endParaRPr lang="en-US" altLang="ko-KR" sz="24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3568" y="2348880"/>
            <a:ext cx="70567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latin typeface="나눔고딕" charset="-127"/>
                <a:ea typeface="나눔고딕" charset="-127"/>
              </a:rPr>
              <a:t>시장의 규제 완화로 인해 새로운 시장으로의 진입 기회가 늘어남에 따라</a:t>
            </a:r>
            <a:endParaRPr lang="en-US" altLang="ko-KR" sz="1600" dirty="0" smtClean="0">
              <a:latin typeface="나눔고딕" charset="-127"/>
              <a:ea typeface="나눔고딕" charset="-127"/>
            </a:endParaRPr>
          </a:p>
          <a:p>
            <a:r>
              <a:rPr lang="ko-KR" altLang="en-US" sz="1600" dirty="0" smtClean="0">
                <a:latin typeface="나눔고딕" charset="-127"/>
                <a:ea typeface="나눔고딕" charset="-127"/>
              </a:rPr>
              <a:t>동일 업종에서의 경쟁사가 많아지기 시작했고</a:t>
            </a:r>
            <a:r>
              <a:rPr lang="en-US" altLang="ko-KR" sz="1600" dirty="0" smtClean="0">
                <a:latin typeface="나눔고딕" charset="-127"/>
                <a:ea typeface="나눔고딕" charset="-127"/>
              </a:rPr>
              <a:t>, </a:t>
            </a:r>
            <a:r>
              <a:rPr lang="ko-KR" altLang="en-US" sz="1600" dirty="0" smtClean="0">
                <a:latin typeface="나눔고딕" charset="-127"/>
                <a:ea typeface="나눔고딕" charset="-127"/>
              </a:rPr>
              <a:t>경쟁이 심화된 상황에서 기업들은</a:t>
            </a:r>
            <a:endParaRPr lang="en-US" altLang="ko-KR" sz="1600" dirty="0" smtClean="0">
              <a:latin typeface="나눔고딕" charset="-127"/>
              <a:ea typeface="나눔고딕" charset="-127"/>
            </a:endParaRPr>
          </a:p>
          <a:p>
            <a:r>
              <a:rPr lang="ko-KR" altLang="en-US" sz="1600" dirty="0" smtClean="0">
                <a:latin typeface="나눔고딕" charset="-127"/>
                <a:ea typeface="나눔고딕" charset="-127"/>
              </a:rPr>
              <a:t>욕구 충족을 위해 제품과 서비스의 차별화 필요</a:t>
            </a:r>
            <a:r>
              <a:rPr lang="en-US" altLang="ko-KR" sz="1600" dirty="0" smtClean="0">
                <a:latin typeface="나눔고딕" charset="-127"/>
                <a:ea typeface="나눔고딕" charset="-127"/>
              </a:rPr>
              <a:t>.</a:t>
            </a:r>
            <a:endParaRPr lang="ko-KR" altLang="en-US" sz="1600" dirty="0">
              <a:latin typeface="나눔고딕" charset="-127"/>
              <a:ea typeface="나눔고딕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11345" y="980728"/>
            <a:ext cx="4132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(1) </a:t>
            </a:r>
            <a:r>
              <a:rPr lang="ko-KR" altLang="en-US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고객관계관리의 등장</a:t>
            </a:r>
            <a:endParaRPr lang="ko-KR" altLang="en-US" sz="2800" b="1" dirty="0">
              <a:solidFill>
                <a:srgbClr val="FF0000"/>
              </a:solidFill>
              <a:latin typeface="나눔손글씨 펜" charset="-127"/>
              <a:ea typeface="나눔손글씨 펜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52965"/>
              </p:ext>
            </p:extLst>
          </p:nvPr>
        </p:nvGraphicFramePr>
        <p:xfrm>
          <a:off x="1187624" y="3622988"/>
          <a:ext cx="6096000" cy="178045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19830189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96665550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114729996"/>
                    </a:ext>
                  </a:extLst>
                </a:gridCol>
              </a:tblGrid>
              <a:tr h="4451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마케팅 비용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매출액 대비 비중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결과</a:t>
                      </a:r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234340"/>
                  </a:ext>
                </a:extLst>
              </a:tr>
              <a:tr h="445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9,600</a:t>
                      </a:r>
                      <a:r>
                        <a:rPr lang="ko-KR" altLang="en-US" dirty="0" smtClean="0"/>
                        <a:t>억원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30.9%</a:t>
                      </a:r>
                      <a:endParaRPr lang="ko-KR" alt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증가</a:t>
                      </a:r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5452590"/>
                  </a:ext>
                </a:extLst>
              </a:tr>
              <a:tr h="445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5,890</a:t>
                      </a:r>
                      <a:r>
                        <a:rPr lang="ko-KR" altLang="en-US" dirty="0" smtClean="0"/>
                        <a:t>억원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28.7%</a:t>
                      </a:r>
                      <a:endParaRPr lang="ko-KR" alt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감소</a:t>
                      </a:r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85847320"/>
                  </a:ext>
                </a:extLst>
              </a:tr>
              <a:tr h="4451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4,866</a:t>
                      </a:r>
                      <a:r>
                        <a:rPr lang="ko-KR" altLang="en-US" dirty="0" smtClean="0"/>
                        <a:t>억원</a:t>
                      </a:r>
                      <a:endParaRPr lang="ko-KR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30.0%</a:t>
                      </a:r>
                      <a:endParaRPr lang="ko-KR" alt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증가</a:t>
                      </a:r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12966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259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타원 23"/>
          <p:cNvSpPr/>
          <p:nvPr/>
        </p:nvSpPr>
        <p:spPr>
          <a:xfrm>
            <a:off x="539552" y="1844824"/>
            <a:ext cx="360000" cy="360000"/>
          </a:xfrm>
          <a:prstGeom prst="ellipse">
            <a:avLst/>
          </a:prstGeom>
          <a:solidFill>
            <a:srgbClr val="F7DB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539552" y="1887215"/>
            <a:ext cx="51125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1. </a:t>
            </a:r>
            <a:r>
              <a:rPr lang="ko-KR" altLang="en-US" sz="24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시장의 변화</a:t>
            </a:r>
            <a:endParaRPr lang="en-US" altLang="ko-KR" sz="24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3568" y="2348880"/>
            <a:ext cx="5647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latin typeface="나눔고딕" charset="-127"/>
                <a:ea typeface="나눔고딕" charset="-127"/>
              </a:rPr>
              <a:t>시장의 규제 완화로 인해 새로운 시장으로의 진입 기회가 늘어남</a:t>
            </a:r>
            <a:endParaRPr lang="ko-KR" altLang="en-US" sz="1600" dirty="0">
              <a:latin typeface="나눔고딕" charset="-127"/>
              <a:ea typeface="나눔고딕" charset="-127"/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539552" y="3287306"/>
            <a:ext cx="360000" cy="360000"/>
          </a:xfrm>
          <a:prstGeom prst="ellipse">
            <a:avLst/>
          </a:prstGeom>
          <a:solidFill>
            <a:srgbClr val="F7DB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539552" y="3329697"/>
            <a:ext cx="51125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2. </a:t>
            </a:r>
            <a:r>
              <a:rPr lang="ko-KR" altLang="en-US" sz="24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고객의 변화</a:t>
            </a:r>
            <a:endParaRPr lang="en-US" altLang="ko-KR" sz="24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</p:txBody>
      </p:sp>
      <p:sp>
        <p:nvSpPr>
          <p:cNvPr id="32" name="타원 31"/>
          <p:cNvSpPr/>
          <p:nvPr/>
        </p:nvSpPr>
        <p:spPr>
          <a:xfrm>
            <a:off x="539552" y="4729788"/>
            <a:ext cx="360000" cy="360000"/>
          </a:xfrm>
          <a:prstGeom prst="ellipse">
            <a:avLst/>
          </a:prstGeom>
          <a:solidFill>
            <a:srgbClr val="F7DB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539552" y="4772179"/>
            <a:ext cx="51125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4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3. </a:t>
            </a:r>
            <a:r>
              <a:rPr lang="ko-KR" altLang="en-US" sz="2400" dirty="0" smtClean="0">
                <a:solidFill>
                  <a:prstClr val="black"/>
                </a:solidFill>
                <a:latin typeface="나눔손글씨 펜" pitchFamily="66" charset="-127"/>
                <a:ea typeface="나눔손글씨 펜" pitchFamily="66" charset="-127"/>
              </a:rPr>
              <a:t>기술의 변화</a:t>
            </a:r>
            <a:endParaRPr lang="en-US" altLang="ko-KR" sz="2400" dirty="0" smtClean="0">
              <a:solidFill>
                <a:prstClr val="black"/>
              </a:solidFill>
              <a:latin typeface="나눔손글씨 펜" pitchFamily="66" charset="-127"/>
              <a:ea typeface="나눔손글씨 펜" pitchFamily="66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83568" y="3786190"/>
            <a:ext cx="74366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latin typeface="나눔고딕" charset="-127"/>
                <a:ea typeface="나눔고딕" charset="-127"/>
              </a:rPr>
              <a:t>고객의 필요와 욕구가 다양화되는 현실에서 끊임없이 고객의 기대와 요구에 부응하여</a:t>
            </a:r>
            <a:endParaRPr lang="en-US" altLang="ko-KR" sz="1600" dirty="0" smtClean="0">
              <a:latin typeface="나눔고딕" charset="-127"/>
              <a:ea typeface="나눔고딕" charset="-127"/>
            </a:endParaRPr>
          </a:p>
          <a:p>
            <a:r>
              <a:rPr lang="ko-KR" altLang="en-US" sz="1600" dirty="0" smtClean="0">
                <a:latin typeface="나눔고딕" charset="-127"/>
                <a:ea typeface="나눔고딕" charset="-127"/>
              </a:rPr>
              <a:t>고객과의 관계를 유지</a:t>
            </a:r>
            <a:endParaRPr lang="ko-KR" altLang="en-US" sz="1600" dirty="0">
              <a:latin typeface="나눔고딕" charset="-127"/>
              <a:ea typeface="나눔고딕" charset="-127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311345" y="980728"/>
            <a:ext cx="4132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(1) </a:t>
            </a:r>
            <a:r>
              <a:rPr lang="ko-KR" altLang="en-US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고객관계관리의 등장</a:t>
            </a:r>
            <a:endParaRPr lang="ko-KR" altLang="en-US" sz="2800" b="1" dirty="0">
              <a:solidFill>
                <a:srgbClr val="FF0000"/>
              </a:solidFill>
              <a:latin typeface="나눔손글씨 펜" charset="-127"/>
              <a:ea typeface="나눔손글씨 펜" charset="-127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3568" y="5286388"/>
            <a:ext cx="75520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latin typeface="나눔고딕" charset="-127"/>
                <a:ea typeface="나눔고딕" charset="-127"/>
              </a:rPr>
              <a:t>컴퓨터와 관련된 정보기술의 발달은 고객 </a:t>
            </a:r>
            <a:r>
              <a:rPr lang="ko-KR" altLang="en-US" sz="1600" dirty="0" err="1" smtClean="0">
                <a:latin typeface="나눔고딕" charset="-127"/>
                <a:ea typeface="나눔고딕" charset="-127"/>
              </a:rPr>
              <a:t>니즈</a:t>
            </a:r>
            <a:r>
              <a:rPr lang="ko-KR" altLang="en-US" sz="1600" dirty="0" smtClean="0">
                <a:latin typeface="나눔고딕" charset="-127"/>
                <a:ea typeface="나눔고딕" charset="-127"/>
              </a:rPr>
              <a:t> 분석의 발전과 고객 데이터 축적 기술의</a:t>
            </a:r>
            <a:endParaRPr lang="en-US" altLang="ko-KR" sz="1600" dirty="0" smtClean="0">
              <a:latin typeface="나눔고딕" charset="-127"/>
              <a:ea typeface="나눔고딕" charset="-127"/>
            </a:endParaRPr>
          </a:p>
          <a:p>
            <a:r>
              <a:rPr lang="ko-KR" altLang="en-US" sz="1600" dirty="0" smtClean="0">
                <a:latin typeface="나눔고딕" charset="-127"/>
                <a:ea typeface="나눔고딕" charset="-127"/>
              </a:rPr>
              <a:t>발전</a:t>
            </a:r>
            <a:endParaRPr lang="en-US" altLang="ko-KR" sz="1600" dirty="0" smtClean="0">
              <a:latin typeface="나눔고딕" charset="-127"/>
              <a:ea typeface="나눔고딕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6579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2311345" y="980728"/>
            <a:ext cx="40607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(2) </a:t>
            </a:r>
            <a:r>
              <a:rPr lang="ko-KR" altLang="en-US" sz="2800" b="1" dirty="0" smtClean="0">
                <a:solidFill>
                  <a:srgbClr val="FF0000"/>
                </a:solidFill>
                <a:latin typeface="나눔손글씨 펜" charset="-127"/>
                <a:ea typeface="나눔손글씨 펜" charset="-127"/>
              </a:rPr>
              <a:t>고객관계관리의 정의</a:t>
            </a:r>
            <a:endParaRPr lang="ko-KR" altLang="en-US" sz="2800" b="1" dirty="0">
              <a:solidFill>
                <a:srgbClr val="FF0000"/>
              </a:solidFill>
              <a:latin typeface="나눔손글씨 펜" charset="-127"/>
              <a:ea typeface="나눔손글씨 펜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1560" y="2204864"/>
            <a:ext cx="79208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l"/>
            </a:pPr>
            <a:r>
              <a:rPr lang="ko-KR" altLang="en-US" sz="2000" b="1" dirty="0" smtClean="0">
                <a:latin typeface="나눔고딕" charset="-127"/>
                <a:ea typeface="나눔고딕" charset="-127"/>
              </a:rPr>
              <a:t> 고객관계관리</a:t>
            </a:r>
            <a:r>
              <a:rPr lang="en-US" altLang="ko-KR" sz="2000" b="1" dirty="0" smtClean="0">
                <a:latin typeface="나눔고딕" charset="-127"/>
                <a:ea typeface="나눔고딕" charset="-127"/>
              </a:rPr>
              <a:t>(Customer relationship management; CRM)</a:t>
            </a:r>
          </a:p>
          <a:p>
            <a:pPr algn="just"/>
            <a:r>
              <a:rPr lang="ko-KR" altLang="en-US" sz="2000" dirty="0" smtClean="0">
                <a:latin typeface="나눔고딕" charset="-127"/>
                <a:ea typeface="나눔고딕" charset="-127"/>
              </a:rPr>
              <a:t>신규고객 획득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, 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기존고객 유지 및 고객 수익성 증대를 위하여 지속적인 커뮤니케이션을 통해 고객행동을 이해하고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, 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이를 바탕으로 고객에게 영향을 주기 위한 광범위한 접근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.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 </a:t>
            </a:r>
            <a:endParaRPr lang="en-US" altLang="ko-KR" sz="2000" dirty="0" smtClean="0">
              <a:latin typeface="나눔고딕" charset="-127"/>
              <a:ea typeface="나눔고딕" charset="-127"/>
            </a:endParaRPr>
          </a:p>
          <a:p>
            <a:pPr algn="just">
              <a:buFont typeface="Wingdings" pitchFamily="2" charset="2"/>
              <a:buChar char="l"/>
            </a:pPr>
            <a:endParaRPr lang="en-US" altLang="ko-KR" sz="2000" dirty="0" smtClean="0">
              <a:latin typeface="나눔고딕" charset="-127"/>
              <a:ea typeface="나눔고딕" charset="-127"/>
            </a:endParaRPr>
          </a:p>
          <a:p>
            <a:pPr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나눔고딕" charset="-127"/>
                <a:ea typeface="나눔고딕" charset="-127"/>
              </a:rPr>
              <a:t> 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고객에 대한 학습단계와 학습된 기반을 가지고 고객에 대해 대응하는 단계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. 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이와 같은 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2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가지 단계가 계속적으로 반복되면서 고객행동을 이해하고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, 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영향을 주고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, 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이에 따라 고객 수익성 증대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, 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기존고객 유지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, </a:t>
            </a:r>
            <a:r>
              <a:rPr lang="ko-KR" altLang="en-US" sz="2000" dirty="0" smtClean="0">
                <a:latin typeface="나눔고딕" charset="-127"/>
                <a:ea typeface="나눔고딕" charset="-127"/>
              </a:rPr>
              <a:t>신규고객 획득이 가능</a:t>
            </a:r>
            <a:r>
              <a:rPr lang="en-US" altLang="ko-KR" sz="2000" dirty="0" smtClean="0">
                <a:latin typeface="나눔고딕" charset="-127"/>
                <a:ea typeface="나눔고딕" charset="-127"/>
              </a:rPr>
              <a:t>.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2915816" y="598303"/>
            <a:ext cx="1454674" cy="4571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59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타원 5"/>
          <p:cNvSpPr/>
          <p:nvPr/>
        </p:nvSpPr>
        <p:spPr>
          <a:xfrm>
            <a:off x="1475656" y="2662315"/>
            <a:ext cx="1080000" cy="1080000"/>
          </a:xfrm>
          <a:prstGeom prst="ellipse">
            <a:avLst/>
          </a:prstGeom>
          <a:solidFill>
            <a:srgbClr val="48A8D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5220072" y="3075057"/>
            <a:ext cx="540000" cy="540000"/>
          </a:xfrm>
          <a:prstGeom prst="ellipse">
            <a:avLst/>
          </a:prstGeom>
          <a:solidFill>
            <a:srgbClr val="F7DB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547664" y="3075057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000" dirty="0" smtClean="0">
                <a:latin typeface="나눔손글씨 펜" pitchFamily="66" charset="-127"/>
                <a:ea typeface="나눔손글씨 펜" pitchFamily="66" charset="-127"/>
              </a:rPr>
              <a:t>Ⅱ. </a:t>
            </a:r>
            <a:r>
              <a:rPr lang="ko-KR" altLang="en-US" sz="4000" dirty="0" smtClean="0">
                <a:latin typeface="나눔손글씨 펜" pitchFamily="66" charset="-127"/>
                <a:ea typeface="나눔손글씨 펜" pitchFamily="66" charset="-127"/>
              </a:rPr>
              <a:t>고객관계관리의 기반</a:t>
            </a:r>
            <a:endParaRPr lang="en-US" altLang="ko-KR" sz="4000" dirty="0" smtClean="0">
              <a:latin typeface="나눔손글씨 펜" pitchFamily="66" charset="-127"/>
              <a:ea typeface="나눔손글씨 펜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542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1096</Words>
  <Application>Microsoft Office PowerPoint</Application>
  <PresentationFormat>화면 슬라이드 쇼(4:3)</PresentationFormat>
  <Paragraphs>200</Paragraphs>
  <Slides>16</Slides>
  <Notes>12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5" baseType="lpstr">
      <vt:lpstr>Arial Unicode MS</vt:lpstr>
      <vt:lpstr>HY견고딕</vt:lpstr>
      <vt:lpstr>HY엽서M</vt:lpstr>
      <vt:lpstr>나눔고딕</vt:lpstr>
      <vt:lpstr>나눔손글씨 펜</vt:lpstr>
      <vt:lpstr>맑은 고딕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MOS_PowerPoint</dc:title>
  <dc:creator>Haegang</dc:creator>
  <cp:lastModifiedBy>Haegang</cp:lastModifiedBy>
  <cp:revision>168</cp:revision>
  <dcterms:created xsi:type="dcterms:W3CDTF">2011-06-18T12:02:30Z</dcterms:created>
  <dcterms:modified xsi:type="dcterms:W3CDTF">2017-08-17T02:42:33Z</dcterms:modified>
</cp:coreProperties>
</file>