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9" r:id="rId2"/>
    <p:sldId id="257" r:id="rId3"/>
    <p:sldId id="270" r:id="rId4"/>
    <p:sldId id="271" r:id="rId5"/>
    <p:sldId id="274" r:id="rId6"/>
    <p:sldId id="258" r:id="rId7"/>
    <p:sldId id="286" r:id="rId8"/>
    <p:sldId id="272" r:id="rId9"/>
    <p:sldId id="275" r:id="rId10"/>
    <p:sldId id="276" r:id="rId11"/>
    <p:sldId id="278" r:id="rId12"/>
    <p:sldId id="280" r:id="rId13"/>
    <p:sldId id="282" r:id="rId14"/>
    <p:sldId id="283" r:id="rId15"/>
    <p:sldId id="284" r:id="rId16"/>
    <p:sldId id="285" r:id="rId1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385D8A"/>
    <a:srgbClr val="FFCC66"/>
    <a:srgbClr val="FFCCFF"/>
    <a:srgbClr val="009999"/>
    <a:srgbClr val="00CC99"/>
    <a:srgbClr val="CCCC00"/>
    <a:srgbClr val="5D6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38" autoAdjust="0"/>
    <p:restoredTop sz="90338" autoAdjust="0"/>
  </p:normalViewPr>
  <p:slideViewPr>
    <p:cSldViewPr>
      <p:cViewPr varScale="1">
        <p:scale>
          <a:sx n="92" d="100"/>
          <a:sy n="92" d="100"/>
        </p:scale>
        <p:origin x="102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증가율(%)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소프트웨어</c:v>
                </c:pt>
                <c:pt idx="1">
                  <c:v>사무실/건물관리</c:v>
                </c:pt>
                <c:pt idx="2">
                  <c:v>세탁업</c:v>
                </c:pt>
                <c:pt idx="3">
                  <c:v>유통업</c:v>
                </c:pt>
                <c:pt idx="4">
                  <c:v>보험브로커</c:v>
                </c:pt>
                <c:pt idx="5">
                  <c:v>신용보험</c:v>
                </c:pt>
                <c:pt idx="6">
                  <c:v>신용카드</c:v>
                </c:pt>
                <c:pt idx="7">
                  <c:v>은행</c:v>
                </c:pt>
                <c:pt idx="8">
                  <c:v>자동차서비스 체인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35</c:v>
                </c:pt>
                <c:pt idx="1">
                  <c:v>40</c:v>
                </c:pt>
                <c:pt idx="2">
                  <c:v>45</c:v>
                </c:pt>
                <c:pt idx="3">
                  <c:v>45</c:v>
                </c:pt>
                <c:pt idx="4">
                  <c:v>50</c:v>
                </c:pt>
                <c:pt idx="5">
                  <c:v>25</c:v>
                </c:pt>
                <c:pt idx="6">
                  <c:v>75</c:v>
                </c:pt>
                <c:pt idx="7">
                  <c:v>85</c:v>
                </c:pt>
                <c:pt idx="8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C7-4150-862F-D82CBA5F247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96569600"/>
        <c:axId val="96579584"/>
      </c:barChart>
      <c:catAx>
        <c:axId val="96569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96579584"/>
        <c:crosses val="autoZero"/>
        <c:auto val="1"/>
        <c:lblAlgn val="ctr"/>
        <c:lblOffset val="100"/>
        <c:noMultiLvlLbl val="0"/>
      </c:catAx>
      <c:valAx>
        <c:axId val="96579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96569600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64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7674BF-53B7-46D2-B4D7-E3BB5D20FE26}" type="doc">
      <dgm:prSet loTypeId="urn:microsoft.com/office/officeart/2005/8/layout/vList3" loCatId="list" qsTypeId="urn:microsoft.com/office/officeart/2005/8/quickstyle/3d1" qsCatId="3D" csTypeId="urn:microsoft.com/office/officeart/2005/8/colors/accent1_1" csCatId="accent1" phldr="1"/>
      <dgm:spPr/>
    </dgm:pt>
    <dgm:pt modelId="{1A83F6FF-736E-4910-824B-65B80111ECE9}">
      <dgm:prSet phldrT="[텍스트]"/>
      <dgm:spPr/>
      <dgm:t>
        <a:bodyPr/>
        <a:lstStyle/>
        <a:p>
          <a:pPr latinLnBrk="1"/>
          <a:r>
            <a:rPr lang="ko-KR" altLang="en-US" dirty="0" smtClean="0"/>
            <a:t>형성</a:t>
          </a:r>
          <a:endParaRPr lang="ko-KR" altLang="en-US" dirty="0"/>
        </a:p>
      </dgm:t>
    </dgm:pt>
    <dgm:pt modelId="{2B3BB85D-E3F8-4C3F-B810-C1C75F40C777}" type="parTrans" cxnId="{BC27F8DB-3B2A-4286-A0D1-8C2C7C3B1CD9}">
      <dgm:prSet/>
      <dgm:spPr/>
    </dgm:pt>
    <dgm:pt modelId="{F0853379-4EA5-473A-AE1B-24E7667659D2}" type="sibTrans" cxnId="{BC27F8DB-3B2A-4286-A0D1-8C2C7C3B1CD9}">
      <dgm:prSet/>
      <dgm:spPr/>
    </dgm:pt>
    <dgm:pt modelId="{483FCFD5-EA37-4336-B9AD-2B87A8605F66}">
      <dgm:prSet phldrT="[텍스트]"/>
      <dgm:spPr/>
      <dgm:t>
        <a:bodyPr/>
        <a:lstStyle/>
        <a:p>
          <a:pPr latinLnBrk="1"/>
          <a:r>
            <a:rPr lang="ko-KR" altLang="en-US" dirty="0" smtClean="0"/>
            <a:t>유지</a:t>
          </a:r>
          <a:endParaRPr lang="ko-KR" altLang="en-US" dirty="0"/>
        </a:p>
      </dgm:t>
    </dgm:pt>
    <dgm:pt modelId="{7B93C1A1-9993-4A03-9E96-917D52C088DC}" type="parTrans" cxnId="{643541C3-A293-4EC0-9DFA-9DA3535A7CA8}">
      <dgm:prSet/>
      <dgm:spPr/>
    </dgm:pt>
    <dgm:pt modelId="{6F12D1E6-D557-4106-85C5-3612D9550AEE}" type="sibTrans" cxnId="{643541C3-A293-4EC0-9DFA-9DA3535A7CA8}">
      <dgm:prSet/>
      <dgm:spPr/>
    </dgm:pt>
    <dgm:pt modelId="{05E5B59C-3503-4986-A172-6508EE3F14E4}">
      <dgm:prSet phldrT="[텍스트]"/>
      <dgm:spPr/>
      <dgm:t>
        <a:bodyPr/>
        <a:lstStyle/>
        <a:p>
          <a:pPr latinLnBrk="1"/>
          <a:r>
            <a:rPr lang="ko-KR" altLang="en-US" dirty="0" smtClean="0"/>
            <a:t>강화</a:t>
          </a:r>
          <a:endParaRPr lang="ko-KR" altLang="en-US" dirty="0"/>
        </a:p>
      </dgm:t>
    </dgm:pt>
    <dgm:pt modelId="{53AF8435-B16D-42C9-921B-81DBE7211894}" type="parTrans" cxnId="{F7B02E31-60B8-4AF1-A433-FC97E6399E30}">
      <dgm:prSet/>
      <dgm:spPr/>
    </dgm:pt>
    <dgm:pt modelId="{52E02168-11A2-4837-948A-58ED81D215EC}" type="sibTrans" cxnId="{F7B02E31-60B8-4AF1-A433-FC97E6399E30}">
      <dgm:prSet/>
      <dgm:spPr/>
    </dgm:pt>
    <dgm:pt modelId="{AEA9CDD5-8AF6-46D2-8316-0CE5D1DDF3FC}" type="pres">
      <dgm:prSet presAssocID="{E27674BF-53B7-46D2-B4D7-E3BB5D20FE26}" presName="linearFlow" presStyleCnt="0">
        <dgm:presLayoutVars>
          <dgm:dir/>
          <dgm:resizeHandles val="exact"/>
        </dgm:presLayoutVars>
      </dgm:prSet>
      <dgm:spPr/>
    </dgm:pt>
    <dgm:pt modelId="{413DC46C-D6FF-4895-8F51-B581BC427F8F}" type="pres">
      <dgm:prSet presAssocID="{1A83F6FF-736E-4910-824B-65B80111ECE9}" presName="composite" presStyleCnt="0"/>
      <dgm:spPr/>
    </dgm:pt>
    <dgm:pt modelId="{B475E0BD-E3AF-4D0F-B915-2C8FFC32D7E2}" type="pres">
      <dgm:prSet presAssocID="{1A83F6FF-736E-4910-824B-65B80111ECE9}" presName="imgShp" presStyleLbl="fgImgPlace1" presStyleIdx="0" presStyleCnt="3"/>
      <dgm:spPr/>
    </dgm:pt>
    <dgm:pt modelId="{7CFD3540-FCA0-40D1-B1D1-F99017B27557}" type="pres">
      <dgm:prSet presAssocID="{1A83F6FF-736E-4910-824B-65B80111ECE9}" presName="txShp" presStyleLbl="node1" presStyleIdx="0" presStyleCnt="3">
        <dgm:presLayoutVars>
          <dgm:bulletEnabled val="1"/>
        </dgm:presLayoutVars>
      </dgm:prSet>
      <dgm:spPr/>
    </dgm:pt>
    <dgm:pt modelId="{218FCD7B-ABBE-4B25-B5BC-4EEE2AA95F23}" type="pres">
      <dgm:prSet presAssocID="{F0853379-4EA5-473A-AE1B-24E7667659D2}" presName="spacing" presStyleCnt="0"/>
      <dgm:spPr/>
    </dgm:pt>
    <dgm:pt modelId="{5E51E06A-FC9E-4174-BE7F-DBD11C23C208}" type="pres">
      <dgm:prSet presAssocID="{483FCFD5-EA37-4336-B9AD-2B87A8605F66}" presName="composite" presStyleCnt="0"/>
      <dgm:spPr/>
    </dgm:pt>
    <dgm:pt modelId="{E9187990-FA7C-419E-A709-D9CC9AC89DF7}" type="pres">
      <dgm:prSet presAssocID="{483FCFD5-EA37-4336-B9AD-2B87A8605F66}" presName="imgShp" presStyleLbl="fgImgPlace1" presStyleIdx="1" presStyleCnt="3"/>
      <dgm:spPr/>
    </dgm:pt>
    <dgm:pt modelId="{59FAADE2-0079-48C5-8754-392925EB351C}" type="pres">
      <dgm:prSet presAssocID="{483FCFD5-EA37-4336-B9AD-2B87A8605F66}" presName="txShp" presStyleLbl="node1" presStyleIdx="1" presStyleCnt="3">
        <dgm:presLayoutVars>
          <dgm:bulletEnabled val="1"/>
        </dgm:presLayoutVars>
      </dgm:prSet>
      <dgm:spPr/>
    </dgm:pt>
    <dgm:pt modelId="{4FADA45F-0CC9-4D5C-B9D3-1506006558E2}" type="pres">
      <dgm:prSet presAssocID="{6F12D1E6-D557-4106-85C5-3612D9550AEE}" presName="spacing" presStyleCnt="0"/>
      <dgm:spPr/>
    </dgm:pt>
    <dgm:pt modelId="{0C65E488-1FCA-4344-8965-703C6F3ED9F7}" type="pres">
      <dgm:prSet presAssocID="{05E5B59C-3503-4986-A172-6508EE3F14E4}" presName="composite" presStyleCnt="0"/>
      <dgm:spPr/>
    </dgm:pt>
    <dgm:pt modelId="{56ACFF6F-B397-4E4A-9D40-D1156499489A}" type="pres">
      <dgm:prSet presAssocID="{05E5B59C-3503-4986-A172-6508EE3F14E4}" presName="imgShp" presStyleLbl="fgImgPlace1" presStyleIdx="2" presStyleCnt="3"/>
      <dgm:spPr/>
    </dgm:pt>
    <dgm:pt modelId="{77E70006-C8A7-4A15-AAFD-D5AEBACEF083}" type="pres">
      <dgm:prSet presAssocID="{05E5B59C-3503-4986-A172-6508EE3F14E4}" presName="txShp" presStyleLbl="node1" presStyleIdx="2" presStyleCnt="3">
        <dgm:presLayoutVars>
          <dgm:bulletEnabled val="1"/>
        </dgm:presLayoutVars>
      </dgm:prSet>
      <dgm:spPr/>
    </dgm:pt>
  </dgm:ptLst>
  <dgm:cxnLst>
    <dgm:cxn modelId="{BC27F8DB-3B2A-4286-A0D1-8C2C7C3B1CD9}" srcId="{E27674BF-53B7-46D2-B4D7-E3BB5D20FE26}" destId="{1A83F6FF-736E-4910-824B-65B80111ECE9}" srcOrd="0" destOrd="0" parTransId="{2B3BB85D-E3F8-4C3F-B810-C1C75F40C777}" sibTransId="{F0853379-4EA5-473A-AE1B-24E7667659D2}"/>
    <dgm:cxn modelId="{643541C3-A293-4EC0-9DFA-9DA3535A7CA8}" srcId="{E27674BF-53B7-46D2-B4D7-E3BB5D20FE26}" destId="{483FCFD5-EA37-4336-B9AD-2B87A8605F66}" srcOrd="1" destOrd="0" parTransId="{7B93C1A1-9993-4A03-9E96-917D52C088DC}" sibTransId="{6F12D1E6-D557-4106-85C5-3612D9550AEE}"/>
    <dgm:cxn modelId="{B690C71E-0616-4227-BDBF-6DC21FF53599}" type="presOf" srcId="{E27674BF-53B7-46D2-B4D7-E3BB5D20FE26}" destId="{AEA9CDD5-8AF6-46D2-8316-0CE5D1DDF3FC}" srcOrd="0" destOrd="0" presId="urn:microsoft.com/office/officeart/2005/8/layout/vList3"/>
    <dgm:cxn modelId="{1CE10D12-682A-4AEE-AD7F-11B35D3A9131}" type="presOf" srcId="{1A83F6FF-736E-4910-824B-65B80111ECE9}" destId="{7CFD3540-FCA0-40D1-B1D1-F99017B27557}" srcOrd="0" destOrd="0" presId="urn:microsoft.com/office/officeart/2005/8/layout/vList3"/>
    <dgm:cxn modelId="{F7B02E31-60B8-4AF1-A433-FC97E6399E30}" srcId="{E27674BF-53B7-46D2-B4D7-E3BB5D20FE26}" destId="{05E5B59C-3503-4986-A172-6508EE3F14E4}" srcOrd="2" destOrd="0" parTransId="{53AF8435-B16D-42C9-921B-81DBE7211894}" sibTransId="{52E02168-11A2-4837-948A-58ED81D215EC}"/>
    <dgm:cxn modelId="{F1A4C818-9820-40D7-8A31-D4ED8A23D511}" type="presOf" srcId="{483FCFD5-EA37-4336-B9AD-2B87A8605F66}" destId="{59FAADE2-0079-48C5-8754-392925EB351C}" srcOrd="0" destOrd="0" presId="urn:microsoft.com/office/officeart/2005/8/layout/vList3"/>
    <dgm:cxn modelId="{0D644CE5-9A53-4785-8620-3E91CC5183CF}" type="presOf" srcId="{05E5B59C-3503-4986-A172-6508EE3F14E4}" destId="{77E70006-C8A7-4A15-AAFD-D5AEBACEF083}" srcOrd="0" destOrd="0" presId="urn:microsoft.com/office/officeart/2005/8/layout/vList3"/>
    <dgm:cxn modelId="{55649C36-B2FC-4A58-AB49-D061760780B0}" type="presParOf" srcId="{AEA9CDD5-8AF6-46D2-8316-0CE5D1DDF3FC}" destId="{413DC46C-D6FF-4895-8F51-B581BC427F8F}" srcOrd="0" destOrd="0" presId="urn:microsoft.com/office/officeart/2005/8/layout/vList3"/>
    <dgm:cxn modelId="{BECE2064-1955-4A09-85DB-07B69F572881}" type="presParOf" srcId="{413DC46C-D6FF-4895-8F51-B581BC427F8F}" destId="{B475E0BD-E3AF-4D0F-B915-2C8FFC32D7E2}" srcOrd="0" destOrd="0" presId="urn:microsoft.com/office/officeart/2005/8/layout/vList3"/>
    <dgm:cxn modelId="{A169AC31-93C6-4F32-9969-CF23524E419E}" type="presParOf" srcId="{413DC46C-D6FF-4895-8F51-B581BC427F8F}" destId="{7CFD3540-FCA0-40D1-B1D1-F99017B27557}" srcOrd="1" destOrd="0" presId="urn:microsoft.com/office/officeart/2005/8/layout/vList3"/>
    <dgm:cxn modelId="{4BD6304B-651A-4B30-9E29-1DF77BF8B58F}" type="presParOf" srcId="{AEA9CDD5-8AF6-46D2-8316-0CE5D1DDF3FC}" destId="{218FCD7B-ABBE-4B25-B5BC-4EEE2AA95F23}" srcOrd="1" destOrd="0" presId="urn:microsoft.com/office/officeart/2005/8/layout/vList3"/>
    <dgm:cxn modelId="{7881E5AA-F4CB-40B3-AB1B-ACB3004263DC}" type="presParOf" srcId="{AEA9CDD5-8AF6-46D2-8316-0CE5D1DDF3FC}" destId="{5E51E06A-FC9E-4174-BE7F-DBD11C23C208}" srcOrd="2" destOrd="0" presId="urn:microsoft.com/office/officeart/2005/8/layout/vList3"/>
    <dgm:cxn modelId="{4A3636E8-4ACF-4B9C-B8F5-A5CEBC703C75}" type="presParOf" srcId="{5E51E06A-FC9E-4174-BE7F-DBD11C23C208}" destId="{E9187990-FA7C-419E-A709-D9CC9AC89DF7}" srcOrd="0" destOrd="0" presId="urn:microsoft.com/office/officeart/2005/8/layout/vList3"/>
    <dgm:cxn modelId="{30AC8592-CA2D-424D-95DE-7B8A0780CDA5}" type="presParOf" srcId="{5E51E06A-FC9E-4174-BE7F-DBD11C23C208}" destId="{59FAADE2-0079-48C5-8754-392925EB351C}" srcOrd="1" destOrd="0" presId="urn:microsoft.com/office/officeart/2005/8/layout/vList3"/>
    <dgm:cxn modelId="{718F45E8-15DB-42EA-9F66-588EA223C553}" type="presParOf" srcId="{AEA9CDD5-8AF6-46D2-8316-0CE5D1DDF3FC}" destId="{4FADA45F-0CC9-4D5C-B9D3-1506006558E2}" srcOrd="3" destOrd="0" presId="urn:microsoft.com/office/officeart/2005/8/layout/vList3"/>
    <dgm:cxn modelId="{4C095CBF-B3B7-4910-B0DD-F15A10095E62}" type="presParOf" srcId="{AEA9CDD5-8AF6-46D2-8316-0CE5D1DDF3FC}" destId="{0C65E488-1FCA-4344-8965-703C6F3ED9F7}" srcOrd="4" destOrd="0" presId="urn:microsoft.com/office/officeart/2005/8/layout/vList3"/>
    <dgm:cxn modelId="{7FC94F00-E253-4513-8D21-8FB4C4CF5E43}" type="presParOf" srcId="{0C65E488-1FCA-4344-8965-703C6F3ED9F7}" destId="{56ACFF6F-B397-4E4A-9D40-D1156499489A}" srcOrd="0" destOrd="0" presId="urn:microsoft.com/office/officeart/2005/8/layout/vList3"/>
    <dgm:cxn modelId="{1D5A1795-6D34-4047-B234-CA35FDB66546}" type="presParOf" srcId="{0C65E488-1FCA-4344-8965-703C6F3ED9F7}" destId="{77E70006-C8A7-4A15-AAFD-D5AEBACEF08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FD3540-FCA0-40D1-B1D1-F99017B27557}">
      <dsp:nvSpPr>
        <dsp:cNvPr id="0" name=""/>
        <dsp:cNvSpPr/>
      </dsp:nvSpPr>
      <dsp:spPr>
        <a:xfrm rot="10800000">
          <a:off x="1303273" y="1895"/>
          <a:ext cx="4053840" cy="1128772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52400" rIns="284480" bIns="152400" numCol="1" spcCol="1270" anchor="ctr" anchorCtr="0">
          <a:noAutofit/>
        </a:bodyPr>
        <a:lstStyle/>
        <a:p>
          <a:pPr lvl="0" algn="ctr" defTabSz="1778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4000" kern="1200" dirty="0" smtClean="0"/>
            <a:t>형성</a:t>
          </a:r>
          <a:endParaRPr lang="ko-KR" altLang="en-US" sz="4000" kern="1200" dirty="0"/>
        </a:p>
      </dsp:txBody>
      <dsp:txXfrm rot="10800000">
        <a:off x="1585466" y="1895"/>
        <a:ext cx="3771647" cy="1128772"/>
      </dsp:txXfrm>
    </dsp:sp>
    <dsp:sp modelId="{B475E0BD-E3AF-4D0F-B915-2C8FFC32D7E2}">
      <dsp:nvSpPr>
        <dsp:cNvPr id="0" name=""/>
        <dsp:cNvSpPr/>
      </dsp:nvSpPr>
      <dsp:spPr>
        <a:xfrm>
          <a:off x="738886" y="1895"/>
          <a:ext cx="1128772" cy="1128772"/>
        </a:xfrm>
        <a:prstGeom prst="ellipse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59FAADE2-0079-48C5-8754-392925EB351C}">
      <dsp:nvSpPr>
        <dsp:cNvPr id="0" name=""/>
        <dsp:cNvSpPr/>
      </dsp:nvSpPr>
      <dsp:spPr>
        <a:xfrm rot="10800000">
          <a:off x="1303273" y="1467613"/>
          <a:ext cx="4053840" cy="1128772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52400" rIns="284480" bIns="152400" numCol="1" spcCol="1270" anchor="ctr" anchorCtr="0">
          <a:noAutofit/>
        </a:bodyPr>
        <a:lstStyle/>
        <a:p>
          <a:pPr lvl="0" algn="ctr" defTabSz="1778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4000" kern="1200" dirty="0" smtClean="0"/>
            <a:t>유지</a:t>
          </a:r>
          <a:endParaRPr lang="ko-KR" altLang="en-US" sz="4000" kern="1200" dirty="0"/>
        </a:p>
      </dsp:txBody>
      <dsp:txXfrm rot="10800000">
        <a:off x="1585466" y="1467613"/>
        <a:ext cx="3771647" cy="1128772"/>
      </dsp:txXfrm>
    </dsp:sp>
    <dsp:sp modelId="{E9187990-FA7C-419E-A709-D9CC9AC89DF7}">
      <dsp:nvSpPr>
        <dsp:cNvPr id="0" name=""/>
        <dsp:cNvSpPr/>
      </dsp:nvSpPr>
      <dsp:spPr>
        <a:xfrm>
          <a:off x="738886" y="1467613"/>
          <a:ext cx="1128772" cy="1128772"/>
        </a:xfrm>
        <a:prstGeom prst="ellipse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7E70006-C8A7-4A15-AAFD-D5AEBACEF083}">
      <dsp:nvSpPr>
        <dsp:cNvPr id="0" name=""/>
        <dsp:cNvSpPr/>
      </dsp:nvSpPr>
      <dsp:spPr>
        <a:xfrm rot="10800000">
          <a:off x="1303273" y="2933332"/>
          <a:ext cx="4053840" cy="1128772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52400" rIns="284480" bIns="152400" numCol="1" spcCol="1270" anchor="ctr" anchorCtr="0">
          <a:noAutofit/>
        </a:bodyPr>
        <a:lstStyle/>
        <a:p>
          <a:pPr lvl="0" algn="ctr" defTabSz="1778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4000" kern="1200" dirty="0" smtClean="0"/>
            <a:t>강화</a:t>
          </a:r>
          <a:endParaRPr lang="ko-KR" altLang="en-US" sz="4000" kern="1200" dirty="0"/>
        </a:p>
      </dsp:txBody>
      <dsp:txXfrm rot="10800000">
        <a:off x="1585466" y="2933332"/>
        <a:ext cx="3771647" cy="1128772"/>
      </dsp:txXfrm>
    </dsp:sp>
    <dsp:sp modelId="{56ACFF6F-B397-4E4A-9D40-D1156499489A}">
      <dsp:nvSpPr>
        <dsp:cNvPr id="0" name=""/>
        <dsp:cNvSpPr/>
      </dsp:nvSpPr>
      <dsp:spPr>
        <a:xfrm>
          <a:off x="738886" y="2933332"/>
          <a:ext cx="1128772" cy="1128772"/>
        </a:xfrm>
        <a:prstGeom prst="ellipse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80775-E028-4B80-B8F8-3E11A99E4194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3BA89-1A5B-496F-8843-8EB268A01C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차트를 보면 알 수 있듯이 은행의 경우 고객이 </a:t>
            </a:r>
            <a:r>
              <a:rPr lang="en-US" altLang="ko-KR" dirty="0" smtClean="0"/>
              <a:t>5% </a:t>
            </a:r>
            <a:r>
              <a:rPr lang="ko-KR" altLang="en-US" dirty="0" smtClean="0"/>
              <a:t>이탈하는 것을 방지하는 경우</a:t>
            </a:r>
            <a:endParaRPr lang="en-US" altLang="ko-KR" dirty="0" smtClean="0"/>
          </a:p>
          <a:p>
            <a:r>
              <a:rPr lang="ko-KR" altLang="en-US" dirty="0" smtClean="0"/>
              <a:t>수익증대의 효과가 </a:t>
            </a:r>
            <a:r>
              <a:rPr lang="en-US" altLang="ko-KR" dirty="0" smtClean="0"/>
              <a:t>85%</a:t>
            </a:r>
            <a:r>
              <a:rPr lang="ko-KR" altLang="en-US" dirty="0" smtClean="0"/>
              <a:t>로 가장 높은 것으로 나타난다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다른 산업군도 마찬가지로 </a:t>
            </a:r>
            <a:r>
              <a:rPr lang="en-US" altLang="ko-KR" dirty="0" smtClean="0"/>
              <a:t>5%</a:t>
            </a:r>
            <a:r>
              <a:rPr lang="ko-KR" altLang="en-US" dirty="0" smtClean="0"/>
              <a:t>의 고객이탈을 막을 경우 고객가치의 증가율이</a:t>
            </a:r>
            <a:endParaRPr lang="en-US" altLang="ko-KR" dirty="0" smtClean="0"/>
          </a:p>
          <a:p>
            <a:r>
              <a:rPr lang="ko-KR" altLang="en-US" dirty="0" smtClean="0"/>
              <a:t>상당히 높게 나타나고 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따라서 이 차트만 보더라도</a:t>
            </a:r>
            <a:endParaRPr lang="en-US" altLang="ko-KR" dirty="0" smtClean="0"/>
          </a:p>
          <a:p>
            <a:r>
              <a:rPr lang="ko-KR" altLang="en-US" dirty="0" smtClean="0"/>
              <a:t>기업은 기존의 고객을 유지하는 것이 얼마나 중요한지를 알 수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고객의 중요성은 고객이 기업에 주는 브랜드 애호도로 나타나고 있으며</a:t>
            </a:r>
            <a:endParaRPr lang="en-US" altLang="ko-KR" dirty="0" smtClean="0"/>
          </a:p>
          <a:p>
            <a:r>
              <a:rPr lang="ko-KR" altLang="en-US" dirty="0" smtClean="0"/>
              <a:t>점점</a:t>
            </a:r>
            <a:r>
              <a:rPr lang="ko-KR" altLang="en-US" baseline="0" dirty="0" smtClean="0"/>
              <a:t> 더 브랜드 애호도의 의미가 부각되고 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애플의 새로운 </a:t>
            </a:r>
            <a:r>
              <a:rPr lang="ko-KR" altLang="en-US" dirty="0" err="1" smtClean="0"/>
              <a:t>태블릿</a:t>
            </a:r>
            <a:r>
              <a:rPr lang="ko-KR" altLang="en-US" dirty="0" smtClean="0"/>
              <a:t> </a:t>
            </a:r>
            <a:r>
              <a:rPr lang="en-US" altLang="ko-KR" dirty="0" smtClean="0"/>
              <a:t>PC</a:t>
            </a:r>
            <a:r>
              <a:rPr lang="ko-KR" altLang="en-US" dirty="0" smtClean="0"/>
              <a:t>인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뉴</a:t>
            </a:r>
            <a:r>
              <a:rPr lang="ko-KR" altLang="en-US" dirty="0" smtClean="0"/>
              <a:t> 아이패드가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국내 출시된 아침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서울 중구 명동에 있는 전문 매장 앞에 줄 서 있는 모습</a:t>
            </a:r>
            <a:endParaRPr lang="en-US" altLang="ko-KR" dirty="0" smtClean="0"/>
          </a:p>
          <a:p>
            <a:r>
              <a:rPr lang="ko-KR" altLang="en-US" dirty="0" smtClean="0"/>
              <a:t>애플</a:t>
            </a:r>
            <a:r>
              <a:rPr lang="ko-KR" altLang="en-US" baseline="0" dirty="0" smtClean="0"/>
              <a:t> 고객들은 충성도가 높기로 유명하죠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이것은 사례발표에서 더 자세히 다루도록 하겠습니다</a:t>
            </a:r>
            <a:r>
              <a:rPr lang="en-US" altLang="ko-KR" baseline="0" dirty="0" smtClean="0"/>
              <a:t>.</a:t>
            </a:r>
            <a:endParaRPr lang="ko-KR" altLang="en-US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브랜드 </a:t>
            </a:r>
            <a:r>
              <a:rPr lang="ko-KR" altLang="en-US" baseline="0" dirty="0" err="1" smtClean="0"/>
              <a:t>애호도는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다른 기업의 적극적인 마케팅활동에도 불구하고 고객이</a:t>
            </a:r>
            <a:endParaRPr lang="en-US" altLang="ko-KR" baseline="0" dirty="0" smtClean="0"/>
          </a:p>
          <a:p>
            <a:r>
              <a:rPr lang="ko-KR" altLang="en-US" baseline="0" dirty="0" smtClean="0"/>
              <a:t>사용하고 있는 현 제품 또는 서비스를 지속적으로 </a:t>
            </a:r>
            <a:r>
              <a:rPr lang="ko-KR" altLang="en-US" baseline="0" dirty="0" err="1" smtClean="0"/>
              <a:t>일관성있게</a:t>
            </a:r>
            <a:endParaRPr lang="en-US" altLang="ko-KR" baseline="0" dirty="0" smtClean="0"/>
          </a:p>
          <a:p>
            <a:r>
              <a:rPr lang="ko-KR" altLang="en-US" baseline="0" dirty="0" err="1" smtClean="0"/>
              <a:t>반복구매하거나</a:t>
            </a:r>
            <a:r>
              <a:rPr lang="ko-KR" altLang="en-US" baseline="0" dirty="0" smtClean="0"/>
              <a:t> 구매하려는 의지의 정도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를 의미한다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이러한 </a:t>
            </a:r>
            <a:r>
              <a:rPr lang="ko-KR" altLang="en-US" baseline="0" dirty="0" err="1" smtClean="0"/>
              <a:t>애호도를</a:t>
            </a:r>
            <a:r>
              <a:rPr lang="ko-KR" altLang="en-US" baseline="0" dirty="0" smtClean="0"/>
              <a:t> 위해서는 고객만족이 당연히 선행되어야 하겠다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6830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e-CRM</a:t>
            </a:r>
            <a:r>
              <a:rPr lang="ko-KR" altLang="en-US" dirty="0" smtClean="0"/>
              <a:t>과 고객관계관리의 차이점은 다음과 같다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e-CRM</a:t>
            </a:r>
            <a:r>
              <a:rPr lang="ko-KR" altLang="en-US" dirty="0" smtClean="0"/>
              <a:t>은 고객접촉이 이메일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인터넷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이동통신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디지털</a:t>
            </a:r>
            <a:r>
              <a:rPr lang="en-US" altLang="ko-KR" dirty="0" smtClean="0"/>
              <a:t>TV </a:t>
            </a:r>
            <a:r>
              <a:rPr lang="ko-KR" altLang="en-US" dirty="0" smtClean="0"/>
              <a:t>등 온라인 환경에서 </a:t>
            </a:r>
            <a:endParaRPr lang="en-US" altLang="ko-KR" dirty="0" smtClean="0"/>
          </a:p>
          <a:p>
            <a:r>
              <a:rPr lang="ko-KR" altLang="en-US" dirty="0" smtClean="0"/>
              <a:t>이루어지는 반면</a:t>
            </a:r>
            <a:r>
              <a:rPr lang="en-US" altLang="ko-KR" dirty="0" smtClean="0"/>
              <a:t>, </a:t>
            </a:r>
          </a:p>
          <a:p>
            <a:r>
              <a:rPr lang="ko-KR" altLang="en-US" dirty="0" smtClean="0"/>
              <a:t>고객관계관리의 접촉은 이러한 온라인뿐만 아니라 오프라인까지도 고객접촉이 이루어진다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또한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은 실시간 다채널 동시의 커뮤니케이션 수단을 중시하는 반면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(CRM</a:t>
            </a:r>
            <a:r>
              <a:rPr lang="ko-KR" altLang="en-US" dirty="0" smtClean="0"/>
              <a:t>에 비해 고객의 요청을 실시간으로 단순 처리할 수 있다는 점과 유지 및 보수비용이 저렴하다는 장점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고객관계관리는 전통적인 오프라인 경로를 중심으로 고객관계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개선을 통한 경영 효율성과 수익구조 개선을 중시하고 있다는 점이다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 둘의 공통점은 고객과의 접점을 매우 중시하고</a:t>
            </a:r>
            <a:r>
              <a:rPr lang="en-US" altLang="ko-KR" dirty="0" smtClean="0"/>
              <a:t>,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철저하게 </a:t>
            </a:r>
            <a:r>
              <a:rPr lang="ko-KR" altLang="en-US" dirty="0" err="1" smtClean="0"/>
              <a:t>원투원</a:t>
            </a:r>
            <a:r>
              <a:rPr lang="ko-KR" altLang="en-US" dirty="0" smtClean="0"/>
              <a:t> 마케팅을 활용하고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이익창출 가능성이 높은 애호도 고객을 존중하고 있다는 것이다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그러나 고객관계관리와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은 별개로 운용될 수가 없으며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기업의 이윤 극대화를 달성하기 위한 운용에 있어서 통합될 필요가 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따라서 고객관계관리는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을 포함하고 있는 포괄적 의미로 이해하는 것이 좋겠다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7558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ko-KR" altLang="en-US" dirty="0" smtClean="0"/>
              <a:t>기업은 고객과의 첫 관계에서부터 장기적인 고객으로의 발전까지</a:t>
            </a:r>
            <a:endParaRPr lang="en-US" altLang="ko-KR" dirty="0" smtClean="0"/>
          </a:p>
          <a:p>
            <a:r>
              <a:rPr lang="ko-KR" altLang="en-US" dirty="0" smtClean="0"/>
              <a:t>지속적인 노력을 기울여야 하며 이런 관계의 발전은</a:t>
            </a:r>
            <a:endParaRPr lang="en-US" altLang="ko-KR" dirty="0" smtClean="0"/>
          </a:p>
          <a:p>
            <a:r>
              <a:rPr lang="ko-KR" altLang="en-US" dirty="0" smtClean="0"/>
              <a:t>관계의 형성에서부터 관계유지 그리고 관계강화에 이르는 긴 과정을 거쳐야 한다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기업은 맹목적으로 고객의 확보를 위한 무차별적인 경영활동을 전개하는 것보다</a:t>
            </a:r>
            <a:endParaRPr lang="en-US" altLang="ko-KR" dirty="0" smtClean="0"/>
          </a:p>
          <a:p>
            <a:r>
              <a:rPr lang="ko-KR" altLang="en-US" dirty="0" smtClean="0"/>
              <a:t>표적고객들의 첫 관계 형성을 중요시해야 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잠재고객의 정보를 잘 활용하여 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수익성이 높은 신규고객을 많이 창출하는 것이 중요하다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그 다음으로는 관계유지에 힘써야 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기업은</a:t>
            </a:r>
            <a:r>
              <a:rPr lang="ko-KR" altLang="en-US" baseline="0" dirty="0" smtClean="0"/>
              <a:t> 기존 고객의 이탈을 방지하기 위해</a:t>
            </a:r>
            <a:endParaRPr lang="en-US" altLang="ko-KR" baseline="0" dirty="0" smtClean="0"/>
          </a:p>
          <a:p>
            <a:r>
              <a:rPr lang="ko-KR" altLang="en-US" baseline="0" dirty="0" smtClean="0"/>
              <a:t>기업에 이익이 되는 고객과 그렇지 않은 고객을 선별하여 </a:t>
            </a:r>
            <a:endParaRPr lang="en-US" altLang="ko-KR" baseline="0" dirty="0" smtClean="0"/>
          </a:p>
          <a:p>
            <a:r>
              <a:rPr lang="ko-KR" altLang="en-US" baseline="0" dirty="0" smtClean="0"/>
              <a:t>고객관계 유지를 </a:t>
            </a:r>
            <a:r>
              <a:rPr lang="ko-KR" altLang="en-US" baseline="0" dirty="0" err="1" smtClean="0"/>
              <a:t>일관성있게</a:t>
            </a:r>
            <a:r>
              <a:rPr lang="ko-KR" altLang="en-US" baseline="0" dirty="0" smtClean="0"/>
              <a:t> 해나가야 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이렇게 우량고객의 특성을 잘 이해하고 관계유지에 노력을 기울이면</a:t>
            </a:r>
            <a:endParaRPr lang="en-US" altLang="ko-KR" baseline="0" dirty="0" smtClean="0"/>
          </a:p>
          <a:p>
            <a:r>
              <a:rPr lang="ko-KR" altLang="en-US" baseline="0" dirty="0" smtClean="0"/>
              <a:t>장기적으로 고객이 기업에 기여하는 가치가 증대하여 </a:t>
            </a:r>
            <a:endParaRPr lang="en-US" altLang="ko-KR" baseline="0" dirty="0" smtClean="0"/>
          </a:p>
          <a:p>
            <a:r>
              <a:rPr lang="ko-KR" altLang="en-US" baseline="0" dirty="0" smtClean="0"/>
              <a:t>기업이익의 증대와 시장점유율에도 영향을 </a:t>
            </a:r>
            <a:r>
              <a:rPr lang="ko-KR" altLang="en-US" baseline="0" dirty="0" err="1" smtClean="0"/>
              <a:t>미치게된다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그러나 항상 고객관계가 유지되고 강화되어야 하는 것은 아니다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관계 끊기의 의미는 불량고객과의 관계를 뜻한다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과거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모든 손님은 왕이다</a:t>
            </a:r>
            <a:r>
              <a:rPr lang="en-US" altLang="ko-KR" baseline="0" dirty="0" smtClean="0"/>
              <a:t>’ </a:t>
            </a:r>
            <a:r>
              <a:rPr lang="ko-KR" altLang="en-US" baseline="0" dirty="0" smtClean="0"/>
              <a:t>라는 말은 비상식적인 요구나 불평을 하는 고객에게는</a:t>
            </a:r>
            <a:endParaRPr lang="en-US" altLang="ko-KR" baseline="0" dirty="0" smtClean="0"/>
          </a:p>
          <a:p>
            <a:r>
              <a:rPr lang="ko-KR" altLang="en-US" baseline="0" dirty="0" smtClean="0"/>
              <a:t>통하지 않는 듯 하다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고객관계관리는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을 포함한 통합적인 전략모델을 통해 성공할 수 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따라서 고객관계관리를 위해 두 관계관리가 충분히 시너지를 일으킬 수 있는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모델을 수립하고 이에 따른 단계적 실행이 필요하다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이러한 고객관계관리는 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데이터베이스의 구축</a:t>
            </a:r>
            <a:r>
              <a:rPr lang="en-US" altLang="ko-KR" dirty="0" smtClean="0"/>
              <a:t>/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분석부터 평가에 이르기까지 </a:t>
            </a:r>
            <a:r>
              <a:rPr lang="en-US" altLang="ko-KR" dirty="0" smtClean="0"/>
              <a:t>7</a:t>
            </a:r>
            <a:r>
              <a:rPr lang="ko-KR" altLang="en-US" dirty="0" smtClean="0"/>
              <a:t>단계로 나누어볼 수 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dirty="0" smtClean="0"/>
              <a:t>데이터베이스의 구축은 거래기록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고객접촉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세부적인 기타 정보</a:t>
            </a:r>
            <a:r>
              <a:rPr lang="en-US" altLang="ko-KR" dirty="0" smtClean="0"/>
              <a:t>,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그리고 마케팅활동에 대한 반응 등에 대한 구체적인 정보의 수집을 말한다</a:t>
            </a:r>
            <a:r>
              <a:rPr lang="en-US" altLang="ko-KR" dirty="0" smtClean="0"/>
              <a:t>.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데이터베이스의 분석은 고객세분화를 위해 필요하다</a:t>
            </a:r>
            <a:r>
              <a:rPr lang="en-US" altLang="ko-KR" dirty="0" smtClean="0"/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이는 고객에게 제공되는 상품정보나 직접적인 마케팅활동의 기초자료가 된다</a:t>
            </a:r>
            <a:r>
              <a:rPr lang="en-US" altLang="ko-KR" dirty="0" smtClean="0"/>
              <a:t>.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3. 80:20</a:t>
            </a:r>
            <a:r>
              <a:rPr lang="ko-KR" altLang="en-US" dirty="0" smtClean="0"/>
              <a:t>법칙에서 알 수 있듯 기업은 고객 전체를 고려할 </a:t>
            </a:r>
            <a:r>
              <a:rPr lang="ko-KR" altLang="en-US" dirty="0" err="1" smtClean="0"/>
              <a:t>필요없이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기업에 도움이 되는 우량고객과 전혀 도움이 되지 않는 불량고객으로 구분할 필요가 있다</a:t>
            </a:r>
            <a:r>
              <a:rPr lang="en-US" altLang="ko-KR" dirty="0" smtClean="0"/>
              <a:t>.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이러한 활동은 표적고객 선정의 실패를 방지하기 위한 필수적인 조건이다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4. </a:t>
            </a:r>
            <a:r>
              <a:rPr lang="ko-KR" altLang="en-US" dirty="0" smtClean="0"/>
              <a:t>표적고객 설정은 고객생애가치를 감안하여 이를 반영해야 하는 단계이다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5. </a:t>
            </a:r>
            <a:r>
              <a:rPr lang="ko-KR" altLang="en-US" dirty="0" smtClean="0"/>
              <a:t>고객맞춤화부터 </a:t>
            </a:r>
            <a:r>
              <a:rPr lang="en-US" altLang="ko-KR" dirty="0" smtClean="0"/>
              <a:t>~ </a:t>
            </a:r>
            <a:r>
              <a:rPr lang="ko-KR" altLang="en-US" dirty="0" smtClean="0"/>
              <a:t>통합적 관리</a:t>
            </a:r>
            <a:r>
              <a:rPr lang="ko-KR" altLang="en-US" baseline="0" dirty="0" smtClean="0"/>
              <a:t> 등 기업은 가능한 모든 채널을 통해 고객과의 관계유지에 힘써야 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이러한 것들을 바탕으로 이루어진 고객과의 관계가 시간적으로 길어질수록 </a:t>
            </a:r>
            <a:endParaRPr lang="en-US" altLang="ko-KR" baseline="0" dirty="0" smtClean="0"/>
          </a:p>
          <a:p>
            <a:r>
              <a:rPr lang="ko-KR" altLang="en-US" baseline="0" dirty="0" smtClean="0"/>
              <a:t>사적 관계가 구축이 되며 이는 깊은 신뢰관계 형성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긍정적 구전효과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고수익 창출을 가져다 준다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마지막으로 고객관계를 지속적으로 </a:t>
            </a:r>
            <a:r>
              <a:rPr lang="ko-KR" altLang="en-US" baseline="0" dirty="0" err="1" smtClean="0"/>
              <a:t>유지발전시키기</a:t>
            </a:r>
            <a:r>
              <a:rPr lang="ko-KR" altLang="en-US" baseline="0" dirty="0" smtClean="0"/>
              <a:t> 위해서는 고객관계관리의 효과를 측정하는 평가가 뒤따라야 할 것이며</a:t>
            </a:r>
            <a:r>
              <a:rPr lang="en-US" altLang="ko-KR" baseline="0" dirty="0" smtClean="0"/>
              <a:t>,</a:t>
            </a:r>
          </a:p>
          <a:p>
            <a:r>
              <a:rPr lang="ko-KR" altLang="en-US" baseline="0" dirty="0" smtClean="0"/>
              <a:t>이러한 피드백을 </a:t>
            </a:r>
            <a:r>
              <a:rPr lang="ko-KR" altLang="en-US" baseline="0" smtClean="0"/>
              <a:t>통해 지속적으로 관리시스템을 </a:t>
            </a:r>
            <a:r>
              <a:rPr lang="ko-KR" altLang="en-US" baseline="0" dirty="0" err="1" smtClean="0"/>
              <a:t>수정보완하는</a:t>
            </a:r>
            <a:r>
              <a:rPr lang="ko-KR" altLang="en-US" baseline="0" dirty="0" smtClean="0"/>
              <a:t> 노력이 필요할 것이다</a:t>
            </a:r>
            <a:r>
              <a:rPr lang="en-US" altLang="ko-KR" baseline="0" dirty="0" smtClean="0"/>
              <a:t>.</a:t>
            </a:r>
            <a:endParaRPr lang="ko-KR" altLang="en-US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0841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91672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619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그렇다면 고객관계관리는 무엇인가</a:t>
            </a:r>
            <a:r>
              <a:rPr lang="en-US" altLang="ko-KR" dirty="0" smtClean="0"/>
              <a:t>?</a:t>
            </a:r>
          </a:p>
          <a:p>
            <a:r>
              <a:rPr lang="en-US" altLang="ko-KR" dirty="0" smtClean="0"/>
              <a:t>Customer</a:t>
            </a:r>
            <a:r>
              <a:rPr lang="en-US" altLang="ko-KR" baseline="0" dirty="0" smtClean="0"/>
              <a:t> Relationship Management, CRM</a:t>
            </a:r>
            <a:r>
              <a:rPr lang="ko-KR" altLang="en-US" baseline="0" dirty="0" smtClean="0"/>
              <a:t>이라고 부르는 것</a:t>
            </a:r>
            <a:endParaRPr lang="en-US" altLang="ko-KR" baseline="0" dirty="0" smtClean="0"/>
          </a:p>
          <a:p>
            <a:r>
              <a:rPr lang="ko-KR" altLang="en-US" baseline="0" dirty="0" smtClean="0"/>
              <a:t>많이 들어봤을 것이다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고객관계관리에 대한 정의는 매우 다양하다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아직도 그 정의가 명확하게 내려지고 있지는 않다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가트너</a:t>
            </a:r>
            <a:r>
              <a:rPr lang="ko-KR" altLang="en-US" dirty="0" smtClean="0"/>
              <a:t> 그룹은 고객관계관리를</a:t>
            </a:r>
            <a:endParaRPr lang="en-US" altLang="ko-KR" dirty="0" smtClean="0"/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신규고객 획득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기존고객 유지 및 고객 수익성 증대를 위하여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지속적인 커뮤니케이션을 통해 고객행동을 이해하고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이를 바탕으로 고객에게</a:t>
            </a:r>
            <a:endParaRPr lang="en-US" altLang="ko-KR" dirty="0" smtClean="0"/>
          </a:p>
          <a:p>
            <a:r>
              <a:rPr lang="ko-KR" altLang="en-US" dirty="0" smtClean="0"/>
              <a:t>영향을 주기 위한 광범위한 접근으로 정의하고 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6638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7442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8095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6700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5964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761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856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856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20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009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963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68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customer-relationship-management-crm.jpg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0" y="0"/>
            <a:ext cx="6683645" cy="6858001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1619672" y="1988840"/>
            <a:ext cx="6340197" cy="1953507"/>
            <a:chOff x="1902874" y="2132856"/>
            <a:chExt cx="6340197" cy="1953507"/>
          </a:xfrm>
        </p:grpSpPr>
        <p:sp>
          <p:nvSpPr>
            <p:cNvPr id="9" name="TextBox 8"/>
            <p:cNvSpPr txBox="1"/>
            <p:nvPr/>
          </p:nvSpPr>
          <p:spPr>
            <a:xfrm>
              <a:off x="1902874" y="2516703"/>
              <a:ext cx="634019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9600" dirty="0" smtClean="0">
                  <a:ln w="38100">
                    <a:solidFill>
                      <a:schemeClr val="bg2">
                        <a:lumMod val="50000"/>
                      </a:schemeClr>
                    </a:solidFill>
                  </a:ln>
                  <a:latin typeface="HY견고딕" pitchFamily="18" charset="-127"/>
                  <a:ea typeface="HY견고딕" pitchFamily="18" charset="-127"/>
                </a:rPr>
                <a:t>마케팅전략</a:t>
              </a:r>
              <a:endParaRPr lang="en-US" altLang="ko-KR" sz="96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07774" y="2132856"/>
              <a:ext cx="4629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4000" dirty="0" smtClean="0">
                  <a:latin typeface="HY엽서M" panose="02030600000101010101" pitchFamily="18" charset="-127"/>
                  <a:ea typeface="HY엽서M" panose="02030600000101010101" pitchFamily="18" charset="-127"/>
                </a:rPr>
                <a:t>고객관계관리</a:t>
              </a:r>
              <a:r>
                <a:rPr lang="ko-KR" altLang="en-US" sz="3200" dirty="0" smtClean="0">
                  <a:latin typeface="HY엽서M" panose="02030600000101010101" pitchFamily="18" charset="-127"/>
                  <a:ea typeface="HY엽서M" panose="02030600000101010101" pitchFamily="18" charset="-127"/>
                </a:rPr>
                <a:t>를 위한</a:t>
              </a:r>
              <a:endParaRPr lang="en-US" altLang="ko-KR" sz="4000" dirty="0" smtClean="0">
                <a:latin typeface="HY엽서M" panose="02030600000101010101" pitchFamily="18" charset="-127"/>
                <a:ea typeface="HY엽서M" panose="02030600000101010101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3246958" y="980728"/>
            <a:ext cx="2650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고객의 이해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aphicFrame>
        <p:nvGraphicFramePr>
          <p:cNvPr id="15" name="차트 14"/>
          <p:cNvGraphicFramePr/>
          <p:nvPr>
            <p:extLst>
              <p:ext uri="{D42A27DB-BD31-4B8C-83A1-F6EECF244321}">
                <p14:modId xmlns:p14="http://schemas.microsoft.com/office/powerpoint/2010/main" val="1010109345"/>
              </p:ext>
            </p:extLst>
          </p:nvPr>
        </p:nvGraphicFramePr>
        <p:xfrm>
          <a:off x="827584" y="2492896"/>
          <a:ext cx="7416824" cy="38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직사각형 16"/>
          <p:cNvSpPr/>
          <p:nvPr/>
        </p:nvSpPr>
        <p:spPr>
          <a:xfrm>
            <a:off x="7452320" y="609329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7020272" y="5908824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936396" y="1756835"/>
            <a:ext cx="558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err="1" smtClean="0">
                <a:solidFill>
                  <a:schemeClr val="tx2"/>
                </a:solidFill>
              </a:rPr>
              <a:t>고객이탈률</a:t>
            </a:r>
            <a:r>
              <a:rPr lang="ko-KR" altLang="en-US" b="1" dirty="0" smtClean="0">
                <a:solidFill>
                  <a:schemeClr val="tx2"/>
                </a:solidFill>
              </a:rPr>
              <a:t> </a:t>
            </a:r>
            <a:r>
              <a:rPr lang="en-US" altLang="ko-KR" b="1" dirty="0" smtClean="0">
                <a:solidFill>
                  <a:schemeClr val="tx2"/>
                </a:solidFill>
              </a:rPr>
              <a:t>5% </a:t>
            </a:r>
            <a:r>
              <a:rPr lang="ko-KR" altLang="en-US" b="1" dirty="0" err="1" smtClean="0">
                <a:solidFill>
                  <a:schemeClr val="tx2"/>
                </a:solidFill>
              </a:rPr>
              <a:t>감소방지가</a:t>
            </a:r>
            <a:r>
              <a:rPr lang="ko-KR" altLang="en-US" b="1" dirty="0" smtClean="0">
                <a:solidFill>
                  <a:schemeClr val="tx2"/>
                </a:solidFill>
              </a:rPr>
              <a:t> 가져오는 산업별 효과</a:t>
            </a:r>
            <a:endParaRPr lang="en-US" altLang="ko-KR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2483127" y="1214422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(2)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고객과 브랜드 애호도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865396"/>
            <a:ext cx="83527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48A8D8"/>
              </a:buClr>
              <a:buFont typeface="Arial" pitchFamily="34" charset="0"/>
              <a:buChar char="•"/>
            </a:pPr>
            <a:r>
              <a:rPr lang="ko-KR" altLang="en-US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 다른 기업의 적극적인 마케팅활동에도 불구하고 고객이 사용하고 있는 현 제품 또는 서비스를 지속적으로 그리고 일관성 있게 반복구매 하거나 구매하려는 의지의 정도</a:t>
            </a:r>
            <a:r>
              <a:rPr lang="en-US" altLang="ko-KR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>
              <a:buClr>
                <a:srgbClr val="48A8D8"/>
              </a:buClr>
            </a:pPr>
            <a:endParaRPr lang="en-US" altLang="ko-KR" b="1" dirty="0" smtClean="0">
              <a:solidFill>
                <a:srgbClr val="0038A8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buClr>
                <a:srgbClr val="48A8D8"/>
              </a:buClr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이러한 </a:t>
            </a:r>
            <a:r>
              <a:rPr lang="ko-KR" altLang="en-US" b="1" dirty="0" err="1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애호도를</a:t>
            </a:r>
            <a:r>
              <a:rPr lang="ko-KR" altLang="en-US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 위해서는 고객만족이 선행</a:t>
            </a:r>
            <a:r>
              <a:rPr lang="en-US" altLang="ko-KR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1475656" y="2662315"/>
            <a:ext cx="1080000" cy="1080000"/>
          </a:xfrm>
          <a:prstGeom prst="ellipse">
            <a:avLst/>
          </a:prstGeom>
          <a:solidFill>
            <a:srgbClr val="48A8D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5220072" y="3075057"/>
            <a:ext cx="540000" cy="54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547664" y="3075057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Ⅲ. </a:t>
            </a:r>
            <a:r>
              <a:rPr lang="ko-KR" altLang="en-US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고객관계관리의 확장</a:t>
            </a:r>
            <a:endParaRPr lang="en-US" altLang="ko-KR" sz="40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2296377" y="980728"/>
            <a:ext cx="4551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고객관계관리와 </a:t>
            </a:r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e-CRM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39552" y="2005997"/>
          <a:ext cx="8064898" cy="3324958"/>
        </p:xfrm>
        <a:graphic>
          <a:graphicData uri="http://schemas.openxmlformats.org/drawingml/2006/table">
            <a:tbl>
              <a:tblPr firstRow="1" firstCol="1" lastCol="1" bandRow="1" bandCol="1">
                <a:tableStyleId>{F2DE63D5-997A-4646-A377-4702673A728D}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3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63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e-CRM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CRM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609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차이점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온라인 환경에서의 고객접촉</a:t>
                      </a:r>
                      <a:endParaRPr lang="en-US" altLang="ko-KR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온라인</a:t>
                      </a:r>
                      <a:r>
                        <a:rPr lang="en-US" altLang="ko-KR" b="0" dirty="0" smtClean="0"/>
                        <a:t>, </a:t>
                      </a:r>
                      <a:r>
                        <a:rPr lang="ko-KR" altLang="en-US" b="0" dirty="0" smtClean="0"/>
                        <a:t>오프라인 고객접촉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609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실시간 다채널 동시의 </a:t>
                      </a:r>
                      <a:endParaRPr lang="en-US" altLang="ko-KR" b="0" dirty="0" smtClean="0"/>
                    </a:p>
                    <a:p>
                      <a:pPr algn="ctr" latinLnBrk="1"/>
                      <a:r>
                        <a:rPr lang="ko-KR" altLang="en-US" b="0" dirty="0" smtClean="0"/>
                        <a:t>커뮤니케이션 수단 중시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전통적인 오프라인 경로중심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60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공통점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ko-KR" altLang="en-US" b="0" dirty="0" smtClean="0"/>
                        <a:t>고객과의 접점 중시</a:t>
                      </a:r>
                      <a:endParaRPr lang="en-US" altLang="ko-KR" b="0" dirty="0" smtClean="0"/>
                    </a:p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ko-KR" altLang="en-US" b="0" dirty="0" smtClean="0"/>
                        <a:t> </a:t>
                      </a:r>
                      <a:r>
                        <a:rPr lang="ko-KR" altLang="en-US" b="0" dirty="0" err="1" smtClean="0"/>
                        <a:t>원투원</a:t>
                      </a:r>
                      <a:r>
                        <a:rPr lang="ko-KR" altLang="en-US" b="0" dirty="0" smtClean="0"/>
                        <a:t> 마케팅</a:t>
                      </a:r>
                      <a:r>
                        <a:rPr lang="en-US" altLang="ko-KR" b="0" dirty="0" smtClean="0"/>
                        <a:t>(one-to-one</a:t>
                      </a:r>
                      <a:r>
                        <a:rPr lang="en-US" altLang="ko-KR" b="0" baseline="0" dirty="0" smtClean="0"/>
                        <a:t> marketing)</a:t>
                      </a:r>
                    </a:p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en-US" altLang="ko-KR" b="0" baseline="0" dirty="0" smtClean="0"/>
                        <a:t> </a:t>
                      </a:r>
                      <a:r>
                        <a:rPr lang="ko-KR" altLang="en-US" b="0" baseline="0" dirty="0" smtClean="0"/>
                        <a:t>고객과의 관계를 중시하고 관계를 유지</a:t>
                      </a:r>
                      <a:endParaRPr lang="en-US" altLang="ko-KR" b="0" baseline="0" dirty="0" smtClean="0"/>
                    </a:p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en-US" altLang="ko-KR" b="0" baseline="0" dirty="0" smtClean="0"/>
                        <a:t> </a:t>
                      </a:r>
                      <a:r>
                        <a:rPr lang="ko-KR" altLang="en-US" b="0" baseline="0" dirty="0" smtClean="0"/>
                        <a:t>수익성 극대화의 목적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1475656" y="2662315"/>
            <a:ext cx="1080000" cy="1080000"/>
          </a:xfrm>
          <a:prstGeom prst="ellipse">
            <a:avLst/>
          </a:prstGeom>
          <a:solidFill>
            <a:srgbClr val="48A8D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300192" y="3075057"/>
            <a:ext cx="540000" cy="54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357290" y="3075057"/>
            <a:ext cx="7810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나눔손글씨 펜" pitchFamily="66" charset="-127"/>
                <a:ea typeface="나눔손글씨 펜" pitchFamily="66" charset="-127"/>
              </a:rPr>
              <a:t>Ⅲ. </a:t>
            </a:r>
            <a:r>
              <a:rPr lang="ko-KR" altLang="en-US" sz="4000" dirty="0" smtClean="0">
                <a:latin typeface="나눔손글씨 펜" pitchFamily="66" charset="-127"/>
                <a:ea typeface="나눔손글씨 펜" pitchFamily="66" charset="-127"/>
              </a:rPr>
              <a:t>고객관계관리의 실행과 모델</a:t>
            </a:r>
            <a:endParaRPr lang="en-US" altLang="ko-KR" sz="4000" dirty="0" smtClean="0"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39552" y="980728"/>
            <a:ext cx="4068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실행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683568" y="980728"/>
            <a:ext cx="4068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(2)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모델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2750331" y="1785926"/>
            <a:ext cx="3643338" cy="4214842"/>
            <a:chOff x="71406" y="1785926"/>
            <a:chExt cx="3643338" cy="4214842"/>
          </a:xfrm>
        </p:grpSpPr>
        <p:sp>
          <p:nvSpPr>
            <p:cNvPr id="21" name="직사각형 20"/>
            <p:cNvSpPr/>
            <p:nvPr/>
          </p:nvSpPr>
          <p:spPr>
            <a:xfrm>
              <a:off x="71406" y="1785926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데이터베이스의 구축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71406" y="2428868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데이터베이스의 분석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1406" y="3071810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고객의 선별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71406" y="3714752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목표고객 설정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71406" y="4357694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관계마케팅 실행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71406" y="5000636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사적 관계 구축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71406" y="5643578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고객관계관리 평가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아래쪽 화살표 27"/>
            <p:cNvSpPr/>
            <p:nvPr/>
          </p:nvSpPr>
          <p:spPr>
            <a:xfrm>
              <a:off x="1714480" y="2196124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29" name="아래쪽 화살표 28"/>
            <p:cNvSpPr/>
            <p:nvPr/>
          </p:nvSpPr>
          <p:spPr>
            <a:xfrm>
              <a:off x="1714480" y="2837380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0" name="아래쪽 화살표 29"/>
            <p:cNvSpPr/>
            <p:nvPr/>
          </p:nvSpPr>
          <p:spPr>
            <a:xfrm>
              <a:off x="1714480" y="3478636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1" name="아래쪽 화살표 30"/>
            <p:cNvSpPr/>
            <p:nvPr/>
          </p:nvSpPr>
          <p:spPr>
            <a:xfrm>
              <a:off x="1714480" y="4119892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2" name="아래쪽 화살표 31"/>
            <p:cNvSpPr/>
            <p:nvPr/>
          </p:nvSpPr>
          <p:spPr>
            <a:xfrm>
              <a:off x="1714480" y="4761148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3" name="아래쪽 화살표 32"/>
            <p:cNvSpPr/>
            <p:nvPr/>
          </p:nvSpPr>
          <p:spPr>
            <a:xfrm>
              <a:off x="1714480" y="5402404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</p:grp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내용 개체 틀 2"/>
          <p:cNvSpPr txBox="1">
            <a:spLocks/>
          </p:cNvSpPr>
          <p:nvPr/>
        </p:nvSpPr>
        <p:spPr>
          <a:xfrm>
            <a:off x="3707904" y="902256"/>
            <a:ext cx="1815590" cy="604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Contents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cxnSp>
        <p:nvCxnSpPr>
          <p:cNvPr id="37" name="직선 연결선 36"/>
          <p:cNvCxnSpPr/>
          <p:nvPr/>
        </p:nvCxnSpPr>
        <p:spPr>
          <a:xfrm>
            <a:off x="2051050" y="1484784"/>
            <a:ext cx="0" cy="4536604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2195736" y="1808524"/>
            <a:ext cx="6048672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나눔손글씨 펜" pitchFamily="66" charset="-127"/>
                <a:ea typeface="나눔손글씨 펜" pitchFamily="66" charset="-127"/>
              </a:rPr>
              <a:t>Ⅰ. </a:t>
            </a:r>
            <a:r>
              <a:rPr lang="ko-KR" altLang="en-US" sz="3200" dirty="0" smtClean="0">
                <a:latin typeface="나눔손글씨 펜" pitchFamily="66" charset="-127"/>
                <a:ea typeface="나눔손글씨 펜" pitchFamily="66" charset="-127"/>
              </a:rPr>
              <a:t>고객관계관리의 이해</a:t>
            </a:r>
            <a:endParaRPr lang="en-US" altLang="ko-KR" sz="3200" dirty="0" smtClean="0">
              <a:latin typeface="나눔손글씨 펜" pitchFamily="66" charset="-127"/>
              <a:ea typeface="나눔손글씨 펜" pitchFamily="66" charset="-127"/>
            </a:endParaRPr>
          </a:p>
          <a:p>
            <a:endParaRPr lang="en-US" altLang="ko-KR" sz="2500" dirty="0" smtClean="0">
              <a:latin typeface="나눔손글씨 펜" pitchFamily="66" charset="-127"/>
              <a:ea typeface="나눔손글씨 펜" pitchFamily="66" charset="-127"/>
            </a:endParaRPr>
          </a:p>
          <a:p>
            <a:r>
              <a:rPr lang="en-US" altLang="ko-KR" sz="3200" dirty="0" smtClean="0">
                <a:latin typeface="나눔손글씨 펜" pitchFamily="66" charset="-127"/>
                <a:ea typeface="나눔손글씨 펜" pitchFamily="66" charset="-127"/>
              </a:rPr>
              <a:t>Ⅱ. </a:t>
            </a:r>
            <a:r>
              <a:rPr lang="ko-KR" altLang="en-US" sz="3200" dirty="0" smtClean="0">
                <a:latin typeface="나눔손글씨 펜" pitchFamily="66" charset="-127"/>
                <a:ea typeface="나눔손글씨 펜" pitchFamily="66" charset="-127"/>
              </a:rPr>
              <a:t>고객관계관리의 기반</a:t>
            </a:r>
            <a:endParaRPr lang="en-US" altLang="ko-KR" sz="3200" dirty="0" smtClean="0">
              <a:latin typeface="나눔손글씨 펜" pitchFamily="66" charset="-127"/>
              <a:ea typeface="나눔손글씨 펜" pitchFamily="66" charset="-127"/>
            </a:endParaRPr>
          </a:p>
          <a:p>
            <a:endParaRPr lang="en-US" altLang="ko-KR" sz="2500" dirty="0" smtClean="0"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r>
              <a:rPr lang="en-US" altLang="ko-KR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Ⅲ. </a:t>
            </a:r>
            <a:r>
              <a:rPr lang="ko-KR" altLang="en-US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고객관계관리의 확장</a:t>
            </a:r>
            <a:endParaRPr lang="en-US" altLang="ko-KR" sz="32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endParaRPr lang="ko-KR" altLang="en-US" sz="25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r>
              <a:rPr lang="en-US" altLang="ko-KR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Ⅳ. </a:t>
            </a:r>
            <a:r>
              <a:rPr lang="ko-KR" altLang="en-US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고객관계관리의 실행과 모델</a:t>
            </a:r>
            <a:endParaRPr lang="en-US" altLang="ko-KR" sz="32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endParaRPr lang="en-US" altLang="ko-KR" sz="32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619672" cy="6858000"/>
          </a:xfrm>
          <a:prstGeom prst="rect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36512" y="-27384"/>
            <a:ext cx="1651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009999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Leading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44850"/>
            <a:ext cx="15840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u="sng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196752"/>
            <a:ext cx="1651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고객과의 관계</a:t>
            </a:r>
            <a:endParaRPr lang="en-US" altLang="ko-KR" b="1" dirty="0" smtClean="0"/>
          </a:p>
          <a:p>
            <a:r>
              <a:rPr lang="en-US" altLang="ko-KR" b="1" dirty="0" smtClean="0"/>
              <a:t>(relationship)</a:t>
            </a:r>
          </a:p>
          <a:p>
            <a:r>
              <a:rPr lang="ko-KR" altLang="en-US" b="1" dirty="0" smtClean="0"/>
              <a:t>는 왜 중요</a:t>
            </a:r>
            <a:r>
              <a:rPr lang="en-US" altLang="ko-KR" b="1" dirty="0" smtClean="0"/>
              <a:t>?</a:t>
            </a:r>
            <a:endParaRPr lang="ko-KR" alt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6319" t="40324" r="19976" b="22762"/>
          <a:stretch>
            <a:fillRect/>
          </a:stretch>
        </p:blipFill>
        <p:spPr bwMode="auto">
          <a:xfrm>
            <a:off x="2555776" y="836712"/>
            <a:ext cx="532859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908033" y="4581128"/>
            <a:ext cx="4515980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Needs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갈증 해소</a:t>
            </a:r>
            <a:endParaRPr lang="en-US" altLang="ko-KR" dirty="0" smtClean="0"/>
          </a:p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Wants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음료수가 먹고 싶은 것</a:t>
            </a:r>
            <a:endParaRPr lang="en-US" altLang="ko-KR" dirty="0" smtClean="0"/>
          </a:p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Demands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구입할 수 있는 구매력이 있는 것</a:t>
            </a: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619672" cy="6858000"/>
          </a:xfrm>
          <a:prstGeom prst="rect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36512" y="-27384"/>
            <a:ext cx="1651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009999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Leading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36512" y="344850"/>
            <a:ext cx="15840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u="sng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196752"/>
            <a:ext cx="1651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고객과의 관계</a:t>
            </a:r>
            <a:endParaRPr lang="en-US" altLang="ko-KR" b="1" dirty="0" smtClean="0"/>
          </a:p>
          <a:p>
            <a:r>
              <a:rPr lang="en-US" altLang="ko-KR" b="1" dirty="0" smtClean="0"/>
              <a:t>(relationship)</a:t>
            </a:r>
          </a:p>
          <a:p>
            <a:r>
              <a:rPr lang="ko-KR" altLang="en-US" b="1" dirty="0" smtClean="0"/>
              <a:t>는 왜 중요</a:t>
            </a:r>
            <a:r>
              <a:rPr lang="en-US" altLang="ko-KR" b="1" dirty="0" smtClean="0"/>
              <a:t>?</a:t>
            </a:r>
            <a:endParaRPr lang="ko-KR" alt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34009" y="4136593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ko-KR" altLang="en-US" sz="2000" dirty="0" smtClean="0"/>
              <a:t> 기업과 해당 고객이 평생 자사에서 구매를 할 수 있도록 유도</a:t>
            </a:r>
            <a:endParaRPr lang="en-US" altLang="ko-KR" sz="2000" dirty="0" smtClean="0"/>
          </a:p>
          <a:p>
            <a:pPr algn="just">
              <a:buFont typeface="Wingdings" pitchFamily="2" charset="2"/>
              <a:buChar char="l"/>
            </a:pPr>
            <a:r>
              <a:rPr lang="ko-KR" altLang="en-US" sz="2000" dirty="0" smtClean="0"/>
              <a:t> 자사에 지속적으로 더 큰 이윤을 가져다 주도록 만들기 위해 기업과 개별적인 고객과의 관계가 중요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834009" y="3460717"/>
            <a:ext cx="7207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ko-KR" altLang="en-US" sz="2000" dirty="0" smtClean="0"/>
              <a:t> 고객관계관리 </a:t>
            </a:r>
            <a:r>
              <a:rPr lang="en-US" altLang="ko-KR" sz="2000" dirty="0" smtClean="0"/>
              <a:t>(Customer Relationship Management; CRM)</a:t>
            </a:r>
            <a:endParaRPr lang="ko-KR" altLang="en-US" sz="2000" dirty="0"/>
          </a:p>
        </p:txBody>
      </p:sp>
      <p:grpSp>
        <p:nvGrpSpPr>
          <p:cNvPr id="2" name="그룹 1"/>
          <p:cNvGrpSpPr/>
          <p:nvPr/>
        </p:nvGrpSpPr>
        <p:grpSpPr>
          <a:xfrm>
            <a:off x="3923928" y="116632"/>
            <a:ext cx="2376264" cy="2879878"/>
            <a:chOff x="3923928" y="116632"/>
            <a:chExt cx="2376264" cy="2879878"/>
          </a:xfrm>
        </p:grpSpPr>
        <p:pic>
          <p:nvPicPr>
            <p:cNvPr id="9" name="그림 8" descr="leakybuc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23928" y="116632"/>
              <a:ext cx="2376264" cy="2406599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788894" y="2627178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dirty="0" smtClean="0">
                  <a:solidFill>
                    <a:srgbClr val="0070C0"/>
                  </a:solidFill>
                </a:rPr>
                <a:t>그림</a:t>
              </a:r>
              <a:endParaRPr lang="ko-KR" altLang="en-US" sz="16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51520" y="260648"/>
            <a:ext cx="6120680" cy="1120628"/>
            <a:chOff x="1475656" y="2662315"/>
            <a:chExt cx="6120680" cy="1120628"/>
          </a:xfrm>
        </p:grpSpPr>
        <p:sp>
          <p:nvSpPr>
            <p:cNvPr id="35" name="타원 34"/>
            <p:cNvSpPr/>
            <p:nvPr/>
          </p:nvSpPr>
          <p:spPr>
            <a:xfrm>
              <a:off x="1475656" y="2662315"/>
              <a:ext cx="1080000" cy="1080000"/>
            </a:xfrm>
            <a:prstGeom prst="ellipse">
              <a:avLst/>
            </a:prstGeom>
            <a:solidFill>
              <a:srgbClr val="48A8D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" name="타원 7"/>
            <p:cNvSpPr/>
            <p:nvPr/>
          </p:nvSpPr>
          <p:spPr>
            <a:xfrm>
              <a:off x="5220072" y="3075057"/>
              <a:ext cx="540000" cy="540000"/>
            </a:xfrm>
            <a:prstGeom prst="ellipse">
              <a:avLst/>
            </a:prstGeom>
            <a:solidFill>
              <a:srgbClr val="F7D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547664" y="3075057"/>
              <a:ext cx="60486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 smtClean="0">
                  <a:latin typeface="나눔손글씨 펜" pitchFamily="66" charset="-127"/>
                  <a:ea typeface="나눔손글씨 펜" pitchFamily="66" charset="-127"/>
                </a:rPr>
                <a:t>Ⅰ. </a:t>
              </a:r>
              <a:r>
                <a:rPr lang="ko-KR" altLang="en-US" sz="4000" dirty="0" smtClean="0">
                  <a:latin typeface="나눔손글씨 펜" pitchFamily="66" charset="-127"/>
                  <a:ea typeface="나눔손글씨 펜" pitchFamily="66" charset="-127"/>
                </a:rPr>
                <a:t>고객관계관리의 이해</a:t>
              </a:r>
              <a:endParaRPr lang="en-US" altLang="ko-KR" sz="4000" dirty="0" smtClean="0">
                <a:latin typeface="나눔손글씨 펜" pitchFamily="66" charset="-127"/>
                <a:ea typeface="나눔손글씨 펜" pitchFamily="66" charset="-127"/>
              </a:endParaRPr>
            </a:p>
          </p:txBody>
        </p:sp>
      </p:grpSp>
      <p:graphicFrame>
        <p:nvGraphicFramePr>
          <p:cNvPr id="3" name="다이어그램 2"/>
          <p:cNvGraphicFramePr/>
          <p:nvPr>
            <p:extLst>
              <p:ext uri="{D42A27DB-BD31-4B8C-83A1-F6EECF244321}">
                <p14:modId xmlns:p14="http://schemas.microsoft.com/office/powerpoint/2010/main" val="85711810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타원 23"/>
          <p:cNvSpPr/>
          <p:nvPr/>
        </p:nvSpPr>
        <p:spPr>
          <a:xfrm>
            <a:off x="539552" y="1844824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39552" y="1887215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1.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시장의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568" y="2348880"/>
            <a:ext cx="7056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시장의 규제 완화로 인해 새로운 시장으로의 진입 기회가 늘어남에 따라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동일 업종에서의 경쟁사가 많아지기 시작했고</a:t>
            </a:r>
            <a:r>
              <a:rPr lang="en-US" altLang="ko-KR" sz="16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1600" dirty="0" smtClean="0">
                <a:latin typeface="나눔고딕" charset="-127"/>
                <a:ea typeface="나눔고딕" charset="-127"/>
              </a:rPr>
              <a:t>경쟁이 심화된 상황에서 기업들은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욕구 충족을 위해 제품과 서비스의 차별화 필요</a:t>
            </a:r>
            <a:r>
              <a:rPr lang="en-US" altLang="ko-KR" sz="1600" dirty="0" smtClean="0">
                <a:latin typeface="나눔고딕" charset="-127"/>
                <a:ea typeface="나눔고딕" charset="-127"/>
              </a:rPr>
              <a:t>.</a:t>
            </a:r>
            <a:endParaRPr lang="ko-KR" altLang="en-US" sz="1600" dirty="0">
              <a:latin typeface="나눔고딕" charset="-127"/>
              <a:ea typeface="나눔고딕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11345" y="980728"/>
            <a:ext cx="413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등장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907437"/>
              </p:ext>
            </p:extLst>
          </p:nvPr>
        </p:nvGraphicFramePr>
        <p:xfrm>
          <a:off x="1187624" y="3622988"/>
          <a:ext cx="4064001" cy="197542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19830189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966655503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53518460"/>
                    </a:ext>
                  </a:extLst>
                </a:gridCol>
              </a:tblGrid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마케팅 비용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매출액 대비 비중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시장 점유율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234340"/>
                  </a:ext>
                </a:extLst>
              </a:tr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9,600</a:t>
                      </a:r>
                      <a:r>
                        <a:rPr lang="ko-KR" altLang="en-US" dirty="0" smtClean="0"/>
                        <a:t>억원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30.9%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5452590"/>
                  </a:ext>
                </a:extLst>
              </a:tr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5,890</a:t>
                      </a:r>
                      <a:r>
                        <a:rPr lang="ko-KR" altLang="en-US" dirty="0" smtClean="0"/>
                        <a:t>억원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28.7%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5847320"/>
                  </a:ext>
                </a:extLst>
              </a:tr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4,866</a:t>
                      </a:r>
                      <a:r>
                        <a:rPr lang="ko-KR" altLang="en-US" dirty="0" smtClean="0"/>
                        <a:t>억원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30.0%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2966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타원 23"/>
          <p:cNvSpPr/>
          <p:nvPr/>
        </p:nvSpPr>
        <p:spPr>
          <a:xfrm>
            <a:off x="539552" y="1844824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39552" y="1887215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1.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시장의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568" y="2348880"/>
            <a:ext cx="5647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시장의 규제 완화로 인해 새로운 시장으로의 진입 기회가 늘어남</a:t>
            </a:r>
            <a:endParaRPr lang="ko-KR" altLang="en-US" sz="1600" dirty="0">
              <a:latin typeface="나눔고딕" charset="-127"/>
              <a:ea typeface="나눔고딕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539552" y="3287306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39552" y="3329697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2.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539552" y="4729788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39552" y="4772179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3.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기술의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3568" y="3786190"/>
            <a:ext cx="74366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고객의 필요와 욕구가 다양화되는 현실에서 끊임없이 고객의 기대와 요구에 부응하여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고객과의 관계를 유지</a:t>
            </a:r>
            <a:endParaRPr lang="ko-KR" altLang="en-US" sz="1600" dirty="0">
              <a:latin typeface="나눔고딕" charset="-127"/>
              <a:ea typeface="나눔고딕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11345" y="980728"/>
            <a:ext cx="413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등장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568" y="5286388"/>
            <a:ext cx="7552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컴퓨터와 관련된 정보기술의 발달은 고객 </a:t>
            </a:r>
            <a:r>
              <a:rPr lang="ko-KR" altLang="en-US" sz="1600" dirty="0" err="1" smtClean="0">
                <a:latin typeface="나눔고딕" charset="-127"/>
                <a:ea typeface="나눔고딕" charset="-127"/>
              </a:rPr>
              <a:t>니즈</a:t>
            </a:r>
            <a:r>
              <a:rPr lang="ko-KR" altLang="en-US" sz="1600" dirty="0" smtClean="0">
                <a:latin typeface="나눔고딕" charset="-127"/>
                <a:ea typeface="나눔고딕" charset="-127"/>
              </a:rPr>
              <a:t> 분석의 발전과 고객 데이터 축적 기술의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발전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79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2311345" y="980728"/>
            <a:ext cx="4060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(2)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정의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2204864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ko-KR" altLang="en-US" sz="2000" b="1" dirty="0" smtClean="0">
                <a:latin typeface="나눔고딕" charset="-127"/>
                <a:ea typeface="나눔고딕" charset="-127"/>
              </a:rPr>
              <a:t> 고객관계관리</a:t>
            </a:r>
            <a:r>
              <a:rPr lang="en-US" altLang="ko-KR" sz="2000" b="1" dirty="0" smtClean="0">
                <a:latin typeface="나눔고딕" charset="-127"/>
                <a:ea typeface="나눔고딕" charset="-127"/>
              </a:rPr>
              <a:t>(Customer relationship management; CRM)</a:t>
            </a:r>
          </a:p>
          <a:p>
            <a:pPr algn="just"/>
            <a:r>
              <a:rPr lang="ko-KR" altLang="en-US" sz="2000" dirty="0" smtClean="0">
                <a:latin typeface="나눔고딕" charset="-127"/>
                <a:ea typeface="나눔고딕" charset="-127"/>
              </a:rPr>
              <a:t>신규고객 획득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기존고객 유지 및 고객 수익성 증대를 위하여 지속적인 커뮤니케이션을 통해 고객행동을 이해하고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이를 바탕으로 고객에게 영향을 주기 위한 광범위한 접근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.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 </a:t>
            </a:r>
            <a:endParaRPr lang="en-US" altLang="ko-KR" sz="2000" dirty="0" smtClean="0">
              <a:latin typeface="나눔고딕" charset="-127"/>
              <a:ea typeface="나눔고딕" charset="-127"/>
            </a:endParaRPr>
          </a:p>
          <a:p>
            <a:pPr algn="just">
              <a:buFont typeface="Wingdings" pitchFamily="2" charset="2"/>
              <a:buChar char="l"/>
            </a:pPr>
            <a:endParaRPr lang="en-US" altLang="ko-KR" sz="2000" dirty="0" smtClean="0">
              <a:latin typeface="나눔고딕" charset="-127"/>
              <a:ea typeface="나눔고딕" charset="-127"/>
            </a:endParaRPr>
          </a:p>
          <a:p>
            <a:pPr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나눔고딕" charset="-127"/>
                <a:ea typeface="나눔고딕" charset="-127"/>
              </a:rPr>
              <a:t>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고객에 대한 학습단계와 학습된 기반을 가지고 고객에 대해 대응하는 단계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.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이와 같은 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2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가지 단계가 계속적으로 반복되면서 고객행동을 이해하고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영향을 주고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이에 따라 고객 수익성 증대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기존고객 유지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신규고객 획득이 가능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.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915816" y="598303"/>
            <a:ext cx="1454674" cy="4571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1475656" y="2662315"/>
            <a:ext cx="1080000" cy="1080000"/>
          </a:xfrm>
          <a:prstGeom prst="ellipse">
            <a:avLst/>
          </a:prstGeom>
          <a:solidFill>
            <a:srgbClr val="48A8D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5220072" y="3075057"/>
            <a:ext cx="540000" cy="54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547664" y="3075057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나눔손글씨 펜" pitchFamily="66" charset="-127"/>
                <a:ea typeface="나눔손글씨 펜" pitchFamily="66" charset="-127"/>
              </a:rPr>
              <a:t>Ⅱ. </a:t>
            </a:r>
            <a:r>
              <a:rPr lang="ko-KR" altLang="en-US" sz="4000" dirty="0" smtClean="0">
                <a:latin typeface="나눔손글씨 펜" pitchFamily="66" charset="-127"/>
                <a:ea typeface="나눔손글씨 펜" pitchFamily="66" charset="-127"/>
              </a:rPr>
              <a:t>고객관계관리의 기반</a:t>
            </a:r>
            <a:endParaRPr lang="en-US" altLang="ko-KR" sz="4000" dirty="0" smtClean="0"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1101</Words>
  <Application>Microsoft Office PowerPoint</Application>
  <PresentationFormat>화면 슬라이드 쇼(4:3)</PresentationFormat>
  <Paragraphs>204</Paragraphs>
  <Slides>16</Slides>
  <Notes>16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5" baseType="lpstr">
      <vt:lpstr>Arial Unicode MS</vt:lpstr>
      <vt:lpstr>HY견고딕</vt:lpstr>
      <vt:lpstr>HY엽서M</vt:lpstr>
      <vt:lpstr>나눔고딕</vt:lpstr>
      <vt:lpstr>나눔손글씨 펜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169</cp:revision>
  <dcterms:created xsi:type="dcterms:W3CDTF">2011-06-18T12:02:30Z</dcterms:created>
  <dcterms:modified xsi:type="dcterms:W3CDTF">2017-08-17T02:35:17Z</dcterms:modified>
</cp:coreProperties>
</file>