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8" r:id="rId6"/>
    <p:sldId id="272" r:id="rId7"/>
    <p:sldId id="273" r:id="rId8"/>
    <p:sldId id="261" r:id="rId9"/>
    <p:sldId id="275" r:id="rId10"/>
    <p:sldId id="278" r:id="rId11"/>
    <p:sldId id="279" r:id="rId12"/>
    <p:sldId id="269" r:id="rId13"/>
    <p:sldId id="280" r:id="rId14"/>
    <p:sldId id="283" r:id="rId15"/>
    <p:sldId id="276" r:id="rId16"/>
    <p:sldId id="284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E3FDE45-AF77-4B5C-9715-49D594BDF05E}" styleName="밝은 스타일 1 - 강조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8B1032C-EA38-4F05-BA0D-38AFFFC7BED3}" styleName="밝은 스타일 3 - 강조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8D230F3-CF80-4859-8CE7-A43EE81993B5}" styleName="밝은 스타일 1 - 강조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2833802-FEF1-4C79-8D5D-14CF1EAF98D9}" styleName="밝은 스타일 2 - 강조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7" autoAdjust="0"/>
    <p:restoredTop sz="85802" autoAdjust="0"/>
  </p:normalViewPr>
  <p:slideViewPr>
    <p:cSldViewPr>
      <p:cViewPr varScale="1">
        <p:scale>
          <a:sx n="88" d="100"/>
          <a:sy n="88" d="100"/>
        </p:scale>
        <p:origin x="90" y="22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_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서울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2008'</c:v>
                </c:pt>
                <c:pt idx="1">
                  <c:v>2009'</c:v>
                </c:pt>
                <c:pt idx="2">
                  <c:v>2010'</c:v>
                </c:pt>
                <c:pt idx="3">
                  <c:v>2011'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84</c:v>
                </c:pt>
                <c:pt idx="1">
                  <c:v>90</c:v>
                </c:pt>
                <c:pt idx="2">
                  <c:v>91</c:v>
                </c:pt>
                <c:pt idx="3">
                  <c:v>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95C-492A-9064-EF6DAF9B50A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제주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2008'</c:v>
                </c:pt>
                <c:pt idx="1">
                  <c:v>2009'</c:v>
                </c:pt>
                <c:pt idx="2">
                  <c:v>2010'</c:v>
                </c:pt>
                <c:pt idx="3">
                  <c:v>2011'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24</c:v>
                </c:pt>
                <c:pt idx="1">
                  <c:v>28</c:v>
                </c:pt>
                <c:pt idx="2">
                  <c:v>31</c:v>
                </c:pt>
                <c:pt idx="3">
                  <c:v>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95C-492A-9064-EF6DAF9B50A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부산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2008'</c:v>
                </c:pt>
                <c:pt idx="1">
                  <c:v>2009'</c:v>
                </c:pt>
                <c:pt idx="2">
                  <c:v>2010'</c:v>
                </c:pt>
                <c:pt idx="3">
                  <c:v>2011'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28</c:v>
                </c:pt>
                <c:pt idx="1">
                  <c:v>15</c:v>
                </c:pt>
                <c:pt idx="2">
                  <c:v>25</c:v>
                </c:pt>
                <c:pt idx="3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95C-492A-9064-EF6DAF9B50AA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대전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2008'</c:v>
                </c:pt>
                <c:pt idx="1">
                  <c:v>2009'</c:v>
                </c:pt>
                <c:pt idx="2">
                  <c:v>2010'</c:v>
                </c:pt>
                <c:pt idx="3">
                  <c:v>2011'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14</c:v>
                </c:pt>
                <c:pt idx="1">
                  <c:v>9</c:v>
                </c:pt>
                <c:pt idx="2">
                  <c:v>7</c:v>
                </c:pt>
                <c:pt idx="3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95C-492A-9064-EF6DAF9B50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320448"/>
        <c:axId val="23321984"/>
      </c:barChart>
      <c:catAx>
        <c:axId val="233204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23321984"/>
        <c:crosses val="autoZero"/>
        <c:auto val="1"/>
        <c:lblAlgn val="ctr"/>
        <c:lblOffset val="100"/>
        <c:noMultiLvlLbl val="0"/>
      </c:catAx>
      <c:valAx>
        <c:axId val="233219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3320448"/>
        <c:crosses val="autoZero"/>
        <c:crossBetween val="between"/>
        <c:majorUnit val="10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2000">
          <a:latin typeface="휴먼아미체" pitchFamily="18" charset="-127"/>
          <a:ea typeface="휴먼아미체" pitchFamily="18" charset="-127"/>
        </a:defRPr>
      </a:pPr>
      <a:endParaRPr lang="ko-KR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4">
  <dgm:title val=""/>
  <dgm:desc val=""/>
  <dgm:catLst>
    <dgm:cat type="accent4" pri="11400"/>
  </dgm:catLst>
  <dgm:styleLbl name="node0">
    <dgm:fillClrLst meth="cycle">
      <a:schemeClr val="accent4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4">
        <a:shade val="50000"/>
      </a:schemeClr>
      <a:schemeClr val="accent4">
        <a:tint val="55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4">
        <a:shade val="80000"/>
        <a:alpha val="50000"/>
      </a:schemeClr>
      <a:schemeClr val="accent4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55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372C1BB-7AC9-4EC3-8CCC-95F3DDD32193}" type="doc">
      <dgm:prSet loTypeId="urn:microsoft.com/office/officeart/2008/layout/VerticalCurvedList" loCatId="list" qsTypeId="urn:microsoft.com/office/officeart/2005/8/quickstyle/simple5" qsCatId="simple" csTypeId="urn:microsoft.com/office/officeart/2005/8/colors/accent4_4" csCatId="accent4" phldr="1"/>
      <dgm:spPr/>
      <dgm:t>
        <a:bodyPr/>
        <a:lstStyle/>
        <a:p>
          <a:pPr latinLnBrk="1"/>
          <a:endParaRPr lang="ko-KR" altLang="en-US"/>
        </a:p>
      </dgm:t>
    </dgm:pt>
    <dgm:pt modelId="{A800235C-C373-452A-849D-76A7E714D580}">
      <dgm:prSet phldrT="[텍스트]"/>
      <dgm:spPr/>
      <dgm:t>
        <a:bodyPr/>
        <a:lstStyle/>
        <a:p>
          <a:pPr latinLnBrk="1"/>
          <a:r>
            <a:rPr lang="ko-KR" altLang="en-US" b="1" cap="none" spc="0" smtClean="0">
              <a:ln w="12700">
                <a:prstDash val="solid"/>
              </a:ln>
              <a:effectLst>
                <a:outerShdw dist="38100" dir="2640000" algn="bl" rotWithShape="0">
                  <a:schemeClr val="accent1"/>
                </a:outerShdw>
              </a:effectLst>
            </a:rPr>
            <a:t>조사목적</a:t>
          </a:r>
          <a:endParaRPr lang="ko-KR" altLang="en-US" b="1" cap="none" spc="0" dirty="0">
            <a:ln w="12700">
              <a:prstDash val="solid"/>
            </a:ln>
            <a:effectLst>
              <a:outerShdw dist="38100" dir="2640000" algn="bl" rotWithShape="0">
                <a:schemeClr val="accent1"/>
              </a:outerShdw>
            </a:effectLst>
          </a:endParaRPr>
        </a:p>
      </dgm:t>
    </dgm:pt>
    <dgm:pt modelId="{E510F66F-2E92-451B-8489-11C6E4F5653C}" type="parTrans" cxnId="{2F30E325-F61D-4D4D-AE3E-A432C9209E84}">
      <dgm:prSet/>
      <dgm:spPr/>
      <dgm:t>
        <a:bodyPr/>
        <a:lstStyle/>
        <a:p>
          <a:pPr latinLnBrk="1"/>
          <a:endParaRPr lang="ko-KR" altLang="en-US" b="1" cap="none" spc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</a:endParaRPr>
        </a:p>
      </dgm:t>
    </dgm:pt>
    <dgm:pt modelId="{A38F4365-7773-40FD-AD7F-0AC51CB82F8E}" type="sibTrans" cxnId="{2F30E325-F61D-4D4D-AE3E-A432C9209E84}">
      <dgm:prSet/>
      <dgm:spPr/>
      <dgm:t>
        <a:bodyPr/>
        <a:lstStyle/>
        <a:p>
          <a:pPr latinLnBrk="1"/>
          <a:endParaRPr lang="ko-KR" altLang="en-US" b="1" cap="none" spc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</a:endParaRPr>
        </a:p>
      </dgm:t>
    </dgm:pt>
    <dgm:pt modelId="{FDF9F81C-9D43-4CF6-95F0-4E3408671FD1}">
      <dgm:prSet phldrT="[텍스트]"/>
      <dgm:spPr/>
      <dgm:t>
        <a:bodyPr/>
        <a:lstStyle/>
        <a:p>
          <a:pPr latinLnBrk="1"/>
          <a:r>
            <a:rPr lang="ko-KR" altLang="en-US" b="1" cap="none" spc="0" smtClean="0">
              <a:ln w="12700">
                <a:prstDash val="solid"/>
              </a:ln>
              <a:effectLst>
                <a:outerShdw dist="38100" dir="2640000" algn="bl" rotWithShape="0">
                  <a:schemeClr val="accent1"/>
                </a:outerShdw>
              </a:effectLst>
            </a:rPr>
            <a:t>컨벤션 산업 현황</a:t>
          </a:r>
          <a:endParaRPr lang="ko-KR" altLang="en-US" b="1" cap="none" spc="0" dirty="0">
            <a:ln w="12700">
              <a:prstDash val="solid"/>
            </a:ln>
            <a:effectLst>
              <a:outerShdw dist="38100" dir="2640000" algn="bl" rotWithShape="0">
                <a:schemeClr val="accent1"/>
              </a:outerShdw>
            </a:effectLst>
          </a:endParaRPr>
        </a:p>
      </dgm:t>
    </dgm:pt>
    <dgm:pt modelId="{85B882A6-281D-469F-AA63-088B9E066DFD}" type="parTrans" cxnId="{A5AE430C-BB1C-4570-AA30-2E8AAD377777}">
      <dgm:prSet/>
      <dgm:spPr/>
      <dgm:t>
        <a:bodyPr/>
        <a:lstStyle/>
        <a:p>
          <a:pPr latinLnBrk="1"/>
          <a:endParaRPr lang="ko-KR" altLang="en-US" b="1" cap="none" spc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</a:endParaRPr>
        </a:p>
      </dgm:t>
    </dgm:pt>
    <dgm:pt modelId="{CE22EEE5-1740-4F29-9154-A57AA7628AA5}" type="sibTrans" cxnId="{A5AE430C-BB1C-4570-AA30-2E8AAD377777}">
      <dgm:prSet/>
      <dgm:spPr/>
      <dgm:t>
        <a:bodyPr/>
        <a:lstStyle/>
        <a:p>
          <a:pPr latinLnBrk="1"/>
          <a:endParaRPr lang="ko-KR" altLang="en-US" b="1" cap="none" spc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</a:endParaRPr>
        </a:p>
      </dgm:t>
    </dgm:pt>
    <dgm:pt modelId="{6FC2C404-06D2-4A14-A370-032913838837}">
      <dgm:prSet phldrT="[텍스트]"/>
      <dgm:spPr/>
      <dgm:t>
        <a:bodyPr/>
        <a:lstStyle/>
        <a:p>
          <a:pPr latinLnBrk="1"/>
          <a:r>
            <a:rPr lang="ko-KR" altLang="en-US" b="1" cap="none" spc="0" dirty="0" smtClean="0">
              <a:ln w="12700">
                <a:prstDash val="solid"/>
              </a:ln>
              <a:effectLst>
                <a:outerShdw dist="38100" dir="2640000" algn="bl" rotWithShape="0">
                  <a:schemeClr val="accent1"/>
                </a:outerShdw>
              </a:effectLst>
            </a:rPr>
            <a:t>미래발전방향</a:t>
          </a:r>
          <a:endParaRPr lang="ko-KR" altLang="en-US" b="1" cap="none" spc="0" dirty="0">
            <a:ln w="12700">
              <a:prstDash val="solid"/>
            </a:ln>
            <a:effectLst>
              <a:outerShdw dist="38100" dir="2640000" algn="bl" rotWithShape="0">
                <a:schemeClr val="accent1"/>
              </a:outerShdw>
            </a:effectLst>
          </a:endParaRPr>
        </a:p>
      </dgm:t>
    </dgm:pt>
    <dgm:pt modelId="{45E69E16-1871-4E8A-B60D-9EE9B52FB7FE}" type="parTrans" cxnId="{62BC5FFF-A6F6-4EC8-ABA2-A0484BDC853B}">
      <dgm:prSet/>
      <dgm:spPr/>
      <dgm:t>
        <a:bodyPr/>
        <a:lstStyle/>
        <a:p>
          <a:pPr latinLnBrk="1"/>
          <a:endParaRPr lang="ko-KR" altLang="en-US" b="1" cap="none" spc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</a:endParaRPr>
        </a:p>
      </dgm:t>
    </dgm:pt>
    <dgm:pt modelId="{D38F9875-E1A1-4C3F-978D-A2CB0DBB6FA8}" type="sibTrans" cxnId="{62BC5FFF-A6F6-4EC8-ABA2-A0484BDC853B}">
      <dgm:prSet/>
      <dgm:spPr/>
      <dgm:t>
        <a:bodyPr/>
        <a:lstStyle/>
        <a:p>
          <a:pPr latinLnBrk="1"/>
          <a:endParaRPr lang="ko-KR" altLang="en-US" b="1" cap="none" spc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</a:endParaRPr>
        </a:p>
      </dgm:t>
    </dgm:pt>
    <dgm:pt modelId="{20D16598-1600-4EB9-82E3-423CA7705158}">
      <dgm:prSet phldrT="[텍스트]"/>
      <dgm:spPr/>
      <dgm:t>
        <a:bodyPr/>
        <a:lstStyle/>
        <a:p>
          <a:pPr latinLnBrk="1"/>
          <a:r>
            <a:rPr lang="en-US" altLang="ko-KR" b="1" cap="none" spc="0" smtClean="0">
              <a:ln w="12700">
                <a:prstDash val="solid"/>
              </a:ln>
              <a:effectLst>
                <a:outerShdw dist="38100" dir="2640000" algn="bl" rotWithShape="0">
                  <a:schemeClr val="accent1"/>
                </a:outerShdw>
              </a:effectLst>
            </a:rPr>
            <a:t>Q&amp;A</a:t>
          </a:r>
          <a:endParaRPr lang="ko-KR" altLang="en-US" b="1" cap="none" spc="0" dirty="0">
            <a:ln w="12700">
              <a:prstDash val="solid"/>
            </a:ln>
            <a:effectLst>
              <a:outerShdw dist="38100" dir="2640000" algn="bl" rotWithShape="0">
                <a:schemeClr val="accent1"/>
              </a:outerShdw>
            </a:effectLst>
          </a:endParaRPr>
        </a:p>
      </dgm:t>
    </dgm:pt>
    <dgm:pt modelId="{5F8FB451-2CB4-4CC4-BC5F-DEA5319AF626}" type="parTrans" cxnId="{C81DC60B-7552-46BD-80C2-A40EAD8CD114}">
      <dgm:prSet/>
      <dgm:spPr/>
      <dgm:t>
        <a:bodyPr/>
        <a:lstStyle/>
        <a:p>
          <a:pPr latinLnBrk="1"/>
          <a:endParaRPr lang="ko-KR" altLang="en-US" b="1" cap="none" spc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</a:endParaRPr>
        </a:p>
      </dgm:t>
    </dgm:pt>
    <dgm:pt modelId="{5B7A9335-E7E4-40F5-AE27-84ABC44EC7EA}" type="sibTrans" cxnId="{C81DC60B-7552-46BD-80C2-A40EAD8CD114}">
      <dgm:prSet/>
      <dgm:spPr/>
      <dgm:t>
        <a:bodyPr/>
        <a:lstStyle/>
        <a:p>
          <a:pPr latinLnBrk="1"/>
          <a:endParaRPr lang="ko-KR" altLang="en-US" b="1" cap="none" spc="0">
            <a:ln w="12700">
              <a:solidFill>
                <a:schemeClr val="accent1"/>
              </a:solidFill>
              <a:prstDash val="solid"/>
            </a:ln>
            <a:pattFill prst="pct50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effectLst>
              <a:outerShdw dist="38100" dir="2640000" algn="bl" rotWithShape="0">
                <a:schemeClr val="accent1"/>
              </a:outerShdw>
            </a:effectLst>
          </a:endParaRPr>
        </a:p>
      </dgm:t>
    </dgm:pt>
    <dgm:pt modelId="{1F1BF562-0D17-450A-B4BE-F5CB3779F42B}" type="pres">
      <dgm:prSet presAssocID="{5372C1BB-7AC9-4EC3-8CCC-95F3DDD3219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F9013920-8DBA-4F7C-AA0C-53A30DD24615}" type="pres">
      <dgm:prSet presAssocID="{5372C1BB-7AC9-4EC3-8CCC-95F3DDD32193}" presName="Name1" presStyleCnt="0"/>
      <dgm:spPr/>
    </dgm:pt>
    <dgm:pt modelId="{FB612014-CAB5-41AB-996B-F9C4C9D8A439}" type="pres">
      <dgm:prSet presAssocID="{5372C1BB-7AC9-4EC3-8CCC-95F3DDD32193}" presName="cycle" presStyleCnt="0"/>
      <dgm:spPr/>
    </dgm:pt>
    <dgm:pt modelId="{A0001C71-A865-41AC-B74F-7ED0DC99BB2A}" type="pres">
      <dgm:prSet presAssocID="{5372C1BB-7AC9-4EC3-8CCC-95F3DDD32193}" presName="srcNode" presStyleLbl="node1" presStyleIdx="0" presStyleCnt="4"/>
      <dgm:spPr/>
    </dgm:pt>
    <dgm:pt modelId="{0555875F-58F9-4054-A775-83B875CBE658}" type="pres">
      <dgm:prSet presAssocID="{5372C1BB-7AC9-4EC3-8CCC-95F3DDD32193}" presName="conn" presStyleLbl="parChTrans1D2" presStyleIdx="0" presStyleCnt="1"/>
      <dgm:spPr/>
      <dgm:t>
        <a:bodyPr/>
        <a:lstStyle/>
        <a:p>
          <a:pPr latinLnBrk="1"/>
          <a:endParaRPr lang="ko-KR" altLang="en-US"/>
        </a:p>
      </dgm:t>
    </dgm:pt>
    <dgm:pt modelId="{A054A750-76F5-493C-A464-59FDE5C7C953}" type="pres">
      <dgm:prSet presAssocID="{5372C1BB-7AC9-4EC3-8CCC-95F3DDD32193}" presName="extraNode" presStyleLbl="node1" presStyleIdx="0" presStyleCnt="4"/>
      <dgm:spPr/>
    </dgm:pt>
    <dgm:pt modelId="{4697DEED-E838-45A5-8EA1-F82E77FA6B95}" type="pres">
      <dgm:prSet presAssocID="{5372C1BB-7AC9-4EC3-8CCC-95F3DDD32193}" presName="dstNode" presStyleLbl="node1" presStyleIdx="0" presStyleCnt="4"/>
      <dgm:spPr/>
    </dgm:pt>
    <dgm:pt modelId="{8377EA6D-9A3D-41F2-8E3C-4E9C4D04F032}" type="pres">
      <dgm:prSet presAssocID="{A800235C-C373-452A-849D-76A7E714D580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95839E50-92A0-4CB1-9CC9-122E6382616B}" type="pres">
      <dgm:prSet presAssocID="{A800235C-C373-452A-849D-76A7E714D580}" presName="accent_1" presStyleCnt="0"/>
      <dgm:spPr/>
    </dgm:pt>
    <dgm:pt modelId="{3121F89F-8BD6-4B9C-A459-671649BA801A}" type="pres">
      <dgm:prSet presAssocID="{A800235C-C373-452A-849D-76A7E714D580}" presName="accentRepeatNode" presStyleLbl="solidFgAcc1" presStyleIdx="0" presStyleCnt="4"/>
      <dgm:spPr/>
    </dgm:pt>
    <dgm:pt modelId="{3045184C-E74C-47FB-B124-19262D26CE0B}" type="pres">
      <dgm:prSet presAssocID="{FDF9F81C-9D43-4CF6-95F0-4E3408671FD1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B5E815CC-03C1-4692-8725-55728E078654}" type="pres">
      <dgm:prSet presAssocID="{FDF9F81C-9D43-4CF6-95F0-4E3408671FD1}" presName="accent_2" presStyleCnt="0"/>
      <dgm:spPr/>
    </dgm:pt>
    <dgm:pt modelId="{17584B2F-0828-4FAC-B22D-3CBDE7437FC6}" type="pres">
      <dgm:prSet presAssocID="{FDF9F81C-9D43-4CF6-95F0-4E3408671FD1}" presName="accentRepeatNode" presStyleLbl="solidFgAcc1" presStyleIdx="1" presStyleCnt="4"/>
      <dgm:spPr/>
    </dgm:pt>
    <dgm:pt modelId="{691B1CFB-B858-43C8-9CCD-3038E7A261A4}" type="pres">
      <dgm:prSet presAssocID="{6FC2C404-06D2-4A14-A370-032913838837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79F8E4BA-DA8C-4946-9D4E-FD0E91C64C4C}" type="pres">
      <dgm:prSet presAssocID="{6FC2C404-06D2-4A14-A370-032913838837}" presName="accent_3" presStyleCnt="0"/>
      <dgm:spPr/>
    </dgm:pt>
    <dgm:pt modelId="{36938BD4-1D8B-430D-AF2C-471CC5EC30FC}" type="pres">
      <dgm:prSet presAssocID="{6FC2C404-06D2-4A14-A370-032913838837}" presName="accentRepeatNode" presStyleLbl="solidFgAcc1" presStyleIdx="2" presStyleCnt="4"/>
      <dgm:spPr/>
    </dgm:pt>
    <dgm:pt modelId="{4B6C2836-12E5-4626-B780-5B46478D2196}" type="pres">
      <dgm:prSet presAssocID="{20D16598-1600-4EB9-82E3-423CA7705158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6218E4D7-BF95-4CCD-BDD4-D5AE09316BB0}" type="pres">
      <dgm:prSet presAssocID="{20D16598-1600-4EB9-82E3-423CA7705158}" presName="accent_4" presStyleCnt="0"/>
      <dgm:spPr/>
    </dgm:pt>
    <dgm:pt modelId="{1292B664-0162-4D8F-92E6-FCF944B818D6}" type="pres">
      <dgm:prSet presAssocID="{20D16598-1600-4EB9-82E3-423CA7705158}" presName="accentRepeatNode" presStyleLbl="solidFgAcc1" presStyleIdx="3" presStyleCnt="4"/>
      <dgm:spPr/>
    </dgm:pt>
  </dgm:ptLst>
  <dgm:cxnLst>
    <dgm:cxn modelId="{2F30E325-F61D-4D4D-AE3E-A432C9209E84}" srcId="{5372C1BB-7AC9-4EC3-8CCC-95F3DDD32193}" destId="{A800235C-C373-452A-849D-76A7E714D580}" srcOrd="0" destOrd="0" parTransId="{E510F66F-2E92-451B-8489-11C6E4F5653C}" sibTransId="{A38F4365-7773-40FD-AD7F-0AC51CB82F8E}"/>
    <dgm:cxn modelId="{F462F0C1-F487-4C03-858D-A8B368BE59ED}" type="presOf" srcId="{FDF9F81C-9D43-4CF6-95F0-4E3408671FD1}" destId="{3045184C-E74C-47FB-B124-19262D26CE0B}" srcOrd="0" destOrd="0" presId="urn:microsoft.com/office/officeart/2008/layout/VerticalCurvedList"/>
    <dgm:cxn modelId="{4EACD59B-3204-4CB9-80AE-87D31C8E2ABE}" type="presOf" srcId="{5372C1BB-7AC9-4EC3-8CCC-95F3DDD32193}" destId="{1F1BF562-0D17-450A-B4BE-F5CB3779F42B}" srcOrd="0" destOrd="0" presId="urn:microsoft.com/office/officeart/2008/layout/VerticalCurvedList"/>
    <dgm:cxn modelId="{C81DC60B-7552-46BD-80C2-A40EAD8CD114}" srcId="{5372C1BB-7AC9-4EC3-8CCC-95F3DDD32193}" destId="{20D16598-1600-4EB9-82E3-423CA7705158}" srcOrd="3" destOrd="0" parTransId="{5F8FB451-2CB4-4CC4-BC5F-DEA5319AF626}" sibTransId="{5B7A9335-E7E4-40F5-AE27-84ABC44EC7EA}"/>
    <dgm:cxn modelId="{A5AE430C-BB1C-4570-AA30-2E8AAD377777}" srcId="{5372C1BB-7AC9-4EC3-8CCC-95F3DDD32193}" destId="{FDF9F81C-9D43-4CF6-95F0-4E3408671FD1}" srcOrd="1" destOrd="0" parTransId="{85B882A6-281D-469F-AA63-088B9E066DFD}" sibTransId="{CE22EEE5-1740-4F29-9154-A57AA7628AA5}"/>
    <dgm:cxn modelId="{883879E8-3EBF-4FB9-8DCB-0B1B0642B76D}" type="presOf" srcId="{A800235C-C373-452A-849D-76A7E714D580}" destId="{8377EA6D-9A3D-41F2-8E3C-4E9C4D04F032}" srcOrd="0" destOrd="0" presId="urn:microsoft.com/office/officeart/2008/layout/VerticalCurvedList"/>
    <dgm:cxn modelId="{62BC5FFF-A6F6-4EC8-ABA2-A0484BDC853B}" srcId="{5372C1BB-7AC9-4EC3-8CCC-95F3DDD32193}" destId="{6FC2C404-06D2-4A14-A370-032913838837}" srcOrd="2" destOrd="0" parTransId="{45E69E16-1871-4E8A-B60D-9EE9B52FB7FE}" sibTransId="{D38F9875-E1A1-4C3F-978D-A2CB0DBB6FA8}"/>
    <dgm:cxn modelId="{91B15388-0BEA-4D02-8D91-CEFF1AF67F77}" type="presOf" srcId="{A38F4365-7773-40FD-AD7F-0AC51CB82F8E}" destId="{0555875F-58F9-4054-A775-83B875CBE658}" srcOrd="0" destOrd="0" presId="urn:microsoft.com/office/officeart/2008/layout/VerticalCurvedList"/>
    <dgm:cxn modelId="{28098545-5D91-41FA-A7C0-B4EB85E79239}" type="presOf" srcId="{20D16598-1600-4EB9-82E3-423CA7705158}" destId="{4B6C2836-12E5-4626-B780-5B46478D2196}" srcOrd="0" destOrd="0" presId="urn:microsoft.com/office/officeart/2008/layout/VerticalCurvedList"/>
    <dgm:cxn modelId="{67D3F043-4E80-47AA-A4AF-D70471A33BEF}" type="presOf" srcId="{6FC2C404-06D2-4A14-A370-032913838837}" destId="{691B1CFB-B858-43C8-9CCD-3038E7A261A4}" srcOrd="0" destOrd="0" presId="urn:microsoft.com/office/officeart/2008/layout/VerticalCurvedList"/>
    <dgm:cxn modelId="{2A4714FF-448A-4C6A-AEDE-8C2FF916C7BD}" type="presParOf" srcId="{1F1BF562-0D17-450A-B4BE-F5CB3779F42B}" destId="{F9013920-8DBA-4F7C-AA0C-53A30DD24615}" srcOrd="0" destOrd="0" presId="urn:microsoft.com/office/officeart/2008/layout/VerticalCurvedList"/>
    <dgm:cxn modelId="{8834A29B-782D-4B16-B75F-851D75341B8D}" type="presParOf" srcId="{F9013920-8DBA-4F7C-AA0C-53A30DD24615}" destId="{FB612014-CAB5-41AB-996B-F9C4C9D8A439}" srcOrd="0" destOrd="0" presId="urn:microsoft.com/office/officeart/2008/layout/VerticalCurvedList"/>
    <dgm:cxn modelId="{9DBB9D03-127E-44D2-ACA8-715EFFCF7DC0}" type="presParOf" srcId="{FB612014-CAB5-41AB-996B-F9C4C9D8A439}" destId="{A0001C71-A865-41AC-B74F-7ED0DC99BB2A}" srcOrd="0" destOrd="0" presId="urn:microsoft.com/office/officeart/2008/layout/VerticalCurvedList"/>
    <dgm:cxn modelId="{B209F308-FFA1-43BA-AE7F-9EF85DC892B0}" type="presParOf" srcId="{FB612014-CAB5-41AB-996B-F9C4C9D8A439}" destId="{0555875F-58F9-4054-A775-83B875CBE658}" srcOrd="1" destOrd="0" presId="urn:microsoft.com/office/officeart/2008/layout/VerticalCurvedList"/>
    <dgm:cxn modelId="{0B359C26-113A-4869-A084-A8F3351E7C86}" type="presParOf" srcId="{FB612014-CAB5-41AB-996B-F9C4C9D8A439}" destId="{A054A750-76F5-493C-A464-59FDE5C7C953}" srcOrd="2" destOrd="0" presId="urn:microsoft.com/office/officeart/2008/layout/VerticalCurvedList"/>
    <dgm:cxn modelId="{09741FFB-A1DC-4BAC-8B5F-BA09E745A1E8}" type="presParOf" srcId="{FB612014-CAB5-41AB-996B-F9C4C9D8A439}" destId="{4697DEED-E838-45A5-8EA1-F82E77FA6B95}" srcOrd="3" destOrd="0" presId="urn:microsoft.com/office/officeart/2008/layout/VerticalCurvedList"/>
    <dgm:cxn modelId="{48A87F4F-B805-474C-8A0C-F11EA9C9E892}" type="presParOf" srcId="{F9013920-8DBA-4F7C-AA0C-53A30DD24615}" destId="{8377EA6D-9A3D-41F2-8E3C-4E9C4D04F032}" srcOrd="1" destOrd="0" presId="urn:microsoft.com/office/officeart/2008/layout/VerticalCurvedList"/>
    <dgm:cxn modelId="{59E24519-6C09-4CBD-974D-AE21A51780FE}" type="presParOf" srcId="{F9013920-8DBA-4F7C-AA0C-53A30DD24615}" destId="{95839E50-92A0-4CB1-9CC9-122E6382616B}" srcOrd="2" destOrd="0" presId="urn:microsoft.com/office/officeart/2008/layout/VerticalCurvedList"/>
    <dgm:cxn modelId="{C1D32621-78BE-4231-B462-09C773E88475}" type="presParOf" srcId="{95839E50-92A0-4CB1-9CC9-122E6382616B}" destId="{3121F89F-8BD6-4B9C-A459-671649BA801A}" srcOrd="0" destOrd="0" presId="urn:microsoft.com/office/officeart/2008/layout/VerticalCurvedList"/>
    <dgm:cxn modelId="{ADD57CA3-D09E-40B1-BF9D-7A131E657AA3}" type="presParOf" srcId="{F9013920-8DBA-4F7C-AA0C-53A30DD24615}" destId="{3045184C-E74C-47FB-B124-19262D26CE0B}" srcOrd="3" destOrd="0" presId="urn:microsoft.com/office/officeart/2008/layout/VerticalCurvedList"/>
    <dgm:cxn modelId="{FA65FBD3-5099-4F15-ADE5-86C3563E919E}" type="presParOf" srcId="{F9013920-8DBA-4F7C-AA0C-53A30DD24615}" destId="{B5E815CC-03C1-4692-8725-55728E078654}" srcOrd="4" destOrd="0" presId="urn:microsoft.com/office/officeart/2008/layout/VerticalCurvedList"/>
    <dgm:cxn modelId="{BC11F103-AF16-4332-9376-0837640CCD53}" type="presParOf" srcId="{B5E815CC-03C1-4692-8725-55728E078654}" destId="{17584B2F-0828-4FAC-B22D-3CBDE7437FC6}" srcOrd="0" destOrd="0" presId="urn:microsoft.com/office/officeart/2008/layout/VerticalCurvedList"/>
    <dgm:cxn modelId="{A980B3A2-4A4D-4C71-863D-7C5D858B2310}" type="presParOf" srcId="{F9013920-8DBA-4F7C-AA0C-53A30DD24615}" destId="{691B1CFB-B858-43C8-9CCD-3038E7A261A4}" srcOrd="5" destOrd="0" presId="urn:microsoft.com/office/officeart/2008/layout/VerticalCurvedList"/>
    <dgm:cxn modelId="{02754539-106C-4700-AB3F-AE4FE204ADBE}" type="presParOf" srcId="{F9013920-8DBA-4F7C-AA0C-53A30DD24615}" destId="{79F8E4BA-DA8C-4946-9D4E-FD0E91C64C4C}" srcOrd="6" destOrd="0" presId="urn:microsoft.com/office/officeart/2008/layout/VerticalCurvedList"/>
    <dgm:cxn modelId="{47114C25-C55C-414E-917E-7DDBFE2D6B24}" type="presParOf" srcId="{79F8E4BA-DA8C-4946-9D4E-FD0E91C64C4C}" destId="{36938BD4-1D8B-430D-AF2C-471CC5EC30FC}" srcOrd="0" destOrd="0" presId="urn:microsoft.com/office/officeart/2008/layout/VerticalCurvedList"/>
    <dgm:cxn modelId="{76278A82-5CBD-4B92-802D-FCB9EC362007}" type="presParOf" srcId="{F9013920-8DBA-4F7C-AA0C-53A30DD24615}" destId="{4B6C2836-12E5-4626-B780-5B46478D2196}" srcOrd="7" destOrd="0" presId="urn:microsoft.com/office/officeart/2008/layout/VerticalCurvedList"/>
    <dgm:cxn modelId="{0A34F05F-72AD-443B-A774-0B5173702734}" type="presParOf" srcId="{F9013920-8DBA-4F7C-AA0C-53A30DD24615}" destId="{6218E4D7-BF95-4CCD-BDD4-D5AE09316BB0}" srcOrd="8" destOrd="0" presId="urn:microsoft.com/office/officeart/2008/layout/VerticalCurvedList"/>
    <dgm:cxn modelId="{5305DEB5-7A4C-4D25-AB04-5CB88F1847D6}" type="presParOf" srcId="{6218E4D7-BF95-4CCD-BDD4-D5AE09316BB0}" destId="{1292B664-0162-4D8F-92E6-FCF944B818D6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55875F-58F9-4054-A775-83B875CBE658}">
      <dsp:nvSpPr>
        <dsp:cNvPr id="0" name=""/>
        <dsp:cNvSpPr/>
      </dsp:nvSpPr>
      <dsp:spPr>
        <a:xfrm>
          <a:off x="-4594335" y="-704407"/>
          <a:ext cx="5472816" cy="5472816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noFill/>
        <a:ln w="25400" cap="flat" cmpd="sng" algn="ctr">
          <a:solidFill>
            <a:schemeClr val="accent4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377EA6D-9A3D-41F2-8E3C-4E9C4D04F032}">
      <dsp:nvSpPr>
        <dsp:cNvPr id="0" name=""/>
        <dsp:cNvSpPr/>
      </dsp:nvSpPr>
      <dsp:spPr>
        <a:xfrm>
          <a:off x="460128" y="312440"/>
          <a:ext cx="5580684" cy="625205"/>
        </a:xfrm>
        <a:prstGeom prst="rect">
          <a:avLst/>
        </a:prstGeom>
        <a:gradFill rotWithShape="0">
          <a:gsLst>
            <a:gs pos="0">
              <a:schemeClr val="accent4">
                <a:shade val="50000"/>
                <a:hueOff val="0"/>
                <a:satOff val="0"/>
                <a:lumOff val="0"/>
                <a:alphaOff val="0"/>
                <a:tint val="98000"/>
                <a:shade val="25000"/>
                <a:satMod val="250000"/>
              </a:schemeClr>
            </a:gs>
            <a:gs pos="68000">
              <a:schemeClr val="accent4">
                <a:shade val="50000"/>
                <a:hueOff val="0"/>
                <a:satOff val="0"/>
                <a:lumOff val="0"/>
                <a:alphaOff val="0"/>
                <a:tint val="86000"/>
                <a:shade val="100000"/>
                <a:satMod val="115000"/>
              </a:schemeClr>
            </a:gs>
            <a:gs pos="100000">
              <a:schemeClr val="accent4">
                <a:shade val="50000"/>
                <a:hueOff val="0"/>
                <a:satOff val="0"/>
                <a:lumOff val="0"/>
                <a:alphaOff val="0"/>
                <a:tint val="50000"/>
                <a:shade val="10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rgbClr val="000000">
              <a:alpha val="48000"/>
            </a:srgbClr>
          </a:outerShdw>
        </a:effectLst>
        <a:scene3d>
          <a:camera prst="orthographicFront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96257" tIns="71120" rIns="71120" bIns="71120" numCol="1" spcCol="1270" anchor="ctr" anchorCtr="0">
          <a:noAutofit/>
        </a:bodyPr>
        <a:lstStyle/>
        <a:p>
          <a:pPr lvl="0" algn="l" defTabSz="12446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800" b="1" kern="1200" cap="none" spc="0" smtClean="0">
              <a:ln w="12700">
                <a:prstDash val="solid"/>
              </a:ln>
              <a:effectLst>
                <a:outerShdw dist="38100" dir="2640000" algn="bl" rotWithShape="0">
                  <a:schemeClr val="accent1"/>
                </a:outerShdw>
              </a:effectLst>
            </a:rPr>
            <a:t>조사목적</a:t>
          </a:r>
          <a:endParaRPr lang="ko-KR" altLang="en-US" sz="2800" b="1" kern="1200" cap="none" spc="0" dirty="0">
            <a:ln w="12700">
              <a:prstDash val="solid"/>
            </a:ln>
            <a:effectLst>
              <a:outerShdw dist="38100" dir="2640000" algn="bl" rotWithShape="0">
                <a:schemeClr val="accent1"/>
              </a:outerShdw>
            </a:effectLst>
          </a:endParaRPr>
        </a:p>
      </dsp:txBody>
      <dsp:txXfrm>
        <a:off x="460128" y="312440"/>
        <a:ext cx="5580684" cy="625205"/>
      </dsp:txXfrm>
    </dsp:sp>
    <dsp:sp modelId="{3121F89F-8BD6-4B9C-A459-671649BA801A}">
      <dsp:nvSpPr>
        <dsp:cNvPr id="0" name=""/>
        <dsp:cNvSpPr/>
      </dsp:nvSpPr>
      <dsp:spPr>
        <a:xfrm>
          <a:off x="69375" y="234289"/>
          <a:ext cx="781507" cy="781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7150" dist="38100" dir="5400000" algn="ctr" rotWithShape="0">
            <a:srgbClr val="000000">
              <a:alpha val="4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045184C-E74C-47FB-B124-19262D26CE0B}">
      <dsp:nvSpPr>
        <dsp:cNvPr id="0" name=""/>
        <dsp:cNvSpPr/>
      </dsp:nvSpPr>
      <dsp:spPr>
        <a:xfrm>
          <a:off x="818573" y="1250411"/>
          <a:ext cx="5222240" cy="625205"/>
        </a:xfrm>
        <a:prstGeom prst="rect">
          <a:avLst/>
        </a:prstGeom>
        <a:gradFill rotWithShape="0">
          <a:gsLst>
            <a:gs pos="0">
              <a:schemeClr val="accent4">
                <a:shade val="50000"/>
                <a:hueOff val="138910"/>
                <a:satOff val="4876"/>
                <a:lumOff val="19471"/>
                <a:alphaOff val="0"/>
                <a:tint val="98000"/>
                <a:shade val="25000"/>
                <a:satMod val="250000"/>
              </a:schemeClr>
            </a:gs>
            <a:gs pos="68000">
              <a:schemeClr val="accent4">
                <a:shade val="50000"/>
                <a:hueOff val="138910"/>
                <a:satOff val="4876"/>
                <a:lumOff val="19471"/>
                <a:alphaOff val="0"/>
                <a:tint val="86000"/>
                <a:shade val="100000"/>
                <a:satMod val="115000"/>
              </a:schemeClr>
            </a:gs>
            <a:gs pos="100000">
              <a:schemeClr val="accent4">
                <a:shade val="50000"/>
                <a:hueOff val="138910"/>
                <a:satOff val="4876"/>
                <a:lumOff val="19471"/>
                <a:alphaOff val="0"/>
                <a:tint val="50000"/>
                <a:shade val="10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rgbClr val="000000">
              <a:alpha val="48000"/>
            </a:srgbClr>
          </a:outerShdw>
        </a:effectLst>
        <a:scene3d>
          <a:camera prst="orthographicFront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96257" tIns="71120" rIns="71120" bIns="71120" numCol="1" spcCol="1270" anchor="ctr" anchorCtr="0">
          <a:noAutofit/>
        </a:bodyPr>
        <a:lstStyle/>
        <a:p>
          <a:pPr lvl="0" algn="l" defTabSz="12446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800" b="1" kern="1200" cap="none" spc="0" smtClean="0">
              <a:ln w="12700">
                <a:prstDash val="solid"/>
              </a:ln>
              <a:effectLst>
                <a:outerShdw dist="38100" dir="2640000" algn="bl" rotWithShape="0">
                  <a:schemeClr val="accent1"/>
                </a:outerShdw>
              </a:effectLst>
            </a:rPr>
            <a:t>컨벤션 산업 현황</a:t>
          </a:r>
          <a:endParaRPr lang="ko-KR" altLang="en-US" sz="2800" b="1" kern="1200" cap="none" spc="0" dirty="0">
            <a:ln w="12700">
              <a:prstDash val="solid"/>
            </a:ln>
            <a:effectLst>
              <a:outerShdw dist="38100" dir="2640000" algn="bl" rotWithShape="0">
                <a:schemeClr val="accent1"/>
              </a:outerShdw>
            </a:effectLst>
          </a:endParaRPr>
        </a:p>
      </dsp:txBody>
      <dsp:txXfrm>
        <a:off x="818573" y="1250411"/>
        <a:ext cx="5222240" cy="625205"/>
      </dsp:txXfrm>
    </dsp:sp>
    <dsp:sp modelId="{17584B2F-0828-4FAC-B22D-3CBDE7437FC6}">
      <dsp:nvSpPr>
        <dsp:cNvPr id="0" name=""/>
        <dsp:cNvSpPr/>
      </dsp:nvSpPr>
      <dsp:spPr>
        <a:xfrm>
          <a:off x="427819" y="1172260"/>
          <a:ext cx="781507" cy="781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shade val="50000"/>
              <a:hueOff val="138910"/>
              <a:satOff val="4876"/>
              <a:lumOff val="19471"/>
              <a:alphaOff val="0"/>
            </a:schemeClr>
          </a:solidFill>
          <a:prstDash val="solid"/>
        </a:ln>
        <a:effectLst>
          <a:outerShdw blurRad="57150" dist="38100" dir="5400000" algn="ctr" rotWithShape="0">
            <a:srgbClr val="000000">
              <a:alpha val="4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91B1CFB-B858-43C8-9CCD-3038E7A261A4}">
      <dsp:nvSpPr>
        <dsp:cNvPr id="0" name=""/>
        <dsp:cNvSpPr/>
      </dsp:nvSpPr>
      <dsp:spPr>
        <a:xfrm>
          <a:off x="818573" y="2188382"/>
          <a:ext cx="5222240" cy="625205"/>
        </a:xfrm>
        <a:prstGeom prst="rect">
          <a:avLst/>
        </a:prstGeom>
        <a:gradFill rotWithShape="0">
          <a:gsLst>
            <a:gs pos="0">
              <a:schemeClr val="accent4">
                <a:shade val="50000"/>
                <a:hueOff val="277820"/>
                <a:satOff val="9752"/>
                <a:lumOff val="38942"/>
                <a:alphaOff val="0"/>
                <a:tint val="98000"/>
                <a:shade val="25000"/>
                <a:satMod val="250000"/>
              </a:schemeClr>
            </a:gs>
            <a:gs pos="68000">
              <a:schemeClr val="accent4">
                <a:shade val="50000"/>
                <a:hueOff val="277820"/>
                <a:satOff val="9752"/>
                <a:lumOff val="38942"/>
                <a:alphaOff val="0"/>
                <a:tint val="86000"/>
                <a:shade val="100000"/>
                <a:satMod val="115000"/>
              </a:schemeClr>
            </a:gs>
            <a:gs pos="100000">
              <a:schemeClr val="accent4">
                <a:shade val="50000"/>
                <a:hueOff val="277820"/>
                <a:satOff val="9752"/>
                <a:lumOff val="38942"/>
                <a:alphaOff val="0"/>
                <a:tint val="50000"/>
                <a:shade val="10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rgbClr val="000000">
              <a:alpha val="48000"/>
            </a:srgbClr>
          </a:outerShdw>
        </a:effectLst>
        <a:scene3d>
          <a:camera prst="orthographicFront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96257" tIns="71120" rIns="71120" bIns="71120" numCol="1" spcCol="1270" anchor="ctr" anchorCtr="0">
          <a:noAutofit/>
        </a:bodyPr>
        <a:lstStyle/>
        <a:p>
          <a:pPr lvl="0" algn="l" defTabSz="12446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2800" b="1" kern="1200" cap="none" spc="0" dirty="0" smtClean="0">
              <a:ln w="12700">
                <a:prstDash val="solid"/>
              </a:ln>
              <a:effectLst>
                <a:outerShdw dist="38100" dir="2640000" algn="bl" rotWithShape="0">
                  <a:schemeClr val="accent1"/>
                </a:outerShdw>
              </a:effectLst>
            </a:rPr>
            <a:t>미래발전방향</a:t>
          </a:r>
          <a:endParaRPr lang="ko-KR" altLang="en-US" sz="2800" b="1" kern="1200" cap="none" spc="0" dirty="0">
            <a:ln w="12700">
              <a:prstDash val="solid"/>
            </a:ln>
            <a:effectLst>
              <a:outerShdw dist="38100" dir="2640000" algn="bl" rotWithShape="0">
                <a:schemeClr val="accent1"/>
              </a:outerShdw>
            </a:effectLst>
          </a:endParaRPr>
        </a:p>
      </dsp:txBody>
      <dsp:txXfrm>
        <a:off x="818573" y="2188382"/>
        <a:ext cx="5222240" cy="625205"/>
      </dsp:txXfrm>
    </dsp:sp>
    <dsp:sp modelId="{36938BD4-1D8B-430D-AF2C-471CC5EC30FC}">
      <dsp:nvSpPr>
        <dsp:cNvPr id="0" name=""/>
        <dsp:cNvSpPr/>
      </dsp:nvSpPr>
      <dsp:spPr>
        <a:xfrm>
          <a:off x="427819" y="2110232"/>
          <a:ext cx="781507" cy="781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shade val="50000"/>
              <a:hueOff val="277820"/>
              <a:satOff val="9752"/>
              <a:lumOff val="38942"/>
              <a:alphaOff val="0"/>
            </a:schemeClr>
          </a:solidFill>
          <a:prstDash val="solid"/>
        </a:ln>
        <a:effectLst>
          <a:outerShdw blurRad="57150" dist="38100" dir="5400000" algn="ctr" rotWithShape="0">
            <a:srgbClr val="000000">
              <a:alpha val="4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B6C2836-12E5-4626-B780-5B46478D2196}">
      <dsp:nvSpPr>
        <dsp:cNvPr id="0" name=""/>
        <dsp:cNvSpPr/>
      </dsp:nvSpPr>
      <dsp:spPr>
        <a:xfrm>
          <a:off x="460128" y="3126353"/>
          <a:ext cx="5580684" cy="625205"/>
        </a:xfrm>
        <a:prstGeom prst="rect">
          <a:avLst/>
        </a:prstGeom>
        <a:gradFill rotWithShape="0">
          <a:gsLst>
            <a:gs pos="0">
              <a:schemeClr val="accent4">
                <a:shade val="50000"/>
                <a:hueOff val="138910"/>
                <a:satOff val="4876"/>
                <a:lumOff val="19471"/>
                <a:alphaOff val="0"/>
                <a:tint val="98000"/>
                <a:shade val="25000"/>
                <a:satMod val="250000"/>
              </a:schemeClr>
            </a:gs>
            <a:gs pos="68000">
              <a:schemeClr val="accent4">
                <a:shade val="50000"/>
                <a:hueOff val="138910"/>
                <a:satOff val="4876"/>
                <a:lumOff val="19471"/>
                <a:alphaOff val="0"/>
                <a:tint val="86000"/>
                <a:shade val="100000"/>
                <a:satMod val="115000"/>
              </a:schemeClr>
            </a:gs>
            <a:gs pos="100000">
              <a:schemeClr val="accent4">
                <a:shade val="50000"/>
                <a:hueOff val="138910"/>
                <a:satOff val="4876"/>
                <a:lumOff val="19471"/>
                <a:alphaOff val="0"/>
                <a:tint val="50000"/>
                <a:shade val="100000"/>
                <a:satMod val="150000"/>
              </a:schemeClr>
            </a:gs>
          </a:gsLst>
          <a:path path="circle">
            <a:fillToRect l="50000" t="130000" r="50000" b="-30000"/>
          </a:path>
        </a:gradFill>
        <a:ln>
          <a:noFill/>
        </a:ln>
        <a:effectLst>
          <a:outerShdw blurRad="57150" dist="38100" dir="5400000" algn="ctr" rotWithShape="0">
            <a:srgbClr val="000000">
              <a:alpha val="48000"/>
            </a:srgbClr>
          </a:outerShdw>
        </a:effectLst>
        <a:scene3d>
          <a:camera prst="orthographicFront">
            <a:rot lat="0" lon="0" rev="0"/>
          </a:camera>
          <a:lightRig rig="glow" dir="tl">
            <a:rot lat="0" lon="0" rev="900000"/>
          </a:lightRig>
        </a:scene3d>
        <a:sp3d prstMaterial="powder">
          <a:bevelT w="25400" h="381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96257" tIns="71120" rIns="71120" bIns="71120" numCol="1" spcCol="1270" anchor="ctr" anchorCtr="0">
          <a:noAutofit/>
        </a:bodyPr>
        <a:lstStyle/>
        <a:p>
          <a:pPr lvl="0" algn="l" defTabSz="124460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ko-KR" sz="2800" b="1" kern="1200" cap="none" spc="0" smtClean="0">
              <a:ln w="12700">
                <a:prstDash val="solid"/>
              </a:ln>
              <a:effectLst>
                <a:outerShdw dist="38100" dir="2640000" algn="bl" rotWithShape="0">
                  <a:schemeClr val="accent1"/>
                </a:outerShdw>
              </a:effectLst>
            </a:rPr>
            <a:t>Q&amp;A</a:t>
          </a:r>
          <a:endParaRPr lang="ko-KR" altLang="en-US" sz="2800" b="1" kern="1200" cap="none" spc="0" dirty="0">
            <a:ln w="12700">
              <a:prstDash val="solid"/>
            </a:ln>
            <a:effectLst>
              <a:outerShdw dist="38100" dir="2640000" algn="bl" rotWithShape="0">
                <a:schemeClr val="accent1"/>
              </a:outerShdw>
            </a:effectLst>
          </a:endParaRPr>
        </a:p>
      </dsp:txBody>
      <dsp:txXfrm>
        <a:off x="460128" y="3126353"/>
        <a:ext cx="5580684" cy="625205"/>
      </dsp:txXfrm>
    </dsp:sp>
    <dsp:sp modelId="{1292B664-0162-4D8F-92E6-FCF944B818D6}">
      <dsp:nvSpPr>
        <dsp:cNvPr id="0" name=""/>
        <dsp:cNvSpPr/>
      </dsp:nvSpPr>
      <dsp:spPr>
        <a:xfrm>
          <a:off x="69375" y="3048203"/>
          <a:ext cx="781507" cy="781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shade val="50000"/>
              <a:hueOff val="138910"/>
              <a:satOff val="4876"/>
              <a:lumOff val="19471"/>
              <a:alphaOff val="0"/>
            </a:schemeClr>
          </a:solidFill>
          <a:prstDash val="solid"/>
        </a:ln>
        <a:effectLst>
          <a:outerShdw blurRad="57150" dist="38100" dir="5400000" algn="ctr" rotWithShape="0">
            <a:srgbClr val="000000">
              <a:alpha val="4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ACD48A-A408-47AD-A59E-8114F8A23DE5}" type="datetimeFigureOut">
              <a:rPr lang="ko-KR" altLang="en-US" smtClean="0"/>
              <a:t>2017-08-17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1E178D-97C7-4CBF-A3F1-7F748C290DF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2562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smtClean="0"/>
              <a:t>대전시가 국내 </a:t>
            </a:r>
            <a:r>
              <a:rPr lang="en-US" altLang="ko-KR" dirty="0" smtClean="0"/>
              <a:t>MICE </a:t>
            </a:r>
            <a:r>
              <a:rPr lang="ko-KR" altLang="en-US" dirty="0" smtClean="0"/>
              <a:t>산업의 선점은 물론 세종시와의 상생 등을 위해 이른 시일 내 대전무역전시관을 중심으로 한 대전컨벤션센터의 시설 확충이 필요하다는 지적이다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  당장 시설이 부족하기 때문에 놓치는 행사가 많음</a:t>
            </a:r>
            <a:r>
              <a:rPr lang="en-US" altLang="ko-KR" dirty="0" smtClean="0"/>
              <a:t>. </a:t>
            </a:r>
            <a:r>
              <a:rPr lang="ko-KR" altLang="en-US" dirty="0" smtClean="0"/>
              <a:t>만일 이러한 상황이 장기간 지속된다면 대규모 행사를 개최하기에 부족하다는 이미지가 굳어져 후에 확충을 하더라도 부정적인 이미지가 남아있을 수 있음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지난 </a:t>
            </a:r>
            <a:r>
              <a:rPr lang="en-US" altLang="ko-KR" dirty="0" smtClean="0"/>
              <a:t>3</a:t>
            </a:r>
            <a:r>
              <a:rPr lang="ko-KR" altLang="en-US" dirty="0" smtClean="0"/>
              <a:t>월 대전컨벤션센터 시설 확충에 따른 관련 예산</a:t>
            </a:r>
            <a:r>
              <a:rPr lang="en-US" altLang="ko-KR" dirty="0" smtClean="0"/>
              <a:t>(500</a:t>
            </a:r>
            <a:r>
              <a:rPr lang="ko-KR" altLang="en-US" dirty="0" smtClean="0"/>
              <a:t>억 원 상당</a:t>
            </a:r>
            <a:r>
              <a:rPr lang="en-US" altLang="ko-KR" dirty="0" smtClean="0"/>
              <a:t>)</a:t>
            </a:r>
            <a:r>
              <a:rPr lang="ko-KR" altLang="en-US" dirty="0" smtClean="0"/>
              <a:t>을 중기지방재정계획에 반영하고</a:t>
            </a:r>
            <a:r>
              <a:rPr lang="en-US" altLang="ko-KR" dirty="0" smtClean="0"/>
              <a:t>, 5</a:t>
            </a:r>
            <a:r>
              <a:rPr lang="ko-KR" altLang="en-US" dirty="0" smtClean="0"/>
              <a:t>월 타당성조사 용역을 발주한 뒤</a:t>
            </a:r>
            <a:r>
              <a:rPr lang="en-US" altLang="ko-KR" dirty="0" smtClean="0"/>
              <a:t>, </a:t>
            </a:r>
            <a:r>
              <a:rPr lang="ko-KR" altLang="en-US" dirty="0" smtClean="0"/>
              <a:t>오는 </a:t>
            </a:r>
            <a:r>
              <a:rPr lang="en-US" altLang="ko-KR" dirty="0" smtClean="0"/>
              <a:t>10-11</a:t>
            </a:r>
            <a:r>
              <a:rPr lang="ko-KR" altLang="en-US" dirty="0" smtClean="0"/>
              <a:t>월 행정안전부의 중앙투융자심사를 받을 계획이다</a:t>
            </a:r>
            <a:r>
              <a:rPr lang="en-US" altLang="ko-KR" dirty="0" smtClean="0"/>
              <a:t>. 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1E178D-97C7-4CBF-A3F1-7F748C290DF4}" type="slidenum">
              <a:rPr lang="ko-KR" altLang="en-US" smtClean="0"/>
              <a:t>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1E178D-97C7-4CBF-A3F1-7F748C290DF4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314780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o-KR" altLang="en-US" dirty="0" err="1" smtClean="0"/>
              <a:t>롯데시티호텔</a:t>
            </a:r>
            <a:r>
              <a:rPr lang="ko-KR" altLang="en-US" dirty="0" smtClean="0"/>
              <a:t> 건립사업은 </a:t>
            </a:r>
            <a:r>
              <a:rPr lang="ko-KR" altLang="en-US" dirty="0" err="1" smtClean="0"/>
              <a:t>클라우스</a:t>
            </a:r>
            <a:r>
              <a:rPr lang="en-US" altLang="ko-KR" dirty="0" smtClean="0"/>
              <a:t>&amp;</a:t>
            </a:r>
            <a:r>
              <a:rPr lang="ko-KR" altLang="en-US" dirty="0" smtClean="0"/>
              <a:t>컴퍼니</a:t>
            </a:r>
            <a:r>
              <a:rPr lang="en-US" altLang="ko-KR" dirty="0" smtClean="0"/>
              <a:t>(</a:t>
            </a:r>
            <a:r>
              <a:rPr lang="ko-KR" altLang="en-US" dirty="0" smtClean="0"/>
              <a:t>주</a:t>
            </a:r>
            <a:r>
              <a:rPr lang="en-US" altLang="ko-KR" dirty="0" smtClean="0"/>
              <a:t>)</a:t>
            </a:r>
            <a:r>
              <a:rPr lang="ko-KR" altLang="en-US" dirty="0" smtClean="0"/>
              <a:t>가 엑스포과학공원 컨벤션복합센터 내에 지상 </a:t>
            </a:r>
            <a:r>
              <a:rPr lang="en-US" altLang="ko-KR" dirty="0" smtClean="0"/>
              <a:t>18</a:t>
            </a:r>
            <a:r>
              <a:rPr lang="ko-KR" altLang="en-US" dirty="0" smtClean="0"/>
              <a:t>층</a:t>
            </a:r>
            <a:r>
              <a:rPr lang="en-US" altLang="ko-KR" dirty="0" smtClean="0"/>
              <a:t>, </a:t>
            </a:r>
            <a:r>
              <a:rPr lang="ko-KR" altLang="en-US" dirty="0" smtClean="0"/>
              <a:t>지하</a:t>
            </a:r>
            <a:r>
              <a:rPr lang="en-US" altLang="ko-KR" baseline="0" dirty="0" smtClean="0"/>
              <a:t> 2</a:t>
            </a:r>
            <a:r>
              <a:rPr lang="ko-KR" altLang="en-US" baseline="0" dirty="0" smtClean="0"/>
              <a:t>층</a:t>
            </a:r>
            <a:r>
              <a:rPr lang="ko-KR" altLang="en-US" dirty="0" smtClean="0"/>
              <a:t> 객실 </a:t>
            </a:r>
            <a:r>
              <a:rPr lang="en-US" altLang="ko-KR" dirty="0" smtClean="0"/>
              <a:t>312</a:t>
            </a:r>
            <a:r>
              <a:rPr lang="ko-KR" altLang="en-US" dirty="0" smtClean="0"/>
              <a:t>개 규모의 특급 호텔을 건설하는 계획으로 </a:t>
            </a:r>
            <a:r>
              <a:rPr lang="ko-KR" altLang="en-US" dirty="0" err="1" smtClean="0"/>
              <a:t>롯데건설이</a:t>
            </a:r>
            <a:r>
              <a:rPr lang="ko-KR" altLang="en-US" dirty="0" smtClean="0"/>
              <a:t> 책임시공하고 </a:t>
            </a:r>
            <a:r>
              <a:rPr lang="ko-KR" altLang="en-US" dirty="0" err="1" smtClean="0"/>
              <a:t>롯데호텔이</a:t>
            </a:r>
            <a:r>
              <a:rPr lang="ko-KR" altLang="en-US" dirty="0" smtClean="0"/>
              <a:t> </a:t>
            </a:r>
            <a:r>
              <a:rPr lang="en-US" altLang="ko-KR" dirty="0" smtClean="0"/>
              <a:t>20</a:t>
            </a:r>
            <a:r>
              <a:rPr lang="ko-KR" altLang="en-US" dirty="0" smtClean="0"/>
              <a:t>년 장기 임차해 운영하기로 되어 있다</a:t>
            </a:r>
            <a:r>
              <a:rPr lang="en-US" altLang="ko-KR" dirty="0" smtClean="0"/>
              <a:t>. </a:t>
            </a:r>
          </a:p>
          <a:p>
            <a:r>
              <a:rPr lang="en-US" altLang="ko-KR" dirty="0" smtClean="0"/>
              <a:t>'</a:t>
            </a:r>
            <a:r>
              <a:rPr lang="ko-KR" altLang="en-US" dirty="0" err="1" smtClean="0"/>
              <a:t>롯데시티호텔대전</a:t>
            </a:r>
            <a:r>
              <a:rPr lang="en-US" altLang="ko-KR" dirty="0" smtClean="0"/>
              <a:t>' </a:t>
            </a:r>
            <a:r>
              <a:rPr lang="ko-KR" altLang="en-US" dirty="0" smtClean="0"/>
              <a:t>건립사업이 자금조달 확약서가 제출되지 않아 착공이 지연되고 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시 관계자는 “지난달의 기공식은 사업의 시작을 알리는 의미로 공사를 시작하는 착공과는 의미가 다른 것으로 사업추진에는 변함이 없다”고 설명했다</a:t>
            </a:r>
            <a:r>
              <a:rPr lang="en-US" altLang="ko-KR" dirty="0" smtClean="0"/>
              <a:t>. </a:t>
            </a:r>
          </a:p>
          <a:p>
            <a:r>
              <a:rPr lang="ko-KR" altLang="en-US" dirty="0" smtClean="0"/>
              <a:t>또한 대전명소 </a:t>
            </a:r>
            <a:r>
              <a:rPr lang="en-US" altLang="ko-KR" dirty="0" smtClean="0"/>
              <a:t>7</a:t>
            </a:r>
            <a:r>
              <a:rPr lang="ko-KR" altLang="en-US" dirty="0" smtClean="0"/>
              <a:t>선으로 앞에 보시는 것이 있고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대전</a:t>
            </a:r>
            <a:r>
              <a:rPr lang="en-US" altLang="ko-KR" dirty="0" smtClean="0"/>
              <a:t>8</a:t>
            </a:r>
            <a:r>
              <a:rPr lang="ko-KR" altLang="en-US" dirty="0" smtClean="0"/>
              <a:t>경으로 </a:t>
            </a:r>
            <a:r>
              <a:rPr lang="ko-KR" altLang="en-US" dirty="0" err="1" smtClean="0"/>
              <a:t>식장산자연생태림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보문산녹음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구봉산단풍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장태산휴양림</a:t>
            </a:r>
            <a:r>
              <a:rPr lang="en-US" altLang="ko-KR" dirty="0" smtClean="0"/>
              <a:t>, </a:t>
            </a:r>
            <a:r>
              <a:rPr lang="ko-KR" altLang="en-US" dirty="0" smtClean="0"/>
              <a:t>유성온천</a:t>
            </a:r>
            <a:r>
              <a:rPr lang="en-US" altLang="ko-KR" dirty="0" smtClean="0"/>
              <a:t>, </a:t>
            </a:r>
            <a:r>
              <a:rPr lang="ko-KR" altLang="en-US" dirty="0" smtClean="0"/>
              <a:t>엑스포과학공원</a:t>
            </a:r>
            <a:r>
              <a:rPr lang="en-US" altLang="ko-KR" dirty="0" smtClean="0"/>
              <a:t>, </a:t>
            </a:r>
            <a:r>
              <a:rPr lang="ko-KR" altLang="en-US" dirty="0" smtClean="0"/>
              <a:t>대청호수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계족산</a:t>
            </a:r>
            <a:r>
              <a:rPr lang="ko-KR" altLang="en-US" dirty="0" smtClean="0"/>
              <a:t> 노을이 있으나</a:t>
            </a:r>
            <a:r>
              <a:rPr lang="en-US" altLang="ko-KR" dirty="0" smtClean="0"/>
              <a:t>, </a:t>
            </a:r>
            <a:r>
              <a:rPr lang="ko-KR" altLang="en-US" dirty="0" smtClean="0"/>
              <a:t>유성온천은 </a:t>
            </a:r>
            <a:r>
              <a:rPr lang="ko-KR" altLang="en-US" dirty="0" err="1" smtClean="0"/>
              <a:t>꽤많이</a:t>
            </a:r>
            <a:r>
              <a:rPr lang="ko-KR" altLang="en-US" dirty="0" smtClean="0"/>
              <a:t> 유명한 편이지만 이것으로 관광인프라를 강조하기엔 턱없이 미약함</a:t>
            </a:r>
            <a:r>
              <a:rPr lang="en-US" altLang="ko-KR" dirty="0" smtClean="0"/>
              <a:t>. </a:t>
            </a:r>
            <a:r>
              <a:rPr lang="ko-KR" altLang="en-US" dirty="0" smtClean="0"/>
              <a:t>보다 대전의 특색을 잘 살릴 수 있는 관광 인프라를 확충해야함</a:t>
            </a:r>
            <a:r>
              <a:rPr lang="en-US" altLang="ko-KR" dirty="0" smtClean="0"/>
              <a:t>. </a:t>
            </a:r>
            <a:r>
              <a:rPr lang="ko-KR" altLang="en-US" dirty="0" smtClean="0"/>
              <a:t>아니면 기존 명소에서 조금</a:t>
            </a:r>
            <a:r>
              <a:rPr lang="ko-KR" altLang="en-US" baseline="0" dirty="0" smtClean="0"/>
              <a:t> 더 발전시켜 나아가야 할 필요가 있음</a:t>
            </a:r>
            <a:r>
              <a:rPr lang="en-US" altLang="ko-KR" baseline="0" dirty="0" smtClean="0"/>
              <a:t>.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1E178D-97C7-4CBF-A3F1-7F748C290DF4}" type="slidenum">
              <a:rPr lang="ko-KR" altLang="en-US" smtClean="0"/>
              <a:t>13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현재 </a:t>
            </a:r>
            <a:r>
              <a:rPr lang="en-US" altLang="ko-KR" dirty="0" smtClean="0"/>
              <a:t>DCC</a:t>
            </a:r>
            <a:r>
              <a:rPr lang="ko-KR" altLang="en-US" dirty="0" smtClean="0"/>
              <a:t>는 국제회의를 비롯하여 다양한 회의를 소화할 수 있는 시설을 갖추고 있으나</a:t>
            </a:r>
            <a:r>
              <a:rPr lang="en-US" altLang="ko-KR" dirty="0" smtClean="0"/>
              <a:t>, </a:t>
            </a:r>
            <a:r>
              <a:rPr lang="ko-KR" altLang="en-US" dirty="0" smtClean="0"/>
              <a:t>중부권 전시 수요가 많은 데 비하여 그 것을 다 감당하지 못할 정도로 협소함</a:t>
            </a:r>
            <a:r>
              <a:rPr lang="en-US" altLang="ko-KR" dirty="0" smtClean="0"/>
              <a:t>. </a:t>
            </a:r>
            <a:r>
              <a:rPr lang="ko-KR" altLang="en-US" dirty="0" smtClean="0"/>
              <a:t>코트라 등과 협의를 통해 전시 시설을 확대한다면 보다 나은 컨벤션 사업을 추진할 수 있을 것이다</a:t>
            </a:r>
            <a:r>
              <a:rPr lang="en-US" altLang="ko-KR" dirty="0" smtClean="0"/>
              <a:t>. </a:t>
            </a:r>
            <a:endParaRPr lang="ko-KR" altLang="en-US" dirty="0" smtClean="0"/>
          </a:p>
          <a:p>
            <a:r>
              <a:rPr lang="ko-KR" altLang="en-US" dirty="0" smtClean="0"/>
              <a:t>이에 따라 앞에 보시는 기사와 같이 시에서는 전시</a:t>
            </a:r>
            <a:r>
              <a:rPr lang="en-US" altLang="ko-KR" dirty="0" smtClean="0"/>
              <a:t>/</a:t>
            </a:r>
            <a:r>
              <a:rPr lang="ko-KR" altLang="en-US" dirty="0" smtClean="0"/>
              <a:t>컨벤션 시설을 확충하기</a:t>
            </a:r>
            <a:r>
              <a:rPr lang="ko-KR" altLang="en-US" baseline="0" dirty="0" smtClean="0"/>
              <a:t> 위해 빠르게 진행 중에 있음</a:t>
            </a:r>
            <a:r>
              <a:rPr lang="en-US" altLang="ko-KR" baseline="0" dirty="0" smtClean="0"/>
              <a:t>. </a:t>
            </a:r>
          </a:p>
          <a:p>
            <a:r>
              <a:rPr lang="ko-KR" altLang="en-US" baseline="0" dirty="0" smtClean="0"/>
              <a:t>무역전시관 확장공사가 </a:t>
            </a:r>
            <a:r>
              <a:rPr lang="en-US" altLang="ko-KR" baseline="0" dirty="0" smtClean="0"/>
              <a:t>2014</a:t>
            </a:r>
            <a:r>
              <a:rPr lang="ko-KR" altLang="en-US" baseline="0" dirty="0" smtClean="0"/>
              <a:t>년 착수</a:t>
            </a:r>
            <a:r>
              <a:rPr lang="en-US" altLang="ko-KR" baseline="0" dirty="0" smtClean="0"/>
              <a:t>, 2016</a:t>
            </a:r>
            <a:r>
              <a:rPr lang="ko-KR" altLang="en-US" baseline="0" dirty="0" smtClean="0"/>
              <a:t>년에 개관예정</a:t>
            </a:r>
            <a:r>
              <a:rPr lang="en-US" altLang="ko-KR" baseline="0" dirty="0" smtClean="0"/>
              <a:t>. </a:t>
            </a:r>
            <a:r>
              <a:rPr lang="ko-KR" altLang="en-US" baseline="0" dirty="0" smtClean="0"/>
              <a:t>이는 대전의 컨벤션 산업을 더 성장시킬 수 있는 좋인 기회가 될 거임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smtClean="0"/>
              <a:t>부족한 것을 확충하기 위해 서두르는 것은 좋으나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빠른 성장 못지 않게 튼튼한 기반을 마련하는 것 역시 중요함</a:t>
            </a:r>
            <a:r>
              <a:rPr lang="en-US" altLang="ko-KR" baseline="0" dirty="0" smtClean="0"/>
              <a:t>. </a:t>
            </a:r>
            <a:r>
              <a:rPr lang="ko-KR" altLang="en-US" baseline="0" dirty="0" err="1" smtClean="0"/>
              <a:t>잰걸음으로</a:t>
            </a:r>
            <a:r>
              <a:rPr lang="ko-KR" altLang="en-US" baseline="0" dirty="0" smtClean="0"/>
              <a:t> 재촉하다가 후에 더 큰 문제를 낳을 수 있음</a:t>
            </a:r>
            <a:r>
              <a:rPr lang="en-US" altLang="ko-KR" baseline="0" dirty="0" smtClean="0"/>
              <a:t>. </a:t>
            </a:r>
            <a:r>
              <a:rPr lang="ko-KR" altLang="en-US" baseline="0" dirty="0" smtClean="0"/>
              <a:t>급해도 차근차근 문제점을 해결해 나가는 것이 짱</a:t>
            </a:r>
            <a:r>
              <a:rPr lang="en-US" altLang="ko-KR" baseline="0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1E178D-97C7-4CBF-A3F1-7F748C290DF4}" type="slidenum">
              <a:rPr lang="ko-KR" altLang="en-US" smtClean="0"/>
              <a:t>14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6152" y="1069848"/>
            <a:ext cx="7470648" cy="1470025"/>
          </a:xfrm>
        </p:spPr>
        <p:txBody>
          <a:bodyPr>
            <a:noAutofit/>
          </a:bodyPr>
          <a:lstStyle>
            <a:lvl1pPr algn="r">
              <a:defRPr sz="480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black">
          <a:xfrm>
            <a:off x="2743200" y="384048"/>
            <a:ext cx="5943600" cy="612648"/>
          </a:xfrm>
        </p:spPr>
        <p:txBody>
          <a:bodyPr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AA09F-1B2C-42D7-9DA0-FEE344B0DC3F}" type="datetimeFigureOut">
              <a:rPr lang="ko-KR" altLang="en-US" smtClean="0"/>
              <a:pPr/>
              <a:t>2017-08-17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3630-FC1A-4C45-8C3B-98BB820D2CA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grpSp>
        <p:nvGrpSpPr>
          <p:cNvPr id="7" name="Group 21"/>
          <p:cNvGrpSpPr/>
          <p:nvPr/>
        </p:nvGrpSpPr>
        <p:grpSpPr bwMode="grayWhite">
          <a:xfrm rot="19693411">
            <a:off x="3335008" y="1909248"/>
            <a:ext cx="6021229" cy="4829684"/>
            <a:chOff x="1761807" y="615248"/>
            <a:chExt cx="6021229" cy="4829684"/>
          </a:xfrm>
        </p:grpSpPr>
        <p:grpSp>
          <p:nvGrpSpPr>
            <p:cNvPr id="8" name="Group 42"/>
            <p:cNvGrpSpPr/>
            <p:nvPr userDrawn="1"/>
          </p:nvGrpSpPr>
          <p:grpSpPr bwMode="grayWhite">
            <a:xfrm>
              <a:off x="1761807" y="1695712"/>
              <a:ext cx="6021229" cy="3068566"/>
              <a:chOff x="1522575" y="779540"/>
              <a:chExt cx="6021229" cy="3068566"/>
            </a:xfrm>
          </p:grpSpPr>
          <p:sp>
            <p:nvSpPr>
              <p:cNvPr id="22" name="Freeform 21"/>
              <p:cNvSpPr/>
              <p:nvPr userDrawn="1"/>
            </p:nvSpPr>
            <p:spPr bwMode="grayWhite">
              <a:xfrm>
                <a:off x="1531435" y="783084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9100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 userDrawn="1"/>
            </p:nvSpPr>
            <p:spPr bwMode="grayWhite">
              <a:xfrm>
                <a:off x="1522575" y="779540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25400">
                <a:gradFill flip="none" rotWithShape="1">
                  <a:gsLst>
                    <a:gs pos="84000">
                      <a:srgbClr val="F8F8F8">
                        <a:alpha val="0"/>
                      </a:srgbClr>
                    </a:gs>
                    <a:gs pos="41000">
                      <a:srgbClr val="F8F8F8">
                        <a:alpha val="44000"/>
                      </a:srgbClr>
                    </a:gs>
                    <a:gs pos="88000">
                      <a:srgbClr val="F8F8F8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9" name="Straight Connector 8"/>
            <p:cNvCxnSpPr/>
            <p:nvPr userDrawn="1"/>
          </p:nvCxnSpPr>
          <p:spPr bwMode="grayWhite">
            <a:xfrm rot="18120000" flipH="1">
              <a:off x="2718288" y="2106345"/>
              <a:ext cx="3999708" cy="2492654"/>
            </a:xfrm>
            <a:prstGeom prst="line">
              <a:avLst/>
            </a:prstGeom>
            <a:ln w="50800">
              <a:gradFill flip="none" rotWithShape="1">
                <a:gsLst>
                  <a:gs pos="10000">
                    <a:srgbClr val="FFFFFF">
                      <a:alpha val="0"/>
                    </a:srgbClr>
                  </a:gs>
                  <a:gs pos="50000">
                    <a:srgbClr val="F8F8F8">
                      <a:alpha val="60000"/>
                    </a:srgbClr>
                  </a:gs>
                  <a:gs pos="90000">
                    <a:srgbClr val="DDDDDD">
                      <a:alpha val="0"/>
                    </a:srgbClr>
                  </a:gs>
                </a:gsLst>
                <a:lin ang="2700000" scaled="1"/>
                <a:tileRect/>
              </a:gradFill>
              <a:miter lim="800000"/>
            </a:ln>
            <a:effectLst>
              <a:glow rad="63500">
                <a:srgbClr val="FFFFFF">
                  <a:alpha val="392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38"/>
            <p:cNvGrpSpPr/>
            <p:nvPr userDrawn="1"/>
          </p:nvGrpSpPr>
          <p:grpSpPr bwMode="grayWhite">
            <a:xfrm>
              <a:off x="3730877" y="1536192"/>
              <a:ext cx="2721357" cy="3879656"/>
              <a:chOff x="3730877" y="1536192"/>
              <a:chExt cx="2721357" cy="3879656"/>
            </a:xfrm>
          </p:grpSpPr>
          <p:sp>
            <p:nvSpPr>
              <p:cNvPr id="20" name="Freeform 19"/>
              <p:cNvSpPr/>
              <p:nvPr userDrawn="1"/>
            </p:nvSpPr>
            <p:spPr bwMode="grayWhite">
              <a:xfrm>
                <a:off x="4388453" y="1629422"/>
                <a:ext cx="2059093" cy="340542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  <a:gd name="connsiteX2" fmla="*/ 0 w 2374787"/>
                  <a:gd name="connsiteY2" fmla="*/ 0 h 3196607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7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7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2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Freeform 20"/>
              <p:cNvSpPr/>
              <p:nvPr userDrawn="1"/>
            </p:nvSpPr>
            <p:spPr bwMode="grayWhite">
              <a:xfrm>
                <a:off x="3730877" y="1536192"/>
                <a:ext cx="2721357" cy="3879656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  <a:gd name="connsiteX3" fmla="*/ 1 w 3138588"/>
                  <a:gd name="connsiteY3" fmla="*/ 0 h 3682514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  <a:lnTo>
                      <a:pt x="1" y="0"/>
                    </a:lnTo>
                    <a:close/>
                  </a:path>
                  <a:path w="3138588" h="3682514" fill="none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39"/>
            <p:cNvGrpSpPr/>
            <p:nvPr userDrawn="1"/>
          </p:nvGrpSpPr>
          <p:grpSpPr bwMode="grayWhite">
            <a:xfrm>
              <a:off x="2756586" y="1619763"/>
              <a:ext cx="2892850" cy="3379627"/>
              <a:chOff x="2756587" y="1619763"/>
              <a:chExt cx="2892850" cy="3379627"/>
            </a:xfrm>
          </p:grpSpPr>
          <p:sp>
            <p:nvSpPr>
              <p:cNvPr id="18" name="Freeform 17"/>
              <p:cNvSpPr/>
              <p:nvPr userDrawn="1"/>
            </p:nvSpPr>
            <p:spPr bwMode="grayWhite">
              <a:xfrm flipH="1">
                <a:off x="2774785" y="1709909"/>
                <a:ext cx="2188853" cy="293368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  <a:gd name="connsiteX2" fmla="*/ 0 w 2374789"/>
                  <a:gd name="connsiteY2" fmla="*/ 0 h 3196608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9" h="3196608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9" h="3196608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Freeform 18"/>
              <p:cNvSpPr/>
              <p:nvPr userDrawn="1"/>
            </p:nvSpPr>
            <p:spPr bwMode="grayWhite">
              <a:xfrm flipH="1">
                <a:off x="2756587" y="1619763"/>
                <a:ext cx="2892850" cy="337962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8575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3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37"/>
            <p:cNvGrpSpPr/>
            <p:nvPr userDrawn="1"/>
          </p:nvGrpSpPr>
          <p:grpSpPr bwMode="grayWhite">
            <a:xfrm>
              <a:off x="3126248" y="615248"/>
              <a:ext cx="3325881" cy="2834631"/>
              <a:chOff x="3126249" y="615248"/>
              <a:chExt cx="3325881" cy="2834631"/>
            </a:xfrm>
          </p:grpSpPr>
          <p:sp>
            <p:nvSpPr>
              <p:cNvPr id="16" name="Freeform 15"/>
              <p:cNvSpPr/>
              <p:nvPr userDrawn="1"/>
            </p:nvSpPr>
            <p:spPr bwMode="grayWhite">
              <a:xfrm rot="13693869" flipH="1">
                <a:off x="3845802" y="929727"/>
                <a:ext cx="2144802" cy="2887031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  <a:gd name="connsiteX2" fmla="*/ 0 w 2374788"/>
                  <a:gd name="connsiteY2" fmla="*/ 0 h 3196606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6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6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65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Freeform 16"/>
              <p:cNvSpPr/>
              <p:nvPr userDrawn="1"/>
            </p:nvSpPr>
            <p:spPr bwMode="grayWhite">
              <a:xfrm rot="13693869" flipH="1">
                <a:off x="3371874" y="369623"/>
                <a:ext cx="2834631" cy="3325881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6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36"/>
            <p:cNvGrpSpPr/>
            <p:nvPr userDrawn="1"/>
          </p:nvGrpSpPr>
          <p:grpSpPr bwMode="grayWhite">
            <a:xfrm>
              <a:off x="2490231" y="1369960"/>
              <a:ext cx="4781177" cy="4074972"/>
              <a:chOff x="2490231" y="1369960"/>
              <a:chExt cx="4781177" cy="4074972"/>
            </a:xfrm>
          </p:grpSpPr>
          <p:sp>
            <p:nvSpPr>
              <p:cNvPr id="14" name="Freeform 13"/>
              <p:cNvSpPr/>
              <p:nvPr userDrawn="1"/>
            </p:nvSpPr>
            <p:spPr bwMode="grayWhite">
              <a:xfrm rot="13693869" flipH="1">
                <a:off x="3524638" y="1822044"/>
                <a:ext cx="3083296" cy="4150302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  <a:gd name="connsiteX2" fmla="*/ 0 w 2374788"/>
                  <a:gd name="connsiteY2" fmla="*/ 0 h 3196607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Freeform 14"/>
              <p:cNvSpPr/>
              <p:nvPr userDrawn="1"/>
            </p:nvSpPr>
            <p:spPr bwMode="grayWhite">
              <a:xfrm rot="13693869" flipH="1">
                <a:off x="2843334" y="1016857"/>
                <a:ext cx="4074972" cy="478117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3175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3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24" name="Picture 230" descr="sta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4648200" y="4419600"/>
            <a:ext cx="895350" cy="914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992716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AA09F-1B2C-42D7-9DA0-FEE344B0DC3F}" type="datetimeFigureOut">
              <a:rPr lang="ko-KR" altLang="en-US" smtClean="0"/>
              <a:pPr/>
              <a:t>2017-08-17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3630-FC1A-4C45-8C3B-98BB820D2CA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8534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black">
          <a:xfrm>
            <a:off x="7068312" y="356616"/>
            <a:ext cx="1618488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56616"/>
            <a:ext cx="6400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AA09F-1B2C-42D7-9DA0-FEE344B0DC3F}" type="datetimeFigureOut">
              <a:rPr lang="ko-KR" altLang="en-US" smtClean="0"/>
              <a:pPr/>
              <a:t>2017-08-17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3630-FC1A-4C45-8C3B-98BB820D2CA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505267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8720"/>
            <a:ext cx="8229600" cy="4983480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AA09F-1B2C-42D7-9DA0-FEE344B0DC3F}" type="datetimeFigureOut">
              <a:rPr lang="ko-KR" altLang="en-US" smtClean="0"/>
              <a:pPr/>
              <a:t>2017-08-17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3630-FC1A-4C45-8C3B-98BB820D2CA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201386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232" y="2286000"/>
            <a:ext cx="7772400" cy="1362075"/>
          </a:xfrm>
        </p:spPr>
        <p:txBody>
          <a:bodyPr anchor="t">
            <a:noAutofit/>
          </a:bodyPr>
          <a:lstStyle>
            <a:lvl1pPr algn="ctr">
              <a:defRPr sz="48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1353312"/>
            <a:ext cx="7772400" cy="905256"/>
          </a:xfrm>
        </p:spPr>
        <p:txBody>
          <a:bodyPr anchor="b"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AA09F-1B2C-42D7-9DA0-FEE344B0DC3F}" type="datetimeFigureOut">
              <a:rPr lang="ko-KR" altLang="en-US" smtClean="0"/>
              <a:pPr/>
              <a:t>2017-08-17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3630-FC1A-4C45-8C3B-98BB820D2CA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grpSp>
        <p:nvGrpSpPr>
          <p:cNvPr id="7" name="Group 21"/>
          <p:cNvGrpSpPr/>
          <p:nvPr/>
        </p:nvGrpSpPr>
        <p:grpSpPr bwMode="grayWhite">
          <a:xfrm rot="19693411">
            <a:off x="3335008" y="1909248"/>
            <a:ext cx="6021229" cy="4829684"/>
            <a:chOff x="1761807" y="615248"/>
            <a:chExt cx="6021229" cy="4829684"/>
          </a:xfrm>
        </p:grpSpPr>
        <p:grpSp>
          <p:nvGrpSpPr>
            <p:cNvPr id="8" name="Group 42"/>
            <p:cNvGrpSpPr/>
            <p:nvPr userDrawn="1"/>
          </p:nvGrpSpPr>
          <p:grpSpPr bwMode="grayWhite">
            <a:xfrm>
              <a:off x="1761807" y="1695712"/>
              <a:ext cx="6021229" cy="3068566"/>
              <a:chOff x="1522575" y="779540"/>
              <a:chExt cx="6021229" cy="3068566"/>
            </a:xfrm>
          </p:grpSpPr>
          <p:sp>
            <p:nvSpPr>
              <p:cNvPr id="22" name="Freeform 21"/>
              <p:cNvSpPr/>
              <p:nvPr userDrawn="1"/>
            </p:nvSpPr>
            <p:spPr bwMode="grayWhite">
              <a:xfrm>
                <a:off x="1531435" y="783084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9100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 userDrawn="1"/>
            </p:nvSpPr>
            <p:spPr bwMode="grayWhite">
              <a:xfrm>
                <a:off x="1522575" y="779540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25400">
                <a:gradFill flip="none" rotWithShape="1">
                  <a:gsLst>
                    <a:gs pos="84000">
                      <a:srgbClr val="F8F8F8">
                        <a:alpha val="0"/>
                      </a:srgbClr>
                    </a:gs>
                    <a:gs pos="41000">
                      <a:srgbClr val="F8F8F8">
                        <a:alpha val="44000"/>
                      </a:srgbClr>
                    </a:gs>
                    <a:gs pos="88000">
                      <a:srgbClr val="F8F8F8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9" name="Straight Connector 8"/>
            <p:cNvCxnSpPr/>
            <p:nvPr userDrawn="1"/>
          </p:nvCxnSpPr>
          <p:spPr bwMode="grayWhite">
            <a:xfrm rot="18120000" flipH="1">
              <a:off x="2718288" y="2106345"/>
              <a:ext cx="3999708" cy="2492654"/>
            </a:xfrm>
            <a:prstGeom prst="line">
              <a:avLst/>
            </a:prstGeom>
            <a:ln w="50800">
              <a:gradFill flip="none" rotWithShape="1">
                <a:gsLst>
                  <a:gs pos="10000">
                    <a:srgbClr val="FFFFFF">
                      <a:alpha val="0"/>
                    </a:srgbClr>
                  </a:gs>
                  <a:gs pos="50000">
                    <a:srgbClr val="F8F8F8">
                      <a:alpha val="60000"/>
                    </a:srgbClr>
                  </a:gs>
                  <a:gs pos="90000">
                    <a:srgbClr val="DDDDDD">
                      <a:alpha val="0"/>
                    </a:srgbClr>
                  </a:gs>
                </a:gsLst>
                <a:lin ang="2700000" scaled="1"/>
                <a:tileRect/>
              </a:gradFill>
              <a:miter lim="800000"/>
            </a:ln>
            <a:effectLst>
              <a:glow rad="63500">
                <a:srgbClr val="FFFFFF">
                  <a:alpha val="392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38"/>
            <p:cNvGrpSpPr/>
            <p:nvPr userDrawn="1"/>
          </p:nvGrpSpPr>
          <p:grpSpPr bwMode="grayWhite">
            <a:xfrm>
              <a:off x="3730877" y="1536192"/>
              <a:ext cx="2721357" cy="3879656"/>
              <a:chOff x="3730877" y="1536192"/>
              <a:chExt cx="2721357" cy="3879656"/>
            </a:xfrm>
          </p:grpSpPr>
          <p:sp>
            <p:nvSpPr>
              <p:cNvPr id="20" name="Freeform 19"/>
              <p:cNvSpPr/>
              <p:nvPr userDrawn="1"/>
            </p:nvSpPr>
            <p:spPr bwMode="grayWhite">
              <a:xfrm>
                <a:off x="4388453" y="1629422"/>
                <a:ext cx="2059093" cy="340542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  <a:gd name="connsiteX2" fmla="*/ 0 w 2374787"/>
                  <a:gd name="connsiteY2" fmla="*/ 0 h 3196607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7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7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2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Freeform 20"/>
              <p:cNvSpPr/>
              <p:nvPr userDrawn="1"/>
            </p:nvSpPr>
            <p:spPr bwMode="grayWhite">
              <a:xfrm>
                <a:off x="3730877" y="1536192"/>
                <a:ext cx="2721357" cy="3879656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  <a:gd name="connsiteX3" fmla="*/ 1 w 3138588"/>
                  <a:gd name="connsiteY3" fmla="*/ 0 h 3682514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  <a:lnTo>
                      <a:pt x="1" y="0"/>
                    </a:lnTo>
                    <a:close/>
                  </a:path>
                  <a:path w="3138588" h="3682514" fill="none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39"/>
            <p:cNvGrpSpPr/>
            <p:nvPr userDrawn="1"/>
          </p:nvGrpSpPr>
          <p:grpSpPr bwMode="grayWhite">
            <a:xfrm>
              <a:off x="2756586" y="1619763"/>
              <a:ext cx="2892850" cy="3379627"/>
              <a:chOff x="2756587" y="1619763"/>
              <a:chExt cx="2892850" cy="3379627"/>
            </a:xfrm>
          </p:grpSpPr>
          <p:sp>
            <p:nvSpPr>
              <p:cNvPr id="18" name="Freeform 17"/>
              <p:cNvSpPr/>
              <p:nvPr userDrawn="1"/>
            </p:nvSpPr>
            <p:spPr bwMode="grayWhite">
              <a:xfrm flipH="1">
                <a:off x="2774785" y="1709909"/>
                <a:ext cx="2188853" cy="293368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  <a:gd name="connsiteX2" fmla="*/ 0 w 2374789"/>
                  <a:gd name="connsiteY2" fmla="*/ 0 h 3196608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9" h="3196608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9" h="3196608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Freeform 18"/>
              <p:cNvSpPr/>
              <p:nvPr userDrawn="1"/>
            </p:nvSpPr>
            <p:spPr bwMode="grayWhite">
              <a:xfrm flipH="1">
                <a:off x="2756587" y="1619763"/>
                <a:ext cx="2892850" cy="337962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8575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3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37"/>
            <p:cNvGrpSpPr/>
            <p:nvPr userDrawn="1"/>
          </p:nvGrpSpPr>
          <p:grpSpPr bwMode="grayWhite">
            <a:xfrm>
              <a:off x="3126248" y="615248"/>
              <a:ext cx="3325881" cy="2834631"/>
              <a:chOff x="3126249" y="615248"/>
              <a:chExt cx="3325881" cy="2834631"/>
            </a:xfrm>
          </p:grpSpPr>
          <p:sp>
            <p:nvSpPr>
              <p:cNvPr id="16" name="Freeform 15"/>
              <p:cNvSpPr/>
              <p:nvPr userDrawn="1"/>
            </p:nvSpPr>
            <p:spPr bwMode="grayWhite">
              <a:xfrm rot="13693869" flipH="1">
                <a:off x="3845802" y="929727"/>
                <a:ext cx="2144802" cy="2887031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  <a:gd name="connsiteX2" fmla="*/ 0 w 2374788"/>
                  <a:gd name="connsiteY2" fmla="*/ 0 h 3196606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6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6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65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Freeform 16"/>
              <p:cNvSpPr/>
              <p:nvPr userDrawn="1"/>
            </p:nvSpPr>
            <p:spPr bwMode="grayWhite">
              <a:xfrm rot="13693869" flipH="1">
                <a:off x="3371874" y="369623"/>
                <a:ext cx="2834631" cy="3325881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6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36"/>
            <p:cNvGrpSpPr/>
            <p:nvPr userDrawn="1"/>
          </p:nvGrpSpPr>
          <p:grpSpPr bwMode="grayWhite">
            <a:xfrm>
              <a:off x="2490231" y="1369960"/>
              <a:ext cx="4781177" cy="4074972"/>
              <a:chOff x="2490231" y="1369960"/>
              <a:chExt cx="4781177" cy="4074972"/>
            </a:xfrm>
          </p:grpSpPr>
          <p:sp>
            <p:nvSpPr>
              <p:cNvPr id="14" name="Freeform 13"/>
              <p:cNvSpPr/>
              <p:nvPr userDrawn="1"/>
            </p:nvSpPr>
            <p:spPr bwMode="grayWhite">
              <a:xfrm rot="13693869" flipH="1">
                <a:off x="3524638" y="1822044"/>
                <a:ext cx="3083296" cy="4150302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  <a:gd name="connsiteX2" fmla="*/ 0 w 2374788"/>
                  <a:gd name="connsiteY2" fmla="*/ 0 h 3196607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 rtl="0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kern="120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Freeform 14"/>
              <p:cNvSpPr/>
              <p:nvPr userDrawn="1"/>
            </p:nvSpPr>
            <p:spPr bwMode="grayWhite">
              <a:xfrm rot="13693869" flipH="1">
                <a:off x="2843334" y="1016857"/>
                <a:ext cx="4074972" cy="478117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3175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3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pic>
        <p:nvPicPr>
          <p:cNvPr id="24" name="Picture 230" descr="sta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gray">
          <a:xfrm>
            <a:off x="4648200" y="4419600"/>
            <a:ext cx="895350" cy="914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82090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4632" y="1289304"/>
            <a:ext cx="4038600" cy="4672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1728" y="1289304"/>
            <a:ext cx="4038600" cy="4672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AA09F-1B2C-42D7-9DA0-FEE344B0DC3F}" type="datetimeFigureOut">
              <a:rPr lang="ko-KR" altLang="en-US" smtClean="0"/>
              <a:pPr/>
              <a:t>2017-08-17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3630-FC1A-4C45-8C3B-98BB820D2CA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95069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57200" y="1353312"/>
            <a:ext cx="4041648" cy="639762"/>
          </a:xfrm>
          <a:solidFill>
            <a:srgbClr val="FFFFFF">
              <a:alpha val="25098"/>
            </a:srgbClr>
          </a:solidFill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93976"/>
            <a:ext cx="4040188" cy="40325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4645025" y="1353312"/>
            <a:ext cx="4041648" cy="639762"/>
          </a:xfrm>
          <a:solidFill>
            <a:srgbClr val="FFFFFF">
              <a:alpha val="25098"/>
            </a:srgbClr>
          </a:solidFill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93976"/>
            <a:ext cx="4041775" cy="40325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AA09F-1B2C-42D7-9DA0-FEE344B0DC3F}" type="datetimeFigureOut">
              <a:rPr lang="ko-KR" altLang="en-US" smtClean="0"/>
              <a:pPr/>
              <a:t>2017-08-17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3630-FC1A-4C45-8C3B-98BB820D2CA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09331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AA09F-1B2C-42D7-9DA0-FEE344B0DC3F}" type="datetimeFigureOut">
              <a:rPr lang="ko-KR" altLang="en-US" smtClean="0"/>
              <a:pPr/>
              <a:t>2017-08-17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3630-FC1A-4C45-8C3B-98BB820D2CA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5023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AA09F-1B2C-42D7-9DA0-FEE344B0DC3F}" type="datetimeFigureOut">
              <a:rPr lang="ko-KR" altLang="en-US" smtClean="0"/>
              <a:pPr/>
              <a:t>2017-08-17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3630-FC1A-4C45-8C3B-98BB820D2CA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84089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6152" y="0"/>
            <a:ext cx="7470648" cy="987552"/>
          </a:xfrm>
        </p:spPr>
        <p:txBody>
          <a:bodyPr anchor="b">
            <a:normAutofit/>
          </a:bodyPr>
          <a:lstStyle>
            <a:lvl1pPr algn="l">
              <a:defRPr sz="4000" b="1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1016" y="1371600"/>
            <a:ext cx="4672584" cy="485546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6025896" y="1371600"/>
            <a:ext cx="2633472" cy="4873752"/>
          </a:xfrm>
          <a:gradFill>
            <a:gsLst>
              <a:gs pos="0">
                <a:schemeClr val="bg1">
                  <a:lumMod val="95000"/>
                  <a:alpha val="34000"/>
                </a:schemeClr>
              </a:gs>
              <a:gs pos="60000">
                <a:schemeClr val="tx2">
                  <a:lumMod val="20000"/>
                  <a:lumOff val="80000"/>
                  <a:alpha val="0"/>
                </a:schemeClr>
              </a:gs>
            </a:gsLst>
            <a:lin ang="5400000" scaled="1"/>
          </a:gradFill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AA09F-1B2C-42D7-9DA0-FEE344B0DC3F}" type="datetimeFigureOut">
              <a:rPr lang="ko-KR" altLang="en-US" smtClean="0"/>
              <a:pPr/>
              <a:t>2017-08-17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3630-FC1A-4C45-8C3B-98BB820D2CA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4735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502920" y="4855464"/>
            <a:ext cx="3218688" cy="777240"/>
          </a:xfrm>
          <a:solidFill>
            <a:schemeClr val="bg2">
              <a:lumMod val="50000"/>
            </a:schemeClr>
          </a:solidFill>
        </p:spPr>
        <p:txBody>
          <a:bodyPr anchor="ctr"/>
          <a:lstStyle>
            <a:lvl1pPr algn="ctr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3867912" y="1216152"/>
            <a:ext cx="4626864" cy="4398264"/>
          </a:xfrm>
          <a:solidFill>
            <a:srgbClr val="EAEAEA"/>
          </a:solidFill>
          <a:effectLst>
            <a:outerShdw blurRad="254000" dist="101600" dir="2700000" algn="ctr" rotWithShape="0">
              <a:srgbClr val="000000">
                <a:alpha val="4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2920" y="1216152"/>
            <a:ext cx="3218688" cy="3575304"/>
          </a:xfrm>
        </p:spPr>
        <p:txBody>
          <a:bodyPr anchor="b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AA09F-1B2C-42D7-9DA0-FEE344B0DC3F}" type="datetimeFigureOut">
              <a:rPr lang="ko-KR" altLang="en-US" smtClean="0"/>
              <a:pPr/>
              <a:t>2017-08-17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0D3630-FC1A-4C45-8C3B-98BB820D2CA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04568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White">
          <a:xfrm>
            <a:off x="0" y="0"/>
            <a:ext cx="9144000" cy="6858000"/>
          </a:xfrm>
          <a:prstGeom prst="rect">
            <a:avLst/>
          </a:prstGeom>
          <a:gradFill>
            <a:gsLst>
              <a:gs pos="6000">
                <a:schemeClr val="bg2">
                  <a:lumMod val="50000"/>
                  <a:alpha val="83000"/>
                </a:schemeClr>
              </a:gs>
              <a:gs pos="26000">
                <a:schemeClr val="bg2">
                  <a:lumMod val="50000"/>
                  <a:alpha val="63000"/>
                </a:schemeClr>
              </a:gs>
              <a:gs pos="50000">
                <a:schemeClr val="bg2">
                  <a:lumMod val="50000"/>
                  <a:alpha val="27000"/>
                </a:schemeClr>
              </a:gs>
              <a:gs pos="100000">
                <a:schemeClr val="bg2">
                  <a:lumMod val="5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 bwMode="black">
          <a:xfrm>
            <a:off x="0" y="0"/>
            <a:ext cx="1216152" cy="987552"/>
          </a:xfrm>
          <a:prstGeom prst="rect">
            <a:avLst/>
          </a:prstGeom>
          <a:solidFill>
            <a:srgbClr val="FFFF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 bwMode="white">
          <a:xfrm>
            <a:off x="76200" y="1066800"/>
            <a:ext cx="2590800" cy="1219200"/>
          </a:xfrm>
          <a:prstGeom prst="rect">
            <a:avLst/>
          </a:prstGeom>
          <a:blipFill dpi="0" rotWithShape="1">
            <a:blip r:embed="rId13">
              <a:alphaModFix amt="5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136" descr="star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gray">
          <a:xfrm rot="-1315059">
            <a:off x="8659903" y="5872449"/>
            <a:ext cx="542925" cy="555625"/>
          </a:xfrm>
          <a:prstGeom prst="rect">
            <a:avLst/>
          </a:prstGeom>
          <a:noFill/>
        </p:spPr>
      </p:pic>
      <p:pic>
        <p:nvPicPr>
          <p:cNvPr id="11" name="Picture 139" descr="star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gray">
          <a:xfrm rot="-1315059" flipH="1" flipV="1">
            <a:off x="152400" y="4724400"/>
            <a:ext cx="425450" cy="434975"/>
          </a:xfrm>
          <a:prstGeom prst="rect">
            <a:avLst/>
          </a:prstGeom>
          <a:noFill/>
        </p:spPr>
      </p:pic>
      <p:pic>
        <p:nvPicPr>
          <p:cNvPr id="12" name="Picture 99" descr="star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gray">
          <a:xfrm rot="-1315059">
            <a:off x="533400" y="152400"/>
            <a:ext cx="692150" cy="708025"/>
          </a:xfrm>
          <a:prstGeom prst="rect">
            <a:avLst/>
          </a:prstGeom>
          <a:noFill/>
        </p:spPr>
      </p:pic>
      <p:cxnSp>
        <p:nvCxnSpPr>
          <p:cNvPr id="13" name="Straight Connector 12"/>
          <p:cNvCxnSpPr/>
          <p:nvPr/>
        </p:nvCxnSpPr>
        <p:spPr bwMode="white">
          <a:xfrm>
            <a:off x="1216946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 bwMode="ltGray">
          <a:xfrm>
            <a:off x="8714232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 bwMode="ltGray">
          <a:xfrm>
            <a:off x="2670048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 bwMode="grayWhite">
          <a:xfrm>
            <a:off x="0" y="990600"/>
            <a:ext cx="9144000" cy="1588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 bwMode="grayWhite">
          <a:xfrm>
            <a:off x="5788152" y="1069848"/>
            <a:ext cx="3355848" cy="1588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01"/>
          <p:cNvGrpSpPr>
            <a:grpSpLocks/>
          </p:cNvGrpSpPr>
          <p:nvPr/>
        </p:nvGrpSpPr>
        <p:grpSpPr bwMode="ltGray">
          <a:xfrm>
            <a:off x="-61512" y="-103188"/>
            <a:ext cx="4100112" cy="4217988"/>
            <a:chOff x="-80" y="-65"/>
            <a:chExt cx="2624" cy="2631"/>
          </a:xfrm>
          <a:solidFill>
            <a:schemeClr val="bg2">
              <a:lumMod val="20000"/>
              <a:lumOff val="80000"/>
              <a:alpha val="10196"/>
            </a:schemeClr>
          </a:solidFill>
        </p:grpSpPr>
        <p:sp>
          <p:nvSpPr>
            <p:cNvPr id="19" name="Freeform 102"/>
            <p:cNvSpPr>
              <a:spLocks/>
            </p:cNvSpPr>
            <p:nvPr/>
          </p:nvSpPr>
          <p:spPr bwMode="ltGray">
            <a:xfrm>
              <a:off x="1703" y="0"/>
              <a:ext cx="73" cy="34"/>
            </a:xfrm>
            <a:custGeom>
              <a:avLst/>
              <a:gdLst>
                <a:gd name="connsiteX0" fmla="*/ 674 w 711"/>
                <a:gd name="connsiteY0" fmla="*/ 0 h 451"/>
                <a:gd name="connsiteX1" fmla="*/ 711 w 711"/>
                <a:gd name="connsiteY1" fmla="*/ 67 h 451"/>
                <a:gd name="connsiteX2" fmla="*/ 132 w 711"/>
                <a:gd name="connsiteY2" fmla="*/ 401 h 451"/>
                <a:gd name="connsiteX3" fmla="*/ 112 w 711"/>
                <a:gd name="connsiteY3" fmla="*/ 367 h 451"/>
                <a:gd name="connsiteX4" fmla="*/ 94 w 711"/>
                <a:gd name="connsiteY4" fmla="*/ 335 h 451"/>
                <a:gd name="connsiteX5" fmla="*/ 674 w 711"/>
                <a:gd name="connsiteY5" fmla="*/ 0 h 451"/>
                <a:gd name="connsiteX0" fmla="*/ 674 w 711"/>
                <a:gd name="connsiteY0" fmla="*/ 0 h 451"/>
                <a:gd name="connsiteX1" fmla="*/ 711 w 711"/>
                <a:gd name="connsiteY1" fmla="*/ 67 h 451"/>
                <a:gd name="connsiteX2" fmla="*/ 185 w 711"/>
                <a:gd name="connsiteY2" fmla="*/ 369 h 451"/>
                <a:gd name="connsiteX3" fmla="*/ 132 w 711"/>
                <a:gd name="connsiteY3" fmla="*/ 401 h 451"/>
                <a:gd name="connsiteX4" fmla="*/ 112 w 711"/>
                <a:gd name="connsiteY4" fmla="*/ 367 h 451"/>
                <a:gd name="connsiteX5" fmla="*/ 94 w 711"/>
                <a:gd name="connsiteY5" fmla="*/ 335 h 451"/>
                <a:gd name="connsiteX6" fmla="*/ 674 w 711"/>
                <a:gd name="connsiteY6" fmla="*/ 0 h 451"/>
                <a:gd name="connsiteX0" fmla="*/ 674 w 711"/>
                <a:gd name="connsiteY0" fmla="*/ 0 h 401"/>
                <a:gd name="connsiteX1" fmla="*/ 711 w 711"/>
                <a:gd name="connsiteY1" fmla="*/ 67 h 401"/>
                <a:gd name="connsiteX2" fmla="*/ 185 w 711"/>
                <a:gd name="connsiteY2" fmla="*/ 369 h 401"/>
                <a:gd name="connsiteX3" fmla="*/ 132 w 711"/>
                <a:gd name="connsiteY3" fmla="*/ 401 h 401"/>
                <a:gd name="connsiteX4" fmla="*/ 112 w 711"/>
                <a:gd name="connsiteY4" fmla="*/ 367 h 401"/>
                <a:gd name="connsiteX5" fmla="*/ 94 w 711"/>
                <a:gd name="connsiteY5" fmla="*/ 335 h 401"/>
                <a:gd name="connsiteX6" fmla="*/ 674 w 711"/>
                <a:gd name="connsiteY6" fmla="*/ 0 h 401"/>
                <a:gd name="connsiteX0" fmla="*/ 562 w 599"/>
                <a:gd name="connsiteY0" fmla="*/ 0 h 401"/>
                <a:gd name="connsiteX1" fmla="*/ 599 w 599"/>
                <a:gd name="connsiteY1" fmla="*/ 67 h 401"/>
                <a:gd name="connsiteX2" fmla="*/ 73 w 599"/>
                <a:gd name="connsiteY2" fmla="*/ 369 h 401"/>
                <a:gd name="connsiteX3" fmla="*/ 20 w 599"/>
                <a:gd name="connsiteY3" fmla="*/ 401 h 401"/>
                <a:gd name="connsiteX4" fmla="*/ 0 w 599"/>
                <a:gd name="connsiteY4" fmla="*/ 367 h 401"/>
                <a:gd name="connsiteX5" fmla="*/ 562 w 599"/>
                <a:gd name="connsiteY5" fmla="*/ 0 h 401"/>
                <a:gd name="connsiteX0" fmla="*/ 0 w 599"/>
                <a:gd name="connsiteY0" fmla="*/ 300 h 334"/>
                <a:gd name="connsiteX1" fmla="*/ 599 w 599"/>
                <a:gd name="connsiteY1" fmla="*/ 0 h 334"/>
                <a:gd name="connsiteX2" fmla="*/ 73 w 599"/>
                <a:gd name="connsiteY2" fmla="*/ 302 h 334"/>
                <a:gd name="connsiteX3" fmla="*/ 20 w 599"/>
                <a:gd name="connsiteY3" fmla="*/ 334 h 334"/>
                <a:gd name="connsiteX4" fmla="*/ 0 w 599"/>
                <a:gd name="connsiteY4" fmla="*/ 300 h 334"/>
                <a:gd name="connsiteX0" fmla="*/ 0 w 73"/>
                <a:gd name="connsiteY0" fmla="*/ 5 h 39"/>
                <a:gd name="connsiteX1" fmla="*/ 73 w 73"/>
                <a:gd name="connsiteY1" fmla="*/ 7 h 39"/>
                <a:gd name="connsiteX2" fmla="*/ 20 w 73"/>
                <a:gd name="connsiteY2" fmla="*/ 39 h 39"/>
                <a:gd name="connsiteX3" fmla="*/ 0 w 73"/>
                <a:gd name="connsiteY3" fmla="*/ 5 h 39"/>
                <a:gd name="connsiteX0" fmla="*/ 0 w 73"/>
                <a:gd name="connsiteY0" fmla="*/ 0 h 34"/>
                <a:gd name="connsiteX1" fmla="*/ 73 w 73"/>
                <a:gd name="connsiteY1" fmla="*/ 2 h 34"/>
                <a:gd name="connsiteX2" fmla="*/ 20 w 73"/>
                <a:gd name="connsiteY2" fmla="*/ 34 h 34"/>
                <a:gd name="connsiteX3" fmla="*/ 0 w 73"/>
                <a:gd name="connsiteY3" fmla="*/ 0 h 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" h="34">
                  <a:moveTo>
                    <a:pt x="0" y="0"/>
                  </a:moveTo>
                  <a:cubicBezTo>
                    <a:pt x="24" y="1"/>
                    <a:pt x="49" y="1"/>
                    <a:pt x="73" y="2"/>
                  </a:cubicBezTo>
                  <a:lnTo>
                    <a:pt x="20" y="34"/>
                  </a:lnTo>
                  <a:cubicBezTo>
                    <a:pt x="13" y="23"/>
                    <a:pt x="7" y="1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03"/>
            <p:cNvSpPr>
              <a:spLocks/>
            </p:cNvSpPr>
            <p:nvPr/>
          </p:nvSpPr>
          <p:spPr bwMode="ltGray">
            <a:xfrm>
              <a:off x="1739" y="2"/>
              <a:ext cx="314" cy="131"/>
            </a:xfrm>
            <a:custGeom>
              <a:avLst/>
              <a:gdLst>
                <a:gd name="connsiteX0" fmla="*/ 607 w 638"/>
                <a:gd name="connsiteY0" fmla="*/ 0 h 353"/>
                <a:gd name="connsiteX1" fmla="*/ 638 w 638"/>
                <a:gd name="connsiteY1" fmla="*/ 71 h 353"/>
                <a:gd name="connsiteX2" fmla="*/ 33 w 638"/>
                <a:gd name="connsiteY2" fmla="*/ 353 h 353"/>
                <a:gd name="connsiteX3" fmla="*/ 0 w 638"/>
                <a:gd name="connsiteY3" fmla="*/ 284 h 353"/>
                <a:gd name="connsiteX4" fmla="*/ 129 w 638"/>
                <a:gd name="connsiteY4" fmla="*/ 222 h 353"/>
                <a:gd name="connsiteX5" fmla="*/ 607 w 638"/>
                <a:gd name="connsiteY5" fmla="*/ 0 h 353"/>
                <a:gd name="connsiteX0" fmla="*/ 607 w 638"/>
                <a:gd name="connsiteY0" fmla="*/ 0 h 353"/>
                <a:gd name="connsiteX1" fmla="*/ 638 w 638"/>
                <a:gd name="connsiteY1" fmla="*/ 71 h 353"/>
                <a:gd name="connsiteX2" fmla="*/ 314 w 638"/>
                <a:gd name="connsiteY2" fmla="*/ 222 h 353"/>
                <a:gd name="connsiteX3" fmla="*/ 33 w 638"/>
                <a:gd name="connsiteY3" fmla="*/ 353 h 353"/>
                <a:gd name="connsiteX4" fmla="*/ 0 w 638"/>
                <a:gd name="connsiteY4" fmla="*/ 284 h 353"/>
                <a:gd name="connsiteX5" fmla="*/ 129 w 638"/>
                <a:gd name="connsiteY5" fmla="*/ 222 h 353"/>
                <a:gd name="connsiteX6" fmla="*/ 607 w 638"/>
                <a:gd name="connsiteY6" fmla="*/ 0 h 353"/>
                <a:gd name="connsiteX0" fmla="*/ 129 w 638"/>
                <a:gd name="connsiteY0" fmla="*/ 151 h 282"/>
                <a:gd name="connsiteX1" fmla="*/ 638 w 638"/>
                <a:gd name="connsiteY1" fmla="*/ 0 h 282"/>
                <a:gd name="connsiteX2" fmla="*/ 314 w 638"/>
                <a:gd name="connsiteY2" fmla="*/ 151 h 282"/>
                <a:gd name="connsiteX3" fmla="*/ 33 w 638"/>
                <a:gd name="connsiteY3" fmla="*/ 282 h 282"/>
                <a:gd name="connsiteX4" fmla="*/ 0 w 638"/>
                <a:gd name="connsiteY4" fmla="*/ 213 h 282"/>
                <a:gd name="connsiteX5" fmla="*/ 129 w 638"/>
                <a:gd name="connsiteY5" fmla="*/ 151 h 282"/>
                <a:gd name="connsiteX0" fmla="*/ 129 w 314"/>
                <a:gd name="connsiteY0" fmla="*/ 0 h 131"/>
                <a:gd name="connsiteX1" fmla="*/ 314 w 314"/>
                <a:gd name="connsiteY1" fmla="*/ 0 h 131"/>
                <a:gd name="connsiteX2" fmla="*/ 33 w 314"/>
                <a:gd name="connsiteY2" fmla="*/ 131 h 131"/>
                <a:gd name="connsiteX3" fmla="*/ 0 w 314"/>
                <a:gd name="connsiteY3" fmla="*/ 62 h 131"/>
                <a:gd name="connsiteX4" fmla="*/ 129 w 314"/>
                <a:gd name="connsiteY4" fmla="*/ 0 h 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" h="131">
                  <a:moveTo>
                    <a:pt x="129" y="0"/>
                  </a:moveTo>
                  <a:lnTo>
                    <a:pt x="314" y="0"/>
                  </a:lnTo>
                  <a:lnTo>
                    <a:pt x="33" y="131"/>
                  </a:lnTo>
                  <a:lnTo>
                    <a:pt x="0" y="62"/>
                  </a:lnTo>
                  <a:lnTo>
                    <a:pt x="1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04"/>
            <p:cNvSpPr>
              <a:spLocks/>
            </p:cNvSpPr>
            <p:nvPr/>
          </p:nvSpPr>
          <p:spPr bwMode="ltGray">
            <a:xfrm>
              <a:off x="1785" y="-65"/>
              <a:ext cx="654" cy="301"/>
            </a:xfrm>
            <a:custGeom>
              <a:avLst/>
              <a:gdLst/>
              <a:ahLst/>
              <a:cxnLst>
                <a:cxn ang="0">
                  <a:pos x="629" y="0"/>
                </a:cxn>
                <a:cxn ang="0">
                  <a:pos x="654" y="73"/>
                </a:cxn>
                <a:cxn ang="0">
                  <a:pos x="26" y="301"/>
                </a:cxn>
                <a:cxn ang="0">
                  <a:pos x="0" y="229"/>
                </a:cxn>
                <a:cxn ang="0">
                  <a:pos x="629" y="0"/>
                </a:cxn>
              </a:cxnLst>
              <a:rect l="0" t="0" r="r" b="b"/>
              <a:pathLst>
                <a:path w="654" h="301">
                  <a:moveTo>
                    <a:pt x="629" y="0"/>
                  </a:moveTo>
                  <a:lnTo>
                    <a:pt x="654" y="73"/>
                  </a:lnTo>
                  <a:lnTo>
                    <a:pt x="26" y="301"/>
                  </a:lnTo>
                  <a:lnTo>
                    <a:pt x="0" y="229"/>
                  </a:lnTo>
                  <a:lnTo>
                    <a:pt x="6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05"/>
            <p:cNvSpPr>
              <a:spLocks/>
            </p:cNvSpPr>
            <p:nvPr/>
          </p:nvSpPr>
          <p:spPr bwMode="ltGray">
            <a:xfrm>
              <a:off x="1821" y="94"/>
              <a:ext cx="666" cy="248"/>
            </a:xfrm>
            <a:custGeom>
              <a:avLst/>
              <a:gdLst/>
              <a:ahLst/>
              <a:cxnLst>
                <a:cxn ang="0">
                  <a:pos x="647" y="0"/>
                </a:cxn>
                <a:cxn ang="0">
                  <a:pos x="666" y="75"/>
                </a:cxn>
                <a:cxn ang="0">
                  <a:pos x="20" y="248"/>
                </a:cxn>
                <a:cxn ang="0">
                  <a:pos x="0" y="174"/>
                </a:cxn>
                <a:cxn ang="0">
                  <a:pos x="647" y="0"/>
                </a:cxn>
              </a:cxnLst>
              <a:rect l="0" t="0" r="r" b="b"/>
              <a:pathLst>
                <a:path w="666" h="248">
                  <a:moveTo>
                    <a:pt x="647" y="0"/>
                  </a:moveTo>
                  <a:lnTo>
                    <a:pt x="666" y="75"/>
                  </a:lnTo>
                  <a:lnTo>
                    <a:pt x="20" y="248"/>
                  </a:lnTo>
                  <a:lnTo>
                    <a:pt x="0" y="174"/>
                  </a:lnTo>
                  <a:lnTo>
                    <a:pt x="6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06"/>
            <p:cNvSpPr>
              <a:spLocks/>
            </p:cNvSpPr>
            <p:nvPr/>
          </p:nvSpPr>
          <p:spPr bwMode="ltGray">
            <a:xfrm>
              <a:off x="1848" y="258"/>
              <a:ext cx="673" cy="192"/>
            </a:xfrm>
            <a:custGeom>
              <a:avLst/>
              <a:gdLst/>
              <a:ahLst/>
              <a:cxnLst>
                <a:cxn ang="0">
                  <a:pos x="659" y="0"/>
                </a:cxn>
                <a:cxn ang="0">
                  <a:pos x="673" y="76"/>
                </a:cxn>
                <a:cxn ang="0">
                  <a:pos x="14" y="192"/>
                </a:cxn>
                <a:cxn ang="0">
                  <a:pos x="0" y="116"/>
                </a:cxn>
                <a:cxn ang="0">
                  <a:pos x="659" y="0"/>
                </a:cxn>
              </a:cxnLst>
              <a:rect l="0" t="0" r="r" b="b"/>
              <a:pathLst>
                <a:path w="673" h="192">
                  <a:moveTo>
                    <a:pt x="659" y="0"/>
                  </a:moveTo>
                  <a:lnTo>
                    <a:pt x="673" y="76"/>
                  </a:lnTo>
                  <a:lnTo>
                    <a:pt x="14" y="192"/>
                  </a:lnTo>
                  <a:lnTo>
                    <a:pt x="0" y="116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07"/>
            <p:cNvSpPr>
              <a:spLocks/>
            </p:cNvSpPr>
            <p:nvPr/>
          </p:nvSpPr>
          <p:spPr bwMode="ltGray">
            <a:xfrm>
              <a:off x="1867" y="424"/>
              <a:ext cx="673" cy="136"/>
            </a:xfrm>
            <a:custGeom>
              <a:avLst/>
              <a:gdLst/>
              <a:ahLst/>
              <a:cxnLst>
                <a:cxn ang="0">
                  <a:pos x="666" y="0"/>
                </a:cxn>
                <a:cxn ang="0">
                  <a:pos x="673" y="78"/>
                </a:cxn>
                <a:cxn ang="0">
                  <a:pos x="6" y="136"/>
                </a:cxn>
                <a:cxn ang="0">
                  <a:pos x="0" y="59"/>
                </a:cxn>
                <a:cxn ang="0">
                  <a:pos x="666" y="0"/>
                </a:cxn>
              </a:cxnLst>
              <a:rect l="0" t="0" r="r" b="b"/>
              <a:pathLst>
                <a:path w="673" h="136">
                  <a:moveTo>
                    <a:pt x="666" y="0"/>
                  </a:moveTo>
                  <a:lnTo>
                    <a:pt x="673" y="78"/>
                  </a:lnTo>
                  <a:lnTo>
                    <a:pt x="6" y="136"/>
                  </a:lnTo>
                  <a:lnTo>
                    <a:pt x="0" y="59"/>
                  </a:lnTo>
                  <a:lnTo>
                    <a:pt x="6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Rectangle 108"/>
            <p:cNvSpPr>
              <a:spLocks noChangeArrowheads="1"/>
            </p:cNvSpPr>
            <p:nvPr/>
          </p:nvSpPr>
          <p:spPr bwMode="ltGray">
            <a:xfrm>
              <a:off x="1875" y="593"/>
              <a:ext cx="669" cy="77"/>
            </a:xfrm>
            <a:prstGeom prst="rect">
              <a:avLst/>
            </a:prstGeom>
            <a:grp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09"/>
            <p:cNvSpPr>
              <a:spLocks/>
            </p:cNvSpPr>
            <p:nvPr/>
          </p:nvSpPr>
          <p:spPr bwMode="ltGray">
            <a:xfrm>
              <a:off x="1867" y="703"/>
              <a:ext cx="673" cy="13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673" y="59"/>
                </a:cxn>
                <a:cxn ang="0">
                  <a:pos x="667" y="135"/>
                </a:cxn>
                <a:cxn ang="0">
                  <a:pos x="0" y="76"/>
                </a:cxn>
                <a:cxn ang="0">
                  <a:pos x="7" y="0"/>
                </a:cxn>
              </a:cxnLst>
              <a:rect l="0" t="0" r="r" b="b"/>
              <a:pathLst>
                <a:path w="673" h="135">
                  <a:moveTo>
                    <a:pt x="7" y="0"/>
                  </a:moveTo>
                  <a:lnTo>
                    <a:pt x="673" y="59"/>
                  </a:lnTo>
                  <a:lnTo>
                    <a:pt x="667" y="135"/>
                  </a:lnTo>
                  <a:lnTo>
                    <a:pt x="0" y="76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110"/>
            <p:cNvSpPr>
              <a:spLocks/>
            </p:cNvSpPr>
            <p:nvPr/>
          </p:nvSpPr>
          <p:spPr bwMode="ltGray">
            <a:xfrm>
              <a:off x="1849" y="813"/>
              <a:ext cx="674" cy="192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674" y="116"/>
                </a:cxn>
                <a:cxn ang="0">
                  <a:pos x="660" y="192"/>
                </a:cxn>
                <a:cxn ang="0">
                  <a:pos x="0" y="75"/>
                </a:cxn>
                <a:cxn ang="0">
                  <a:pos x="14" y="0"/>
                </a:cxn>
              </a:cxnLst>
              <a:rect l="0" t="0" r="r" b="b"/>
              <a:pathLst>
                <a:path w="674" h="192">
                  <a:moveTo>
                    <a:pt x="14" y="0"/>
                  </a:moveTo>
                  <a:lnTo>
                    <a:pt x="674" y="116"/>
                  </a:lnTo>
                  <a:lnTo>
                    <a:pt x="660" y="192"/>
                  </a:lnTo>
                  <a:lnTo>
                    <a:pt x="0" y="75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111"/>
            <p:cNvSpPr>
              <a:spLocks/>
            </p:cNvSpPr>
            <p:nvPr/>
          </p:nvSpPr>
          <p:spPr bwMode="ltGray">
            <a:xfrm>
              <a:off x="1822" y="921"/>
              <a:ext cx="667" cy="24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667" y="173"/>
                </a:cxn>
                <a:cxn ang="0">
                  <a:pos x="647" y="247"/>
                </a:cxn>
                <a:cxn ang="0">
                  <a:pos x="0" y="74"/>
                </a:cxn>
                <a:cxn ang="0">
                  <a:pos x="20" y="0"/>
                </a:cxn>
              </a:cxnLst>
              <a:rect l="0" t="0" r="r" b="b"/>
              <a:pathLst>
                <a:path w="667" h="247">
                  <a:moveTo>
                    <a:pt x="20" y="0"/>
                  </a:moveTo>
                  <a:lnTo>
                    <a:pt x="667" y="173"/>
                  </a:lnTo>
                  <a:lnTo>
                    <a:pt x="647" y="247"/>
                  </a:lnTo>
                  <a:lnTo>
                    <a:pt x="0" y="74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112"/>
            <p:cNvSpPr>
              <a:spLocks/>
            </p:cNvSpPr>
            <p:nvPr/>
          </p:nvSpPr>
          <p:spPr bwMode="ltGray">
            <a:xfrm>
              <a:off x="1787" y="1027"/>
              <a:ext cx="655" cy="301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655" y="229"/>
                </a:cxn>
                <a:cxn ang="0">
                  <a:pos x="629" y="301"/>
                </a:cxn>
                <a:cxn ang="0">
                  <a:pos x="0" y="72"/>
                </a:cxn>
                <a:cxn ang="0">
                  <a:pos x="26" y="0"/>
                </a:cxn>
              </a:cxnLst>
              <a:rect l="0" t="0" r="r" b="b"/>
              <a:pathLst>
                <a:path w="655" h="301">
                  <a:moveTo>
                    <a:pt x="26" y="0"/>
                  </a:moveTo>
                  <a:lnTo>
                    <a:pt x="655" y="229"/>
                  </a:lnTo>
                  <a:lnTo>
                    <a:pt x="629" y="301"/>
                  </a:lnTo>
                  <a:lnTo>
                    <a:pt x="0" y="72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113"/>
            <p:cNvSpPr>
              <a:spLocks/>
            </p:cNvSpPr>
            <p:nvPr/>
          </p:nvSpPr>
          <p:spPr bwMode="ltGray">
            <a:xfrm>
              <a:off x="1742" y="1130"/>
              <a:ext cx="639" cy="353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639" y="283"/>
                </a:cxn>
                <a:cxn ang="0">
                  <a:pos x="606" y="353"/>
                </a:cxn>
                <a:cxn ang="0">
                  <a:pos x="0" y="70"/>
                </a:cxn>
                <a:cxn ang="0">
                  <a:pos x="32" y="0"/>
                </a:cxn>
              </a:cxnLst>
              <a:rect l="0" t="0" r="r" b="b"/>
              <a:pathLst>
                <a:path w="639" h="353">
                  <a:moveTo>
                    <a:pt x="32" y="0"/>
                  </a:moveTo>
                  <a:lnTo>
                    <a:pt x="639" y="283"/>
                  </a:lnTo>
                  <a:lnTo>
                    <a:pt x="606" y="353"/>
                  </a:lnTo>
                  <a:lnTo>
                    <a:pt x="0" y="7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114"/>
            <p:cNvSpPr>
              <a:spLocks/>
            </p:cNvSpPr>
            <p:nvPr/>
          </p:nvSpPr>
          <p:spPr bwMode="ltGray">
            <a:xfrm>
              <a:off x="1689" y="1230"/>
              <a:ext cx="617" cy="400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617" y="334"/>
                </a:cxn>
                <a:cxn ang="0">
                  <a:pos x="579" y="400"/>
                </a:cxn>
                <a:cxn ang="0">
                  <a:pos x="0" y="66"/>
                </a:cxn>
                <a:cxn ang="0">
                  <a:pos x="37" y="0"/>
                </a:cxn>
              </a:cxnLst>
              <a:rect l="0" t="0" r="r" b="b"/>
              <a:pathLst>
                <a:path w="617" h="400">
                  <a:moveTo>
                    <a:pt x="37" y="0"/>
                  </a:moveTo>
                  <a:lnTo>
                    <a:pt x="617" y="334"/>
                  </a:lnTo>
                  <a:lnTo>
                    <a:pt x="579" y="400"/>
                  </a:lnTo>
                  <a:lnTo>
                    <a:pt x="0" y="66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115"/>
            <p:cNvSpPr>
              <a:spLocks/>
            </p:cNvSpPr>
            <p:nvPr/>
          </p:nvSpPr>
          <p:spPr bwMode="ltGray">
            <a:xfrm>
              <a:off x="1627" y="1325"/>
              <a:ext cx="592" cy="446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592" y="383"/>
                </a:cxn>
                <a:cxn ang="0">
                  <a:pos x="548" y="446"/>
                </a:cxn>
                <a:cxn ang="0">
                  <a:pos x="0" y="62"/>
                </a:cxn>
                <a:cxn ang="0">
                  <a:pos x="44" y="0"/>
                </a:cxn>
              </a:cxnLst>
              <a:rect l="0" t="0" r="r" b="b"/>
              <a:pathLst>
                <a:path w="592" h="446">
                  <a:moveTo>
                    <a:pt x="44" y="0"/>
                  </a:moveTo>
                  <a:lnTo>
                    <a:pt x="592" y="383"/>
                  </a:lnTo>
                  <a:lnTo>
                    <a:pt x="548" y="446"/>
                  </a:lnTo>
                  <a:lnTo>
                    <a:pt x="0" y="6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116"/>
            <p:cNvSpPr>
              <a:spLocks/>
            </p:cNvSpPr>
            <p:nvPr/>
          </p:nvSpPr>
          <p:spPr bwMode="ltGray">
            <a:xfrm>
              <a:off x="1558" y="1414"/>
              <a:ext cx="562" cy="489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562" y="430"/>
                </a:cxn>
                <a:cxn ang="0">
                  <a:pos x="511" y="489"/>
                </a:cxn>
                <a:cxn ang="0">
                  <a:pos x="0" y="58"/>
                </a:cxn>
                <a:cxn ang="0">
                  <a:pos x="49" y="0"/>
                </a:cxn>
              </a:cxnLst>
              <a:rect l="0" t="0" r="r" b="b"/>
              <a:pathLst>
                <a:path w="562" h="489">
                  <a:moveTo>
                    <a:pt x="49" y="0"/>
                  </a:moveTo>
                  <a:lnTo>
                    <a:pt x="562" y="430"/>
                  </a:lnTo>
                  <a:lnTo>
                    <a:pt x="511" y="489"/>
                  </a:lnTo>
                  <a:lnTo>
                    <a:pt x="0" y="58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117"/>
            <p:cNvSpPr>
              <a:spLocks/>
            </p:cNvSpPr>
            <p:nvPr/>
          </p:nvSpPr>
          <p:spPr bwMode="ltGray">
            <a:xfrm>
              <a:off x="1480" y="1498"/>
              <a:ext cx="529" cy="527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529" y="473"/>
                </a:cxn>
                <a:cxn ang="0">
                  <a:pos x="474" y="527"/>
                </a:cxn>
                <a:cxn ang="0">
                  <a:pos x="0" y="54"/>
                </a:cxn>
                <a:cxn ang="0">
                  <a:pos x="56" y="0"/>
                </a:cxn>
              </a:cxnLst>
              <a:rect l="0" t="0" r="r" b="b"/>
              <a:pathLst>
                <a:path w="529" h="527">
                  <a:moveTo>
                    <a:pt x="56" y="0"/>
                  </a:moveTo>
                  <a:lnTo>
                    <a:pt x="529" y="473"/>
                  </a:lnTo>
                  <a:lnTo>
                    <a:pt x="474" y="527"/>
                  </a:lnTo>
                  <a:lnTo>
                    <a:pt x="0" y="5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118"/>
            <p:cNvSpPr>
              <a:spLocks/>
            </p:cNvSpPr>
            <p:nvPr/>
          </p:nvSpPr>
          <p:spPr bwMode="ltGray">
            <a:xfrm>
              <a:off x="1397" y="1574"/>
              <a:ext cx="490" cy="562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490" y="513"/>
                </a:cxn>
                <a:cxn ang="0">
                  <a:pos x="430" y="562"/>
                </a:cxn>
                <a:cxn ang="0">
                  <a:pos x="0" y="51"/>
                </a:cxn>
                <a:cxn ang="0">
                  <a:pos x="59" y="0"/>
                </a:cxn>
              </a:cxnLst>
              <a:rect l="0" t="0" r="r" b="b"/>
              <a:pathLst>
                <a:path w="490" h="562">
                  <a:moveTo>
                    <a:pt x="59" y="0"/>
                  </a:moveTo>
                  <a:lnTo>
                    <a:pt x="490" y="513"/>
                  </a:lnTo>
                  <a:lnTo>
                    <a:pt x="430" y="562"/>
                  </a:lnTo>
                  <a:lnTo>
                    <a:pt x="0" y="51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119"/>
            <p:cNvSpPr>
              <a:spLocks/>
            </p:cNvSpPr>
            <p:nvPr/>
          </p:nvSpPr>
          <p:spPr bwMode="ltGray">
            <a:xfrm>
              <a:off x="1308" y="1644"/>
              <a:ext cx="446" cy="593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446" y="548"/>
                </a:cxn>
                <a:cxn ang="0">
                  <a:pos x="384" y="593"/>
                </a:cxn>
                <a:cxn ang="0">
                  <a:pos x="0" y="45"/>
                </a:cxn>
                <a:cxn ang="0">
                  <a:pos x="64" y="0"/>
                </a:cxn>
              </a:cxnLst>
              <a:rect l="0" t="0" r="r" b="b"/>
              <a:pathLst>
                <a:path w="446" h="593">
                  <a:moveTo>
                    <a:pt x="64" y="0"/>
                  </a:moveTo>
                  <a:lnTo>
                    <a:pt x="446" y="548"/>
                  </a:lnTo>
                  <a:lnTo>
                    <a:pt x="384" y="593"/>
                  </a:lnTo>
                  <a:lnTo>
                    <a:pt x="0" y="45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120"/>
            <p:cNvSpPr>
              <a:spLocks/>
            </p:cNvSpPr>
            <p:nvPr/>
          </p:nvSpPr>
          <p:spPr bwMode="ltGray">
            <a:xfrm>
              <a:off x="1214" y="1707"/>
              <a:ext cx="401" cy="618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401" y="579"/>
                </a:cxn>
                <a:cxn ang="0">
                  <a:pos x="334" y="618"/>
                </a:cxn>
                <a:cxn ang="0">
                  <a:pos x="0" y="38"/>
                </a:cxn>
                <a:cxn ang="0">
                  <a:pos x="66" y="0"/>
                </a:cxn>
              </a:cxnLst>
              <a:rect l="0" t="0" r="r" b="b"/>
              <a:pathLst>
                <a:path w="401" h="618">
                  <a:moveTo>
                    <a:pt x="66" y="0"/>
                  </a:moveTo>
                  <a:lnTo>
                    <a:pt x="401" y="579"/>
                  </a:lnTo>
                  <a:lnTo>
                    <a:pt x="334" y="618"/>
                  </a:lnTo>
                  <a:lnTo>
                    <a:pt x="0" y="38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121"/>
            <p:cNvSpPr>
              <a:spLocks/>
            </p:cNvSpPr>
            <p:nvPr/>
          </p:nvSpPr>
          <p:spPr bwMode="ltGray">
            <a:xfrm>
              <a:off x="1115" y="1760"/>
              <a:ext cx="353" cy="640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353" y="607"/>
                </a:cxn>
                <a:cxn ang="0">
                  <a:pos x="282" y="640"/>
                </a:cxn>
                <a:cxn ang="0">
                  <a:pos x="0" y="33"/>
                </a:cxn>
                <a:cxn ang="0">
                  <a:pos x="69" y="0"/>
                </a:cxn>
              </a:cxnLst>
              <a:rect l="0" t="0" r="r" b="b"/>
              <a:pathLst>
                <a:path w="353" h="640">
                  <a:moveTo>
                    <a:pt x="69" y="0"/>
                  </a:moveTo>
                  <a:lnTo>
                    <a:pt x="353" y="607"/>
                  </a:lnTo>
                  <a:lnTo>
                    <a:pt x="282" y="640"/>
                  </a:lnTo>
                  <a:lnTo>
                    <a:pt x="0" y="3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122"/>
            <p:cNvSpPr>
              <a:spLocks/>
            </p:cNvSpPr>
            <p:nvPr/>
          </p:nvSpPr>
          <p:spPr bwMode="ltGray">
            <a:xfrm>
              <a:off x="1012" y="1806"/>
              <a:ext cx="301" cy="656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301" y="629"/>
                </a:cxn>
                <a:cxn ang="0">
                  <a:pos x="228" y="656"/>
                </a:cxn>
                <a:cxn ang="0">
                  <a:pos x="0" y="27"/>
                </a:cxn>
                <a:cxn ang="0">
                  <a:pos x="72" y="0"/>
                </a:cxn>
              </a:cxnLst>
              <a:rect l="0" t="0" r="r" b="b"/>
              <a:pathLst>
                <a:path w="301" h="656">
                  <a:moveTo>
                    <a:pt x="72" y="0"/>
                  </a:moveTo>
                  <a:lnTo>
                    <a:pt x="301" y="629"/>
                  </a:lnTo>
                  <a:lnTo>
                    <a:pt x="228" y="656"/>
                  </a:lnTo>
                  <a:lnTo>
                    <a:pt x="0" y="27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123"/>
            <p:cNvSpPr>
              <a:spLocks/>
            </p:cNvSpPr>
            <p:nvPr/>
          </p:nvSpPr>
          <p:spPr bwMode="ltGray">
            <a:xfrm>
              <a:off x="906" y="1844"/>
              <a:ext cx="248" cy="666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248" y="646"/>
                </a:cxn>
                <a:cxn ang="0">
                  <a:pos x="173" y="666"/>
                </a:cxn>
                <a:cxn ang="0">
                  <a:pos x="0" y="18"/>
                </a:cxn>
                <a:cxn ang="0">
                  <a:pos x="74" y="0"/>
                </a:cxn>
              </a:cxnLst>
              <a:rect l="0" t="0" r="r" b="b"/>
              <a:pathLst>
                <a:path w="248" h="666">
                  <a:moveTo>
                    <a:pt x="74" y="0"/>
                  </a:moveTo>
                  <a:lnTo>
                    <a:pt x="248" y="646"/>
                  </a:lnTo>
                  <a:lnTo>
                    <a:pt x="173" y="666"/>
                  </a:lnTo>
                  <a:lnTo>
                    <a:pt x="0" y="18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124"/>
            <p:cNvSpPr>
              <a:spLocks/>
            </p:cNvSpPr>
            <p:nvPr/>
          </p:nvSpPr>
          <p:spPr bwMode="ltGray">
            <a:xfrm>
              <a:off x="798" y="1870"/>
              <a:ext cx="192" cy="673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192" y="660"/>
                </a:cxn>
                <a:cxn ang="0">
                  <a:pos x="116" y="673"/>
                </a:cxn>
                <a:cxn ang="0">
                  <a:pos x="0" y="13"/>
                </a:cxn>
                <a:cxn ang="0">
                  <a:pos x="76" y="0"/>
                </a:cxn>
              </a:cxnLst>
              <a:rect l="0" t="0" r="r" b="b"/>
              <a:pathLst>
                <a:path w="192" h="673">
                  <a:moveTo>
                    <a:pt x="76" y="0"/>
                  </a:moveTo>
                  <a:lnTo>
                    <a:pt x="192" y="660"/>
                  </a:lnTo>
                  <a:lnTo>
                    <a:pt x="116" y="673"/>
                  </a:lnTo>
                  <a:lnTo>
                    <a:pt x="0" y="1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125"/>
            <p:cNvSpPr>
              <a:spLocks/>
            </p:cNvSpPr>
            <p:nvPr/>
          </p:nvSpPr>
          <p:spPr bwMode="ltGray">
            <a:xfrm>
              <a:off x="688" y="1888"/>
              <a:ext cx="136" cy="673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36" y="667"/>
                </a:cxn>
                <a:cxn ang="0">
                  <a:pos x="58" y="673"/>
                </a:cxn>
                <a:cxn ang="0">
                  <a:pos x="0" y="7"/>
                </a:cxn>
                <a:cxn ang="0">
                  <a:pos x="77" y="0"/>
                </a:cxn>
              </a:cxnLst>
              <a:rect l="0" t="0" r="r" b="b"/>
              <a:pathLst>
                <a:path w="136" h="673">
                  <a:moveTo>
                    <a:pt x="77" y="0"/>
                  </a:moveTo>
                  <a:lnTo>
                    <a:pt x="136" y="667"/>
                  </a:lnTo>
                  <a:lnTo>
                    <a:pt x="58" y="673"/>
                  </a:lnTo>
                  <a:lnTo>
                    <a:pt x="0" y="7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Rectangle 126"/>
            <p:cNvSpPr>
              <a:spLocks noChangeArrowheads="1"/>
            </p:cNvSpPr>
            <p:nvPr/>
          </p:nvSpPr>
          <p:spPr bwMode="ltGray">
            <a:xfrm>
              <a:off x="578" y="1896"/>
              <a:ext cx="77" cy="670"/>
            </a:xfrm>
            <a:prstGeom prst="rect">
              <a:avLst/>
            </a:prstGeom>
            <a:grp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127"/>
            <p:cNvSpPr>
              <a:spLocks/>
            </p:cNvSpPr>
            <p:nvPr/>
          </p:nvSpPr>
          <p:spPr bwMode="ltGray">
            <a:xfrm>
              <a:off x="410" y="1889"/>
              <a:ext cx="135" cy="673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135" y="7"/>
                </a:cxn>
                <a:cxn ang="0">
                  <a:pos x="76" y="673"/>
                </a:cxn>
                <a:cxn ang="0">
                  <a:pos x="0" y="666"/>
                </a:cxn>
                <a:cxn ang="0">
                  <a:pos x="59" y="0"/>
                </a:cxn>
              </a:cxnLst>
              <a:rect l="0" t="0" r="r" b="b"/>
              <a:pathLst>
                <a:path w="135" h="673">
                  <a:moveTo>
                    <a:pt x="59" y="0"/>
                  </a:moveTo>
                  <a:lnTo>
                    <a:pt x="135" y="7"/>
                  </a:lnTo>
                  <a:lnTo>
                    <a:pt x="76" y="673"/>
                  </a:lnTo>
                  <a:lnTo>
                    <a:pt x="0" y="666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128"/>
            <p:cNvSpPr>
              <a:spLocks/>
            </p:cNvSpPr>
            <p:nvPr/>
          </p:nvSpPr>
          <p:spPr bwMode="ltGray">
            <a:xfrm>
              <a:off x="243" y="1872"/>
              <a:ext cx="192" cy="672"/>
            </a:xfrm>
            <a:custGeom>
              <a:avLst/>
              <a:gdLst/>
              <a:ahLst/>
              <a:cxnLst>
                <a:cxn ang="0">
                  <a:pos x="117" y="0"/>
                </a:cxn>
                <a:cxn ang="0">
                  <a:pos x="192" y="13"/>
                </a:cxn>
                <a:cxn ang="0">
                  <a:pos x="76" y="672"/>
                </a:cxn>
                <a:cxn ang="0">
                  <a:pos x="0" y="659"/>
                </a:cxn>
                <a:cxn ang="0">
                  <a:pos x="117" y="0"/>
                </a:cxn>
              </a:cxnLst>
              <a:rect l="0" t="0" r="r" b="b"/>
              <a:pathLst>
                <a:path w="192" h="672">
                  <a:moveTo>
                    <a:pt x="117" y="0"/>
                  </a:moveTo>
                  <a:lnTo>
                    <a:pt x="192" y="13"/>
                  </a:lnTo>
                  <a:lnTo>
                    <a:pt x="76" y="672"/>
                  </a:lnTo>
                  <a:lnTo>
                    <a:pt x="0" y="659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129"/>
            <p:cNvSpPr>
              <a:spLocks/>
            </p:cNvSpPr>
            <p:nvPr/>
          </p:nvSpPr>
          <p:spPr bwMode="ltGray">
            <a:xfrm>
              <a:off x="80" y="1845"/>
              <a:ext cx="247" cy="666"/>
            </a:xfrm>
            <a:custGeom>
              <a:avLst/>
              <a:gdLst/>
              <a:ahLst/>
              <a:cxnLst>
                <a:cxn ang="0">
                  <a:pos x="172" y="0"/>
                </a:cxn>
                <a:cxn ang="0">
                  <a:pos x="247" y="20"/>
                </a:cxn>
                <a:cxn ang="0">
                  <a:pos x="74" y="666"/>
                </a:cxn>
                <a:cxn ang="0">
                  <a:pos x="0" y="646"/>
                </a:cxn>
                <a:cxn ang="0">
                  <a:pos x="172" y="0"/>
                </a:cxn>
              </a:cxnLst>
              <a:rect l="0" t="0" r="r" b="b"/>
              <a:pathLst>
                <a:path w="247" h="666">
                  <a:moveTo>
                    <a:pt x="172" y="0"/>
                  </a:moveTo>
                  <a:lnTo>
                    <a:pt x="247" y="20"/>
                  </a:lnTo>
                  <a:lnTo>
                    <a:pt x="74" y="666"/>
                  </a:lnTo>
                  <a:lnTo>
                    <a:pt x="0" y="646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130"/>
            <p:cNvSpPr>
              <a:spLocks/>
            </p:cNvSpPr>
            <p:nvPr/>
          </p:nvSpPr>
          <p:spPr bwMode="ltGray">
            <a:xfrm>
              <a:off x="-80" y="1808"/>
              <a:ext cx="301" cy="656"/>
            </a:xfrm>
            <a:custGeom>
              <a:avLst/>
              <a:gdLst/>
              <a:ahLst/>
              <a:cxnLst>
                <a:cxn ang="0">
                  <a:pos x="229" y="0"/>
                </a:cxn>
                <a:cxn ang="0">
                  <a:pos x="301" y="27"/>
                </a:cxn>
                <a:cxn ang="0">
                  <a:pos x="72" y="656"/>
                </a:cxn>
                <a:cxn ang="0">
                  <a:pos x="0" y="629"/>
                </a:cxn>
                <a:cxn ang="0">
                  <a:pos x="229" y="0"/>
                </a:cxn>
              </a:cxnLst>
              <a:rect l="0" t="0" r="r" b="b"/>
              <a:pathLst>
                <a:path w="301" h="656">
                  <a:moveTo>
                    <a:pt x="229" y="0"/>
                  </a:moveTo>
                  <a:lnTo>
                    <a:pt x="301" y="27"/>
                  </a:lnTo>
                  <a:lnTo>
                    <a:pt x="72" y="656"/>
                  </a:lnTo>
                  <a:lnTo>
                    <a:pt x="0" y="629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131"/>
            <p:cNvSpPr>
              <a:spLocks/>
            </p:cNvSpPr>
            <p:nvPr/>
          </p:nvSpPr>
          <p:spPr bwMode="ltGray">
            <a:xfrm>
              <a:off x="-42" y="1764"/>
              <a:ext cx="160" cy="377"/>
            </a:xfrm>
            <a:custGeom>
              <a:avLst/>
              <a:gdLst>
                <a:gd name="connsiteX0" fmla="*/ 283 w 353"/>
                <a:gd name="connsiteY0" fmla="*/ 0 h 639"/>
                <a:gd name="connsiteX1" fmla="*/ 353 w 353"/>
                <a:gd name="connsiteY1" fmla="*/ 33 h 639"/>
                <a:gd name="connsiteX2" fmla="*/ 70 w 353"/>
                <a:gd name="connsiteY2" fmla="*/ 639 h 639"/>
                <a:gd name="connsiteX3" fmla="*/ 0 w 353"/>
                <a:gd name="connsiteY3" fmla="*/ 606 h 639"/>
                <a:gd name="connsiteX4" fmla="*/ 193 w 353"/>
                <a:gd name="connsiteY4" fmla="*/ 193 h 639"/>
                <a:gd name="connsiteX5" fmla="*/ 283 w 353"/>
                <a:gd name="connsiteY5" fmla="*/ 0 h 639"/>
                <a:gd name="connsiteX0" fmla="*/ 283 w 353"/>
                <a:gd name="connsiteY0" fmla="*/ 0 h 639"/>
                <a:gd name="connsiteX1" fmla="*/ 353 w 353"/>
                <a:gd name="connsiteY1" fmla="*/ 33 h 639"/>
                <a:gd name="connsiteX2" fmla="*/ 193 w 353"/>
                <a:gd name="connsiteY2" fmla="*/ 377 h 639"/>
                <a:gd name="connsiteX3" fmla="*/ 70 w 353"/>
                <a:gd name="connsiteY3" fmla="*/ 639 h 639"/>
                <a:gd name="connsiteX4" fmla="*/ 0 w 353"/>
                <a:gd name="connsiteY4" fmla="*/ 606 h 639"/>
                <a:gd name="connsiteX5" fmla="*/ 193 w 353"/>
                <a:gd name="connsiteY5" fmla="*/ 193 h 639"/>
                <a:gd name="connsiteX6" fmla="*/ 283 w 353"/>
                <a:gd name="connsiteY6" fmla="*/ 0 h 639"/>
                <a:gd name="connsiteX0" fmla="*/ 283 w 353"/>
                <a:gd name="connsiteY0" fmla="*/ 0 h 606"/>
                <a:gd name="connsiteX1" fmla="*/ 353 w 353"/>
                <a:gd name="connsiteY1" fmla="*/ 33 h 606"/>
                <a:gd name="connsiteX2" fmla="*/ 193 w 353"/>
                <a:gd name="connsiteY2" fmla="*/ 377 h 606"/>
                <a:gd name="connsiteX3" fmla="*/ 0 w 353"/>
                <a:gd name="connsiteY3" fmla="*/ 606 h 606"/>
                <a:gd name="connsiteX4" fmla="*/ 193 w 353"/>
                <a:gd name="connsiteY4" fmla="*/ 193 h 606"/>
                <a:gd name="connsiteX5" fmla="*/ 283 w 353"/>
                <a:gd name="connsiteY5" fmla="*/ 0 h 606"/>
                <a:gd name="connsiteX0" fmla="*/ 90 w 160"/>
                <a:gd name="connsiteY0" fmla="*/ 0 h 377"/>
                <a:gd name="connsiteX1" fmla="*/ 160 w 160"/>
                <a:gd name="connsiteY1" fmla="*/ 33 h 377"/>
                <a:gd name="connsiteX2" fmla="*/ 0 w 160"/>
                <a:gd name="connsiteY2" fmla="*/ 377 h 377"/>
                <a:gd name="connsiteX3" fmla="*/ 0 w 160"/>
                <a:gd name="connsiteY3" fmla="*/ 193 h 377"/>
                <a:gd name="connsiteX4" fmla="*/ 90 w 160"/>
                <a:gd name="connsiteY4" fmla="*/ 0 h 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" h="377">
                  <a:moveTo>
                    <a:pt x="90" y="0"/>
                  </a:moveTo>
                  <a:lnTo>
                    <a:pt x="160" y="33"/>
                  </a:lnTo>
                  <a:cubicBezTo>
                    <a:pt x="107" y="148"/>
                    <a:pt x="53" y="262"/>
                    <a:pt x="0" y="377"/>
                  </a:cubicBezTo>
                  <a:lnTo>
                    <a:pt x="0" y="193"/>
                  </a:lnTo>
                  <a:cubicBezTo>
                    <a:pt x="30" y="129"/>
                    <a:pt x="60" y="64"/>
                    <a:pt x="9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132"/>
            <p:cNvSpPr>
              <a:spLocks/>
            </p:cNvSpPr>
            <p:nvPr/>
          </p:nvSpPr>
          <p:spPr bwMode="ltGray">
            <a:xfrm>
              <a:off x="-42" y="1714"/>
              <a:ext cx="60" cy="136"/>
            </a:xfrm>
            <a:custGeom>
              <a:avLst/>
              <a:gdLst>
                <a:gd name="connsiteX0" fmla="*/ 334 w 400"/>
                <a:gd name="connsiteY0" fmla="*/ 96 h 714"/>
                <a:gd name="connsiteX1" fmla="*/ 400 w 400"/>
                <a:gd name="connsiteY1" fmla="*/ 135 h 714"/>
                <a:gd name="connsiteX2" fmla="*/ 66 w 400"/>
                <a:gd name="connsiteY2" fmla="*/ 714 h 714"/>
                <a:gd name="connsiteX3" fmla="*/ 0 w 400"/>
                <a:gd name="connsiteY3" fmla="*/ 676 h 714"/>
                <a:gd name="connsiteX4" fmla="*/ 334 w 400"/>
                <a:gd name="connsiteY4" fmla="*/ 96 h 714"/>
                <a:gd name="connsiteX5" fmla="*/ 341 w 400"/>
                <a:gd name="connsiteY5" fmla="*/ 100 h 714"/>
                <a:gd name="connsiteX0" fmla="*/ 334 w 400"/>
                <a:gd name="connsiteY0" fmla="*/ 96 h 714"/>
                <a:gd name="connsiteX1" fmla="*/ 400 w 400"/>
                <a:gd name="connsiteY1" fmla="*/ 135 h 714"/>
                <a:gd name="connsiteX2" fmla="*/ 340 w 400"/>
                <a:gd name="connsiteY2" fmla="*/ 236 h 714"/>
                <a:gd name="connsiteX3" fmla="*/ 66 w 400"/>
                <a:gd name="connsiteY3" fmla="*/ 714 h 714"/>
                <a:gd name="connsiteX4" fmla="*/ 0 w 400"/>
                <a:gd name="connsiteY4" fmla="*/ 676 h 714"/>
                <a:gd name="connsiteX5" fmla="*/ 334 w 400"/>
                <a:gd name="connsiteY5" fmla="*/ 96 h 714"/>
                <a:gd name="connsiteX6" fmla="*/ 341 w 400"/>
                <a:gd name="connsiteY6" fmla="*/ 100 h 714"/>
                <a:gd name="connsiteX7" fmla="*/ 334 w 400"/>
                <a:gd name="connsiteY7" fmla="*/ 96 h 714"/>
                <a:gd name="connsiteX0" fmla="*/ 341 w 400"/>
                <a:gd name="connsiteY0" fmla="*/ 100 h 714"/>
                <a:gd name="connsiteX1" fmla="*/ 400 w 400"/>
                <a:gd name="connsiteY1" fmla="*/ 135 h 714"/>
                <a:gd name="connsiteX2" fmla="*/ 340 w 400"/>
                <a:gd name="connsiteY2" fmla="*/ 236 h 714"/>
                <a:gd name="connsiteX3" fmla="*/ 66 w 400"/>
                <a:gd name="connsiteY3" fmla="*/ 714 h 714"/>
                <a:gd name="connsiteX4" fmla="*/ 0 w 400"/>
                <a:gd name="connsiteY4" fmla="*/ 676 h 714"/>
                <a:gd name="connsiteX5" fmla="*/ 334 w 400"/>
                <a:gd name="connsiteY5" fmla="*/ 96 h 714"/>
                <a:gd name="connsiteX6" fmla="*/ 341 w 400"/>
                <a:gd name="connsiteY6" fmla="*/ 100 h 714"/>
                <a:gd name="connsiteX0" fmla="*/ 341 w 400"/>
                <a:gd name="connsiteY0" fmla="*/ 0 h 614"/>
                <a:gd name="connsiteX1" fmla="*/ 400 w 400"/>
                <a:gd name="connsiteY1" fmla="*/ 35 h 614"/>
                <a:gd name="connsiteX2" fmla="*/ 340 w 400"/>
                <a:gd name="connsiteY2" fmla="*/ 136 h 614"/>
                <a:gd name="connsiteX3" fmla="*/ 66 w 400"/>
                <a:gd name="connsiteY3" fmla="*/ 614 h 614"/>
                <a:gd name="connsiteX4" fmla="*/ 0 w 400"/>
                <a:gd name="connsiteY4" fmla="*/ 576 h 614"/>
                <a:gd name="connsiteX5" fmla="*/ 341 w 400"/>
                <a:gd name="connsiteY5" fmla="*/ 0 h 614"/>
                <a:gd name="connsiteX0" fmla="*/ 341 w 400"/>
                <a:gd name="connsiteY0" fmla="*/ 0 h 614"/>
                <a:gd name="connsiteX1" fmla="*/ 400 w 400"/>
                <a:gd name="connsiteY1" fmla="*/ 35 h 614"/>
                <a:gd name="connsiteX2" fmla="*/ 340 w 400"/>
                <a:gd name="connsiteY2" fmla="*/ 136 h 614"/>
                <a:gd name="connsiteX3" fmla="*/ 66 w 400"/>
                <a:gd name="connsiteY3" fmla="*/ 614 h 614"/>
                <a:gd name="connsiteX4" fmla="*/ 0 w 400"/>
                <a:gd name="connsiteY4" fmla="*/ 576 h 614"/>
                <a:gd name="connsiteX5" fmla="*/ 341 w 400"/>
                <a:gd name="connsiteY5" fmla="*/ 0 h 614"/>
                <a:gd name="connsiteX0" fmla="*/ 275 w 334"/>
                <a:gd name="connsiteY0" fmla="*/ 0 h 614"/>
                <a:gd name="connsiteX1" fmla="*/ 334 w 334"/>
                <a:gd name="connsiteY1" fmla="*/ 35 h 614"/>
                <a:gd name="connsiteX2" fmla="*/ 274 w 334"/>
                <a:gd name="connsiteY2" fmla="*/ 136 h 614"/>
                <a:gd name="connsiteX3" fmla="*/ 0 w 334"/>
                <a:gd name="connsiteY3" fmla="*/ 614 h 614"/>
                <a:gd name="connsiteX4" fmla="*/ 275 w 334"/>
                <a:gd name="connsiteY4" fmla="*/ 0 h 614"/>
                <a:gd name="connsiteX0" fmla="*/ 1 w 60"/>
                <a:gd name="connsiteY0" fmla="*/ 0 h 136"/>
                <a:gd name="connsiteX1" fmla="*/ 60 w 60"/>
                <a:gd name="connsiteY1" fmla="*/ 35 h 136"/>
                <a:gd name="connsiteX2" fmla="*/ 0 w 60"/>
                <a:gd name="connsiteY2" fmla="*/ 136 h 136"/>
                <a:gd name="connsiteX3" fmla="*/ 1 w 60"/>
                <a:gd name="connsiteY3" fmla="*/ 0 h 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" h="136">
                  <a:moveTo>
                    <a:pt x="1" y="0"/>
                  </a:moveTo>
                  <a:lnTo>
                    <a:pt x="60" y="35"/>
                  </a:lnTo>
                  <a:cubicBezTo>
                    <a:pt x="40" y="69"/>
                    <a:pt x="20" y="102"/>
                    <a:pt x="0" y="136"/>
                  </a:cubicBezTo>
                  <a:cubicBezTo>
                    <a:pt x="0" y="91"/>
                    <a:pt x="1" y="45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216152" y="0"/>
            <a:ext cx="7470648" cy="9875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457200" y="1188720"/>
            <a:ext cx="8229600" cy="4907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48056" y="6364224"/>
            <a:ext cx="21854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fld id="{E05AA09F-1B2C-42D7-9DA0-FEE344B0DC3F}" type="datetimeFigureOut">
              <a:rPr lang="ko-KR" altLang="en-US" smtClean="0"/>
              <a:pPr/>
              <a:t>2017-08-17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70048" y="6364224"/>
            <a:ext cx="53126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4152" y="6364224"/>
            <a:ext cx="612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4D0D3630-FC1A-4C45-8C3B-98BB820D2CA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7524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1" hangingPunct="1">
        <a:spcBef>
          <a:spcPct val="0"/>
        </a:spcBef>
        <a:buNone/>
        <a:defRPr sz="4000" b="1" kern="1200" cap="none" spc="0">
          <a:ln w="18415" cmpd="sng">
            <a:noFill/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1" hangingPunct="1">
        <a:spcBef>
          <a:spcPct val="20000"/>
        </a:spcBef>
        <a:buClr>
          <a:schemeClr val="accent2">
            <a:lumMod val="60000"/>
            <a:lumOff val="40000"/>
          </a:schemeClr>
        </a:buClr>
        <a:buSzPct val="80000"/>
        <a:buFont typeface="Wingdings 2" pitchFamily="18" charset="2"/>
        <a:buChar char="¤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Clr>
          <a:schemeClr val="accent3">
            <a:lumMod val="60000"/>
            <a:lumOff val="40000"/>
          </a:schemeClr>
        </a:buClr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Clr>
          <a:schemeClr val="accent4">
            <a:lumMod val="60000"/>
            <a:lumOff val="40000"/>
          </a:schemeClr>
        </a:buClr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Clr>
          <a:schemeClr val="accent5">
            <a:lumMod val="60000"/>
            <a:lumOff val="40000"/>
          </a:schemeClr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Clr>
          <a:schemeClr val="accent6">
            <a:lumMod val="60000"/>
            <a:lumOff val="40000"/>
          </a:schemeClr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10898" y="6553042"/>
            <a:ext cx="9144000" cy="2972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987" y="2909950"/>
            <a:ext cx="9180000" cy="395887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27282" y="1124744"/>
            <a:ext cx="401263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48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HY견고딕" panose="02030600000101010101" pitchFamily="18" charset="-127"/>
                <a:ea typeface="HY견고딕" panose="02030600000101010101" pitchFamily="18" charset="-127"/>
              </a:rPr>
              <a:t>컨벤션 산업</a:t>
            </a:r>
            <a:r>
              <a:rPr lang="ko-KR" altLang="en-US" sz="36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HY견고딕" panose="02030600000101010101" pitchFamily="18" charset="-127"/>
                <a:ea typeface="HY견고딕" panose="02030600000101010101" pitchFamily="18" charset="-127"/>
              </a:rPr>
              <a:t>의</a:t>
            </a:r>
            <a:endParaRPr lang="en-US" altLang="ko-KR" sz="4800" b="1" dirty="0" smtClean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ko-KR" altLang="en-US" sz="48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HY견고딕" panose="02030600000101010101" pitchFamily="18" charset="-127"/>
                <a:ea typeface="HY견고딕" panose="02030600000101010101" pitchFamily="18" charset="-127"/>
              </a:rPr>
              <a:t>발전방향</a:t>
            </a:r>
            <a:endParaRPr lang="ko-KR" altLang="en-US" sz="48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0855713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7308304" y="6434752"/>
            <a:ext cx="1975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휴먼아미체" pitchFamily="18" charset="-127"/>
                <a:ea typeface="휴먼아미체" pitchFamily="18" charset="-127"/>
              </a:rPr>
              <a:t>※</a:t>
            </a:r>
            <a:r>
              <a:rPr lang="ko-KR" altLang="en-US" dirty="0" smtClean="0">
                <a:latin typeface="휴먼아미체" pitchFamily="18" charset="-127"/>
                <a:ea typeface="휴먼아미체" pitchFamily="18" charset="-127"/>
              </a:rPr>
              <a:t>자료출처</a:t>
            </a:r>
            <a:r>
              <a:rPr lang="en-US" altLang="ko-KR" dirty="0" smtClean="0">
                <a:latin typeface="휴먼아미체" pitchFamily="18" charset="-127"/>
                <a:ea typeface="휴먼아미체" pitchFamily="18" charset="-127"/>
              </a:rPr>
              <a:t>: </a:t>
            </a:r>
            <a:r>
              <a:rPr lang="ko-KR" altLang="en-US" dirty="0" smtClean="0">
                <a:latin typeface="휴먼아미체" pitchFamily="18" charset="-127"/>
                <a:ea typeface="휴먼아미체" pitchFamily="18" charset="-127"/>
              </a:rPr>
              <a:t>한국관광공사</a:t>
            </a:r>
            <a:endParaRPr lang="ko-KR" altLang="en-US" dirty="0">
              <a:latin typeface="휴먼아미체" pitchFamily="18" charset="-127"/>
              <a:ea typeface="휴먼아미체" pitchFamily="18" charset="-127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16" name="차트 15"/>
          <p:cNvGraphicFramePr/>
          <p:nvPr>
            <p:extLst>
              <p:ext uri="{D42A27DB-BD31-4B8C-83A1-F6EECF244321}">
                <p14:modId xmlns:p14="http://schemas.microsoft.com/office/powerpoint/2010/main" val="3785731902"/>
              </p:ext>
            </p:extLst>
          </p:nvPr>
        </p:nvGraphicFramePr>
        <p:xfrm>
          <a:off x="539552" y="1988840"/>
          <a:ext cx="8136904" cy="432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- </a:t>
            </a:r>
            <a:r>
              <a:rPr lang="ko-KR" altLang="en-US" dirty="0"/>
              <a:t>도시 별 국제회의 개최 </a:t>
            </a:r>
            <a:r>
              <a:rPr lang="ko-KR" altLang="en-US" dirty="0" smtClean="0"/>
              <a:t>건수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62878844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3996806"/>
              </p:ext>
            </p:extLst>
          </p:nvPr>
        </p:nvGraphicFramePr>
        <p:xfrm>
          <a:off x="251520" y="1916832"/>
          <a:ext cx="2304256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128">
                  <a:extLst>
                    <a:ext uri="{9D8B030D-6E8A-4147-A177-3AD203B41FA5}">
                      <a16:colId xmlns:a16="http://schemas.microsoft.com/office/drawing/2014/main" val="2302643217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3185589871"/>
                    </a:ext>
                  </a:extLst>
                </a:gridCol>
              </a:tblGrid>
              <a:tr h="28165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도시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횟수</a:t>
                      </a:r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7606218"/>
                  </a:ext>
                </a:extLst>
              </a:tr>
              <a:tr h="28165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서울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214</a:t>
                      </a:r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3560621"/>
                  </a:ext>
                </a:extLst>
              </a:tr>
              <a:tr h="28165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대전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29</a:t>
                      </a:r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2111674"/>
                  </a:ext>
                </a:extLst>
              </a:tr>
              <a:tr h="28165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부산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87</a:t>
                      </a:r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9914069"/>
                  </a:ext>
                </a:extLst>
              </a:tr>
              <a:tr h="281653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dirty="0" smtClean="0"/>
                        <a:t>제주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54</a:t>
                      </a:r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1088027"/>
                  </a:ext>
                </a:extLst>
              </a:tr>
            </a:tbl>
          </a:graphicData>
        </a:graphic>
      </p:graphicFrame>
      <p:sp>
        <p:nvSpPr>
          <p:cNvPr id="10" name="제목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- </a:t>
            </a:r>
            <a:r>
              <a:rPr lang="ko-KR" altLang="en-US" dirty="0"/>
              <a:t>도시 별 </a:t>
            </a:r>
            <a:r>
              <a:rPr lang="en-US" altLang="ko-KR" dirty="0"/>
              <a:t>2010 </a:t>
            </a:r>
            <a:r>
              <a:rPr lang="ko-KR" altLang="en-US" dirty="0"/>
              <a:t>컨벤션 개최 </a:t>
            </a:r>
            <a:r>
              <a:rPr lang="ko-KR" altLang="en-US" dirty="0" smtClean="0"/>
              <a:t>건수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62878844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직선 연결선 27"/>
          <p:cNvCxnSpPr/>
          <p:nvPr/>
        </p:nvCxnSpPr>
        <p:spPr>
          <a:xfrm>
            <a:off x="0" y="0"/>
            <a:ext cx="1907703" cy="1497129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직선 연결선 28"/>
          <p:cNvCxnSpPr/>
          <p:nvPr/>
        </p:nvCxnSpPr>
        <p:spPr>
          <a:xfrm>
            <a:off x="7260894" y="5229200"/>
            <a:ext cx="1883106" cy="162880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한쪽 모서리가 잘린 사각형 21"/>
          <p:cNvSpPr/>
          <p:nvPr/>
        </p:nvSpPr>
        <p:spPr>
          <a:xfrm>
            <a:off x="2375756" y="1988840"/>
            <a:ext cx="4392488" cy="2880320"/>
          </a:xfrm>
          <a:prstGeom prst="snip1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2325236" y="2696260"/>
            <a:ext cx="449353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540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HY나무L" pitchFamily="18" charset="-127"/>
                <a:ea typeface="HY나무L" pitchFamily="18" charset="-127"/>
              </a:rPr>
              <a:t>발</a:t>
            </a:r>
            <a:r>
              <a:rPr lang="ko-KR" altLang="en-US" sz="360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HY나무L" pitchFamily="18" charset="-127"/>
                <a:ea typeface="HY나무L" pitchFamily="18" charset="-127"/>
              </a:rPr>
              <a:t>전방향 및</a:t>
            </a:r>
            <a:endParaRPr lang="en-US" altLang="ko-KR" sz="3600" dirty="0" smtClean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bg1"/>
              </a:solidFill>
              <a:latin typeface="HY나무L" pitchFamily="18" charset="-127"/>
              <a:ea typeface="HY나무L" pitchFamily="18" charset="-127"/>
            </a:endParaRPr>
          </a:p>
          <a:p>
            <a:pPr algn="ctr"/>
            <a:r>
              <a:rPr lang="ko-KR" altLang="en-US" sz="360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HY나무L" pitchFamily="18" charset="-127"/>
                <a:ea typeface="HY나무L" pitchFamily="18" charset="-127"/>
              </a:rPr>
              <a:t>컨벤션산업 육성과제</a:t>
            </a:r>
            <a:endParaRPr lang="ko-KR" altLang="en-US" sz="3600" dirty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bg1"/>
              </a:solidFill>
              <a:latin typeface="HY나무L" pitchFamily="18" charset="-127"/>
              <a:ea typeface="HY나무L" pitchFamily="18" charset="-127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2154515" y="1700808"/>
            <a:ext cx="4834970" cy="3315408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1907703" y="1497129"/>
            <a:ext cx="5328593" cy="3732071"/>
          </a:xfrm>
          <a:prstGeom prst="rect">
            <a:avLst/>
          </a:prstGeom>
          <a:noFill/>
          <a:ln w="762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2411760" y="1988840"/>
            <a:ext cx="8707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360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-윤고딕330" pitchFamily="18" charset="-127"/>
                <a:ea typeface="-윤고딕330" pitchFamily="18" charset="-127"/>
              </a:rPr>
              <a:t>03.</a:t>
            </a:r>
            <a:endParaRPr lang="ko-KR" altLang="en-US" sz="3600" dirty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bg1"/>
              </a:solidFill>
              <a:latin typeface="-윤고딕330" pitchFamily="18" charset="-127"/>
              <a:ea typeface="-윤고딕33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568741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796136" y="6477558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휴먼아미체" pitchFamily="18" charset="-127"/>
                <a:ea typeface="휴먼아미체" pitchFamily="18" charset="-127"/>
              </a:rPr>
              <a:t>※</a:t>
            </a:r>
            <a:r>
              <a:rPr lang="ko-KR" altLang="en-US" dirty="0" smtClean="0">
                <a:latin typeface="휴먼아미체" pitchFamily="18" charset="-127"/>
                <a:ea typeface="휴먼아미체" pitchFamily="18" charset="-127"/>
              </a:rPr>
              <a:t>자료출처</a:t>
            </a:r>
            <a:r>
              <a:rPr lang="en-US" altLang="ko-KR" dirty="0" smtClean="0">
                <a:latin typeface="휴먼아미체" pitchFamily="18" charset="-127"/>
                <a:ea typeface="휴먼아미체" pitchFamily="18" charset="-127"/>
              </a:rPr>
              <a:t>: </a:t>
            </a:r>
            <a:r>
              <a:rPr lang="ko-KR" altLang="en-US" dirty="0" smtClean="0">
                <a:latin typeface="휴먼아미체" pitchFamily="18" charset="-127"/>
                <a:ea typeface="휴먼아미체" pitchFamily="18" charset="-127"/>
              </a:rPr>
              <a:t>중도일보</a:t>
            </a:r>
            <a:r>
              <a:rPr lang="en-US" altLang="ko-KR" dirty="0" smtClean="0">
                <a:latin typeface="휴먼아미체" pitchFamily="18" charset="-127"/>
                <a:ea typeface="휴먼아미체" pitchFamily="18" charset="-127"/>
              </a:rPr>
              <a:t>, </a:t>
            </a:r>
            <a:r>
              <a:rPr lang="ko-KR" altLang="en-US" dirty="0" smtClean="0">
                <a:latin typeface="휴먼아미체" pitchFamily="18" charset="-127"/>
                <a:ea typeface="휴먼아미체" pitchFamily="18" charset="-127"/>
              </a:rPr>
              <a:t>동아</a:t>
            </a:r>
            <a:r>
              <a:rPr lang="en-US" altLang="ko-KR" dirty="0" smtClean="0">
                <a:latin typeface="휴먼아미체" pitchFamily="18" charset="-127"/>
                <a:ea typeface="휴먼아미체" pitchFamily="18" charset="-127"/>
              </a:rPr>
              <a:t>economy</a:t>
            </a:r>
            <a:endParaRPr lang="ko-KR" altLang="en-US" dirty="0">
              <a:latin typeface="휴먼아미체" pitchFamily="18" charset="-127"/>
              <a:ea typeface="휴먼아미체" pitchFamily="18" charset="-127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952457"/>
            <a:ext cx="4041739" cy="198780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46485" y="4232963"/>
            <a:ext cx="4041739" cy="200434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 r="2162"/>
          <a:stretch>
            <a:fillRect/>
          </a:stretch>
        </p:blipFill>
        <p:spPr bwMode="auto">
          <a:xfrm>
            <a:off x="4799899" y="1928707"/>
            <a:ext cx="3984190" cy="203997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- </a:t>
            </a:r>
            <a:r>
              <a:rPr lang="ko-KR" altLang="en-US" dirty="0"/>
              <a:t>보다 나은 인프라 </a:t>
            </a:r>
            <a:r>
              <a:rPr lang="ko-KR" altLang="en-US" dirty="0" smtClean="0"/>
              <a:t>확충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94296168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7513330" y="6519446"/>
            <a:ext cx="16925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 smtClean="0">
                <a:latin typeface="휴먼아미체" pitchFamily="18" charset="-127"/>
                <a:ea typeface="휴먼아미체" pitchFamily="18" charset="-127"/>
              </a:rPr>
              <a:t>※</a:t>
            </a:r>
            <a:r>
              <a:rPr lang="ko-KR" altLang="en-US" sz="1600" dirty="0" smtClean="0">
                <a:latin typeface="휴먼아미체" pitchFamily="18" charset="-127"/>
                <a:ea typeface="휴먼아미체" pitchFamily="18" charset="-127"/>
              </a:rPr>
              <a:t>자료출처</a:t>
            </a:r>
            <a:r>
              <a:rPr lang="en-US" altLang="ko-KR" sz="1600" dirty="0" smtClean="0">
                <a:latin typeface="휴먼아미체" pitchFamily="18" charset="-127"/>
                <a:ea typeface="휴먼아미체" pitchFamily="18" charset="-127"/>
              </a:rPr>
              <a:t>: </a:t>
            </a:r>
            <a:r>
              <a:rPr lang="ko-KR" altLang="en-US" sz="1600" dirty="0" smtClean="0">
                <a:latin typeface="휴먼아미체" pitchFamily="18" charset="-127"/>
                <a:ea typeface="휴먼아미체" pitchFamily="18" charset="-127"/>
              </a:rPr>
              <a:t>네이버뉴스</a:t>
            </a:r>
            <a:endParaRPr lang="en-US" altLang="ko-KR" sz="1600" dirty="0" smtClean="0">
              <a:latin typeface="휴먼아미체" pitchFamily="18" charset="-127"/>
              <a:ea typeface="휴먼아미체" pitchFamily="18" charset="-127"/>
            </a:endParaRP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520409"/>
            <a:ext cx="4284096" cy="423659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한쪽 모서리가 잘린 사각형 13"/>
          <p:cNvSpPr/>
          <p:nvPr/>
        </p:nvSpPr>
        <p:spPr>
          <a:xfrm>
            <a:off x="251520" y="1340768"/>
            <a:ext cx="8640960" cy="4608512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15" name="TextBox 14"/>
          <p:cNvSpPr txBox="1"/>
          <p:nvPr/>
        </p:nvSpPr>
        <p:spPr>
          <a:xfrm>
            <a:off x="5076056" y="2110204"/>
            <a:ext cx="352839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en-US" altLang="ko-KR" sz="2800" dirty="0" smtClean="0">
                <a:latin typeface="휴먼아미체" pitchFamily="18" charset="-127"/>
                <a:ea typeface="휴먼아미체" pitchFamily="18" charset="-127"/>
              </a:rPr>
              <a:t>1. </a:t>
            </a:r>
            <a:r>
              <a:rPr lang="ko-KR" altLang="en-US" sz="2800" dirty="0" smtClean="0">
                <a:latin typeface="휴먼아미체" pitchFamily="18" charset="-127"/>
                <a:ea typeface="휴먼아미체" pitchFamily="18" charset="-127"/>
              </a:rPr>
              <a:t>코트라 등과 협의를 통한</a:t>
            </a:r>
            <a:endParaRPr lang="en-US" altLang="ko-KR" sz="2800" dirty="0" smtClean="0">
              <a:latin typeface="휴먼아미체" pitchFamily="18" charset="-127"/>
              <a:ea typeface="휴먼아미체" pitchFamily="18" charset="-127"/>
            </a:endParaRPr>
          </a:p>
          <a:p>
            <a:pPr marL="342900" indent="-342900"/>
            <a:r>
              <a:rPr lang="en-US" altLang="ko-KR" sz="2800" dirty="0" smtClean="0">
                <a:latin typeface="휴먼아미체" pitchFamily="18" charset="-127"/>
                <a:ea typeface="휴먼아미체" pitchFamily="18" charset="-127"/>
              </a:rPr>
              <a:t>  </a:t>
            </a:r>
            <a:r>
              <a:rPr lang="ko-KR" altLang="en-US" sz="2800" dirty="0" smtClean="0">
                <a:latin typeface="휴먼아미체" pitchFamily="18" charset="-127"/>
                <a:ea typeface="휴먼아미체" pitchFamily="18" charset="-127"/>
              </a:rPr>
              <a:t>전시시설 확충</a:t>
            </a:r>
            <a:endParaRPr lang="en-US" altLang="ko-KR" sz="2800" dirty="0" smtClean="0">
              <a:latin typeface="휴먼아미체" pitchFamily="18" charset="-127"/>
              <a:ea typeface="휴먼아미체" pitchFamily="18" charset="-127"/>
            </a:endParaRPr>
          </a:p>
          <a:p>
            <a:pPr marL="342900" indent="-342900">
              <a:lnSpc>
                <a:spcPct val="200000"/>
              </a:lnSpc>
            </a:pPr>
            <a:r>
              <a:rPr lang="en-US" altLang="ko-KR" sz="2800" dirty="0" smtClean="0">
                <a:latin typeface="휴먼아미체" pitchFamily="18" charset="-127"/>
                <a:ea typeface="휴먼아미체" pitchFamily="18" charset="-127"/>
              </a:rPr>
              <a:t>2. </a:t>
            </a:r>
            <a:r>
              <a:rPr lang="ko-KR" altLang="en-US" sz="2800" dirty="0" smtClean="0">
                <a:latin typeface="휴먼아미체" pitchFamily="18" charset="-127"/>
                <a:ea typeface="휴먼아미체" pitchFamily="18" charset="-127"/>
              </a:rPr>
              <a:t>무역전시관 확장공사</a:t>
            </a:r>
            <a:endParaRPr lang="en-US" altLang="ko-KR" sz="2800" dirty="0" smtClean="0">
              <a:latin typeface="휴먼아미체" pitchFamily="18" charset="-127"/>
              <a:ea typeface="휴먼아미체" pitchFamily="18" charset="-127"/>
            </a:endParaRPr>
          </a:p>
          <a:p>
            <a:pPr marL="342900" indent="-342900">
              <a:lnSpc>
                <a:spcPct val="200000"/>
              </a:lnSpc>
            </a:pPr>
            <a:r>
              <a:rPr lang="en-US" altLang="ko-KR" sz="2800" dirty="0" smtClean="0">
                <a:latin typeface="휴먼아미체" pitchFamily="18" charset="-127"/>
                <a:ea typeface="휴먼아미체" pitchFamily="18" charset="-127"/>
              </a:rPr>
              <a:t>3. </a:t>
            </a:r>
            <a:r>
              <a:rPr lang="ko-KR" altLang="en-US" sz="2800" dirty="0" smtClean="0">
                <a:latin typeface="휴먼아미체" pitchFamily="18" charset="-127"/>
                <a:ea typeface="휴먼아미체" pitchFamily="18" charset="-127"/>
              </a:rPr>
              <a:t>빠른 성장 및 튼튼한 기반</a:t>
            </a:r>
            <a:r>
              <a:rPr lang="en-US" altLang="ko-KR" sz="2800" dirty="0" smtClean="0">
                <a:latin typeface="휴먼아미체" pitchFamily="18" charset="-127"/>
                <a:ea typeface="휴먼아미체" pitchFamily="18" charset="-127"/>
              </a:rPr>
              <a:t> </a:t>
            </a:r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>
          <a:xfrm>
            <a:off x="673224" y="0"/>
            <a:ext cx="8579296" cy="987552"/>
          </a:xfrm>
        </p:spPr>
        <p:txBody>
          <a:bodyPr>
            <a:normAutofit/>
          </a:bodyPr>
          <a:lstStyle/>
          <a:p>
            <a:r>
              <a:rPr lang="en-US" altLang="ko-KR" sz="3200" dirty="0"/>
              <a:t>- </a:t>
            </a:r>
            <a:r>
              <a:rPr lang="ko-KR" altLang="en-US" sz="3200" dirty="0"/>
              <a:t>주변 컨벤션시설과 연계하여 전시시설 </a:t>
            </a:r>
            <a:r>
              <a:rPr lang="ko-KR" altLang="en-US" sz="3200" dirty="0" smtClean="0"/>
              <a:t>확대</a:t>
            </a:r>
            <a:endParaRPr lang="ko-KR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194296168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한쪽 모서리가 잘린 사각형 7"/>
          <p:cNvSpPr/>
          <p:nvPr/>
        </p:nvSpPr>
        <p:spPr>
          <a:xfrm>
            <a:off x="827584" y="1700808"/>
            <a:ext cx="7560840" cy="3888432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1043608" y="1844412"/>
            <a:ext cx="712879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</a:pPr>
            <a:r>
              <a:rPr lang="en-US" altLang="ko-KR" sz="3600" dirty="0" smtClean="0">
                <a:latin typeface="휴먼아미체" pitchFamily="18" charset="-127"/>
                <a:ea typeface="휴먼아미체" pitchFamily="18" charset="-127"/>
              </a:rPr>
              <a:t>Ⅰ.</a:t>
            </a:r>
            <a:r>
              <a:rPr lang="ko-KR" altLang="en-US" sz="3600" dirty="0" smtClean="0">
                <a:latin typeface="휴먼아미체" pitchFamily="18" charset="-127"/>
                <a:ea typeface="휴먼아미체" pitchFamily="18" charset="-127"/>
              </a:rPr>
              <a:t> 전략적 국제회의 유치를 위한 마케팅 지원</a:t>
            </a:r>
            <a:endParaRPr lang="en-US" altLang="ko-KR" sz="3600" dirty="0" smtClean="0">
              <a:latin typeface="휴먼아미체" pitchFamily="18" charset="-127"/>
              <a:ea typeface="휴먼아미체" pitchFamily="18" charset="-127"/>
            </a:endParaRPr>
          </a:p>
          <a:p>
            <a:pPr marL="342900" indent="-342900">
              <a:lnSpc>
                <a:spcPct val="200000"/>
              </a:lnSpc>
            </a:pPr>
            <a:r>
              <a:rPr lang="en-US" altLang="ko-KR" sz="3600" dirty="0" smtClean="0">
                <a:latin typeface="휴먼아미체" pitchFamily="18" charset="-127"/>
                <a:ea typeface="휴먼아미체" pitchFamily="18" charset="-127"/>
              </a:rPr>
              <a:t>Ⅱ. </a:t>
            </a:r>
            <a:r>
              <a:rPr lang="ko-KR" altLang="en-US" sz="3600" dirty="0" smtClean="0">
                <a:latin typeface="휴먼아미체" pitchFamily="18" charset="-127"/>
                <a:ea typeface="휴먼아미체" pitchFamily="18" charset="-127"/>
              </a:rPr>
              <a:t>유치경쟁력 제고를 위한 국가적 캠페인 실시</a:t>
            </a:r>
            <a:endParaRPr lang="en-US" altLang="ko-KR" sz="3600" dirty="0" smtClean="0">
              <a:latin typeface="휴먼아미체" pitchFamily="18" charset="-127"/>
              <a:ea typeface="휴먼아미체" pitchFamily="18" charset="-127"/>
            </a:endParaRPr>
          </a:p>
          <a:p>
            <a:pPr marL="342900" indent="-342900">
              <a:lnSpc>
                <a:spcPct val="200000"/>
              </a:lnSpc>
            </a:pPr>
            <a:r>
              <a:rPr lang="en-US" altLang="ko-KR" sz="3600" dirty="0" smtClean="0">
                <a:latin typeface="휴먼아미체" pitchFamily="18" charset="-127"/>
                <a:ea typeface="휴먼아미체" pitchFamily="18" charset="-127"/>
              </a:rPr>
              <a:t>Ⅲ. </a:t>
            </a:r>
            <a:r>
              <a:rPr lang="ko-KR" altLang="en-US" sz="3600" dirty="0" smtClean="0">
                <a:latin typeface="휴먼아미체" pitchFamily="18" charset="-127"/>
                <a:ea typeface="휴먼아미체" pitchFamily="18" charset="-127"/>
              </a:rPr>
              <a:t>국제기구</a:t>
            </a:r>
            <a:r>
              <a:rPr lang="ko-KR" altLang="en-US" sz="3600" dirty="0" smtClean="0"/>
              <a:t> </a:t>
            </a:r>
            <a:r>
              <a:rPr lang="en-US" altLang="ko-KR" sz="3600" dirty="0" smtClean="0"/>
              <a:t>․</a:t>
            </a:r>
            <a:r>
              <a:rPr lang="ko-KR" altLang="en-US" sz="3600" dirty="0" smtClean="0">
                <a:latin typeface="휴먼아미체" pitchFamily="18" charset="-127"/>
                <a:ea typeface="휴먼아미체" pitchFamily="18" charset="-127"/>
              </a:rPr>
              <a:t>지역기구</a:t>
            </a:r>
            <a:r>
              <a:rPr lang="ko-KR" altLang="en-US" sz="3600" dirty="0" smtClean="0"/>
              <a:t> </a:t>
            </a:r>
            <a:r>
              <a:rPr lang="en-US" altLang="ko-KR" sz="3600" dirty="0" smtClean="0"/>
              <a:t>․</a:t>
            </a:r>
            <a:r>
              <a:rPr lang="ko-KR" altLang="en-US" sz="3600" dirty="0" smtClean="0">
                <a:latin typeface="휴먼아미체" pitchFamily="18" charset="-127"/>
                <a:ea typeface="휴먼아미체" pitchFamily="18" charset="-127"/>
              </a:rPr>
              <a:t>학술단체의 사무국 유치</a:t>
            </a:r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과제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94296168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752000" y="4581128"/>
            <a:ext cx="4392488" cy="1707632"/>
          </a:xfrm>
        </p:spPr>
        <p:txBody>
          <a:bodyPr>
            <a:noAutofit/>
          </a:bodyPr>
          <a:lstStyle/>
          <a:p>
            <a:pPr algn="ctr"/>
            <a:r>
              <a:rPr lang="ko-KR" altLang="en-US" sz="6000" dirty="0" smtClean="0"/>
              <a:t>컨벤션 산업 홍보영상</a:t>
            </a:r>
            <a:endParaRPr lang="ko-KR" altLang="en-US" sz="6000" dirty="0"/>
          </a:p>
        </p:txBody>
      </p:sp>
    </p:spTree>
    <p:extLst>
      <p:ext uri="{BB962C8B-B14F-4D97-AF65-F5344CB8AC3E}">
        <p14:creationId xmlns:p14="http://schemas.microsoft.com/office/powerpoint/2010/main" val="278783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34508" y="502163"/>
            <a:ext cx="28584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b="1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-윤고딕330" pitchFamily="18" charset="-127"/>
                <a:ea typeface="-윤고딕330" pitchFamily="18" charset="-127"/>
              </a:rPr>
              <a:t>CONTENTS</a:t>
            </a:r>
            <a:endParaRPr lang="ko-KR" altLang="en-US" sz="2800" b="1" dirty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-윤고딕330" pitchFamily="18" charset="-127"/>
              <a:ea typeface="-윤고딕330" pitchFamily="18" charset="-127"/>
            </a:endParaRPr>
          </a:p>
        </p:txBody>
      </p:sp>
      <p:graphicFrame>
        <p:nvGraphicFramePr>
          <p:cNvPr id="5" name="다이어그램 4"/>
          <p:cNvGraphicFramePr/>
          <p:nvPr>
            <p:extLst>
              <p:ext uri="{D42A27DB-BD31-4B8C-83A1-F6EECF244321}">
                <p14:modId xmlns:p14="http://schemas.microsoft.com/office/powerpoint/2010/main" val="2003658176"/>
              </p:ext>
            </p:extLst>
          </p:nvPr>
        </p:nvGraphicFramePr>
        <p:xfrm>
          <a:off x="-55017" y="175874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367658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직선 연결선 27"/>
          <p:cNvCxnSpPr/>
          <p:nvPr/>
        </p:nvCxnSpPr>
        <p:spPr>
          <a:xfrm>
            <a:off x="0" y="0"/>
            <a:ext cx="1907703" cy="1497129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직선 연결선 28"/>
          <p:cNvCxnSpPr/>
          <p:nvPr/>
        </p:nvCxnSpPr>
        <p:spPr>
          <a:xfrm>
            <a:off x="7260894" y="5229200"/>
            <a:ext cx="1883106" cy="162880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한쪽 모서리가 잘린 사각형 21"/>
          <p:cNvSpPr/>
          <p:nvPr/>
        </p:nvSpPr>
        <p:spPr>
          <a:xfrm>
            <a:off x="2375756" y="1988840"/>
            <a:ext cx="4392488" cy="2880320"/>
          </a:xfrm>
          <a:prstGeom prst="snip1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3363978" y="3068960"/>
            <a:ext cx="24160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540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HY나무L" pitchFamily="18" charset="-127"/>
                <a:ea typeface="HY나무L" pitchFamily="18" charset="-127"/>
              </a:rPr>
              <a:t>조</a:t>
            </a:r>
            <a:r>
              <a:rPr lang="ko-KR" altLang="en-US" sz="360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HY나무L" pitchFamily="18" charset="-127"/>
                <a:ea typeface="HY나무L" pitchFamily="18" charset="-127"/>
              </a:rPr>
              <a:t>사 목적</a:t>
            </a:r>
            <a:endParaRPr lang="ko-KR" altLang="en-US" sz="3600" dirty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bg1"/>
              </a:solidFill>
              <a:latin typeface="HY나무L" pitchFamily="18" charset="-127"/>
              <a:ea typeface="HY나무L" pitchFamily="18" charset="-127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2154515" y="1700808"/>
            <a:ext cx="4834970" cy="3315408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1907703" y="1497129"/>
            <a:ext cx="5328593" cy="3732071"/>
          </a:xfrm>
          <a:prstGeom prst="rect">
            <a:avLst/>
          </a:prstGeom>
          <a:noFill/>
          <a:ln w="762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2411760" y="1988840"/>
            <a:ext cx="8707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360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-윤고딕330" pitchFamily="18" charset="-127"/>
                <a:ea typeface="-윤고딕330" pitchFamily="18" charset="-127"/>
              </a:rPr>
              <a:t>01.</a:t>
            </a:r>
            <a:endParaRPr lang="ko-KR" altLang="en-US" sz="3600" dirty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bg1"/>
              </a:solidFill>
              <a:latin typeface="-윤고딕330" pitchFamily="18" charset="-127"/>
              <a:ea typeface="-윤고딕330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568741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043608" y="1844412"/>
            <a:ext cx="712879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</a:pPr>
            <a:r>
              <a:rPr lang="en-US" altLang="ko-KR" sz="3600" dirty="0" smtClean="0">
                <a:latin typeface="휴먼아미체" pitchFamily="18" charset="-127"/>
                <a:ea typeface="휴먼아미체" pitchFamily="18" charset="-127"/>
              </a:rPr>
              <a:t>Ⅰ.</a:t>
            </a:r>
            <a:r>
              <a:rPr lang="ko-KR" altLang="en-US" sz="3600" dirty="0" smtClean="0">
                <a:latin typeface="휴먼아미체" pitchFamily="18" charset="-127"/>
                <a:ea typeface="휴먼아미체" pitchFamily="18" charset="-127"/>
              </a:rPr>
              <a:t> 선진 지역에 비해 부족한 컨벤션 시설</a:t>
            </a:r>
            <a:endParaRPr lang="en-US" altLang="ko-KR" sz="3600" dirty="0" smtClean="0">
              <a:latin typeface="휴먼아미체" pitchFamily="18" charset="-127"/>
              <a:ea typeface="휴먼아미체" pitchFamily="18" charset="-127"/>
            </a:endParaRPr>
          </a:p>
          <a:p>
            <a:pPr marL="342900" indent="-342900">
              <a:lnSpc>
                <a:spcPct val="200000"/>
              </a:lnSpc>
            </a:pPr>
            <a:r>
              <a:rPr lang="en-US" altLang="ko-KR" sz="3600" dirty="0" smtClean="0">
                <a:latin typeface="휴먼아미체" pitchFamily="18" charset="-127"/>
                <a:ea typeface="휴먼아미체" pitchFamily="18" charset="-127"/>
              </a:rPr>
              <a:t>Ⅱ. </a:t>
            </a:r>
            <a:r>
              <a:rPr lang="ko-KR" altLang="en-US" sz="3600" dirty="0" smtClean="0">
                <a:latin typeface="휴먼아미체" pitchFamily="18" charset="-127"/>
                <a:ea typeface="휴먼아미체" pitchFamily="18" charset="-127"/>
              </a:rPr>
              <a:t>대전시에서의 컨벤션 관련 사업 비중 증대</a:t>
            </a:r>
            <a:endParaRPr lang="en-US" altLang="ko-KR" sz="3600" dirty="0" smtClean="0">
              <a:latin typeface="휴먼아미체" pitchFamily="18" charset="-127"/>
              <a:ea typeface="휴먼아미체" pitchFamily="18" charset="-127"/>
            </a:endParaRPr>
          </a:p>
          <a:p>
            <a:pPr marL="342900" indent="-342900">
              <a:lnSpc>
                <a:spcPct val="200000"/>
              </a:lnSpc>
            </a:pPr>
            <a:r>
              <a:rPr lang="en-US" altLang="ko-KR" sz="3600" dirty="0" smtClean="0">
                <a:latin typeface="휴먼아미체" pitchFamily="18" charset="-127"/>
                <a:ea typeface="휴먼아미체" pitchFamily="18" charset="-127"/>
              </a:rPr>
              <a:t>Ⅲ. </a:t>
            </a:r>
            <a:r>
              <a:rPr lang="ko-KR" altLang="en-US" sz="3600" dirty="0" smtClean="0">
                <a:latin typeface="휴먼아미체" pitchFamily="18" charset="-127"/>
                <a:ea typeface="휴먼아미체" pitchFamily="18" charset="-127"/>
              </a:rPr>
              <a:t>대전시 컨벤션 산업의 문제점에 대한 방안</a:t>
            </a:r>
            <a:endParaRPr lang="en-US" altLang="ko-KR" sz="3600" dirty="0" smtClean="0">
              <a:latin typeface="휴먼아미체" pitchFamily="18" charset="-127"/>
              <a:ea typeface="휴먼아미체" pitchFamily="18" charset="-127"/>
            </a:endParaRPr>
          </a:p>
        </p:txBody>
      </p:sp>
      <p:sp>
        <p:nvSpPr>
          <p:cNvPr id="9" name="한쪽 모서리가 잘린 사각형 8"/>
          <p:cNvSpPr/>
          <p:nvPr/>
        </p:nvSpPr>
        <p:spPr>
          <a:xfrm>
            <a:off x="827584" y="1700808"/>
            <a:ext cx="7560840" cy="3888432"/>
          </a:xfrm>
          <a:prstGeom prst="snip1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PURPOSEs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2664957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직선 연결선 27"/>
          <p:cNvCxnSpPr/>
          <p:nvPr/>
        </p:nvCxnSpPr>
        <p:spPr>
          <a:xfrm>
            <a:off x="0" y="0"/>
            <a:ext cx="1907703" cy="1497129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직선 연결선 28"/>
          <p:cNvCxnSpPr/>
          <p:nvPr/>
        </p:nvCxnSpPr>
        <p:spPr>
          <a:xfrm>
            <a:off x="7260894" y="5229200"/>
            <a:ext cx="1883106" cy="162880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한쪽 모서리가 잘린 사각형 21"/>
          <p:cNvSpPr/>
          <p:nvPr/>
        </p:nvSpPr>
        <p:spPr>
          <a:xfrm>
            <a:off x="2375756" y="1988840"/>
            <a:ext cx="4392488" cy="2880320"/>
          </a:xfrm>
          <a:prstGeom prst="snip1Rect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2633013" y="2636912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60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HY나무L" pitchFamily="18" charset="-127"/>
                <a:ea typeface="HY나무L" pitchFamily="18" charset="-127"/>
              </a:rPr>
              <a:t>컨벤션 산업 현황 </a:t>
            </a:r>
            <a:endParaRPr lang="en-US" altLang="ko-KR" sz="3600" dirty="0" smtClean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bg1"/>
              </a:solidFill>
              <a:latin typeface="HY나무L" pitchFamily="18" charset="-127"/>
              <a:ea typeface="HY나무L" pitchFamily="18" charset="-127"/>
            </a:endParaRPr>
          </a:p>
          <a:p>
            <a:pPr algn="ctr"/>
            <a:r>
              <a:rPr lang="ko-KR" altLang="en-US" sz="360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HY나무L" pitchFamily="18" charset="-127"/>
                <a:ea typeface="HY나무L" pitchFamily="18" charset="-127"/>
              </a:rPr>
              <a:t>및 문제점</a:t>
            </a:r>
            <a:endParaRPr lang="ko-KR" altLang="en-US" sz="3600" dirty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bg1"/>
              </a:solidFill>
              <a:latin typeface="HY나무L" pitchFamily="18" charset="-127"/>
              <a:ea typeface="HY나무L" pitchFamily="18" charset="-127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2154515" y="1700808"/>
            <a:ext cx="4834970" cy="3315408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/>
          <p:cNvSpPr/>
          <p:nvPr/>
        </p:nvSpPr>
        <p:spPr>
          <a:xfrm>
            <a:off x="1907703" y="1497129"/>
            <a:ext cx="5328593" cy="3732071"/>
          </a:xfrm>
          <a:prstGeom prst="rect">
            <a:avLst/>
          </a:prstGeom>
          <a:noFill/>
          <a:ln w="762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2411760" y="1988840"/>
            <a:ext cx="8707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3600" dirty="0" smtClean="0">
                <a:ln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latin typeface="-윤고딕330" pitchFamily="18" charset="-127"/>
                <a:ea typeface="-윤고딕330" pitchFamily="18" charset="-127"/>
              </a:rPr>
              <a:t>02.</a:t>
            </a:r>
            <a:endParaRPr lang="ko-KR" altLang="en-US" sz="3600" dirty="0">
              <a:ln>
                <a:solidFill>
                  <a:schemeClr val="bg1">
                    <a:alpha val="0"/>
                  </a:schemeClr>
                </a:solidFill>
              </a:ln>
              <a:solidFill>
                <a:schemeClr val="bg1"/>
              </a:solidFill>
              <a:latin typeface="-윤고딕330" pitchFamily="18" charset="-127"/>
              <a:ea typeface="-윤고딕330" pitchFamily="18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5687415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그룹 37"/>
          <p:cNvGrpSpPr/>
          <p:nvPr/>
        </p:nvGrpSpPr>
        <p:grpSpPr>
          <a:xfrm>
            <a:off x="2771800" y="1700808"/>
            <a:ext cx="3843823" cy="4211036"/>
            <a:chOff x="2754730" y="1124745"/>
            <a:chExt cx="3843823" cy="4211036"/>
          </a:xfrm>
        </p:grpSpPr>
        <p:sp>
          <p:nvSpPr>
            <p:cNvPr id="39" name="Freeform 3"/>
            <p:cNvSpPr>
              <a:spLocks/>
            </p:cNvSpPr>
            <p:nvPr/>
          </p:nvSpPr>
          <p:spPr bwMode="auto">
            <a:xfrm>
              <a:off x="3318877" y="3516178"/>
              <a:ext cx="3279676" cy="1819603"/>
            </a:xfrm>
            <a:custGeom>
              <a:avLst/>
              <a:gdLst/>
              <a:ahLst/>
              <a:cxnLst>
                <a:cxn ang="0">
                  <a:pos x="1206" y="1218"/>
                </a:cxn>
                <a:cxn ang="0">
                  <a:pos x="1271" y="1206"/>
                </a:cxn>
                <a:cxn ang="0">
                  <a:pos x="1321" y="1194"/>
                </a:cxn>
                <a:cxn ang="0">
                  <a:pos x="1375" y="1179"/>
                </a:cxn>
                <a:cxn ang="0">
                  <a:pos x="1426" y="1160"/>
                </a:cxn>
                <a:cxn ang="0">
                  <a:pos x="1488" y="1136"/>
                </a:cxn>
                <a:cxn ang="0">
                  <a:pos x="1546" y="1110"/>
                </a:cxn>
                <a:cxn ang="0">
                  <a:pos x="1602" y="1082"/>
                </a:cxn>
                <a:cxn ang="0">
                  <a:pos x="1649" y="1052"/>
                </a:cxn>
                <a:cxn ang="0">
                  <a:pos x="1698" y="1021"/>
                </a:cxn>
                <a:cxn ang="0">
                  <a:pos x="1752" y="983"/>
                </a:cxn>
                <a:cxn ang="0">
                  <a:pos x="1798" y="948"/>
                </a:cxn>
                <a:cxn ang="0">
                  <a:pos x="1869" y="889"/>
                </a:cxn>
                <a:cxn ang="0">
                  <a:pos x="1938" y="816"/>
                </a:cxn>
                <a:cxn ang="0">
                  <a:pos x="1989" y="756"/>
                </a:cxn>
                <a:cxn ang="0">
                  <a:pos x="2044" y="686"/>
                </a:cxn>
                <a:cxn ang="0">
                  <a:pos x="2098" y="605"/>
                </a:cxn>
                <a:cxn ang="0">
                  <a:pos x="2103" y="0"/>
                </a:cxn>
                <a:cxn ang="0">
                  <a:pos x="1570" y="296"/>
                </a:cxn>
                <a:cxn ang="0">
                  <a:pos x="1523" y="357"/>
                </a:cxn>
                <a:cxn ang="0">
                  <a:pos x="1474" y="412"/>
                </a:cxn>
                <a:cxn ang="0">
                  <a:pos x="1432" y="455"/>
                </a:cxn>
                <a:cxn ang="0">
                  <a:pos x="1381" y="494"/>
                </a:cxn>
                <a:cxn ang="0">
                  <a:pos x="1322" y="534"/>
                </a:cxn>
                <a:cxn ang="0">
                  <a:pos x="1265" y="566"/>
                </a:cxn>
                <a:cxn ang="0">
                  <a:pos x="1210" y="586"/>
                </a:cxn>
                <a:cxn ang="0">
                  <a:pos x="1144" y="606"/>
                </a:cxn>
                <a:cxn ang="0">
                  <a:pos x="1066" y="616"/>
                </a:cxn>
                <a:cxn ang="0">
                  <a:pos x="933" y="620"/>
                </a:cxn>
                <a:cxn ang="0">
                  <a:pos x="822" y="600"/>
                </a:cxn>
                <a:cxn ang="0">
                  <a:pos x="708" y="559"/>
                </a:cxn>
                <a:cxn ang="0">
                  <a:pos x="605" y="501"/>
                </a:cxn>
                <a:cxn ang="0">
                  <a:pos x="0" y="781"/>
                </a:cxn>
                <a:cxn ang="0">
                  <a:pos x="55" y="839"/>
                </a:cxn>
                <a:cxn ang="0">
                  <a:pos x="109" y="892"/>
                </a:cxn>
                <a:cxn ang="0">
                  <a:pos x="169" y="944"/>
                </a:cxn>
                <a:cxn ang="0">
                  <a:pos x="228" y="989"/>
                </a:cxn>
                <a:cxn ang="0">
                  <a:pos x="294" y="1033"/>
                </a:cxn>
                <a:cxn ang="0">
                  <a:pos x="359" y="1072"/>
                </a:cxn>
                <a:cxn ang="0">
                  <a:pos x="419" y="1105"/>
                </a:cxn>
                <a:cxn ang="0">
                  <a:pos x="497" y="1140"/>
                </a:cxn>
                <a:cxn ang="0">
                  <a:pos x="573" y="1168"/>
                </a:cxn>
                <a:cxn ang="0">
                  <a:pos x="640" y="1191"/>
                </a:cxn>
                <a:cxn ang="0">
                  <a:pos x="710" y="1208"/>
                </a:cxn>
                <a:cxn ang="0">
                  <a:pos x="791" y="1223"/>
                </a:cxn>
                <a:cxn ang="0">
                  <a:pos x="876" y="1233"/>
                </a:cxn>
                <a:cxn ang="0">
                  <a:pos x="953" y="1237"/>
                </a:cxn>
                <a:cxn ang="0">
                  <a:pos x="1032" y="1235"/>
                </a:cxn>
                <a:cxn ang="0">
                  <a:pos x="1112" y="1231"/>
                </a:cxn>
                <a:cxn ang="0">
                  <a:pos x="1182" y="1222"/>
                </a:cxn>
              </a:cxnLst>
              <a:rect l="0" t="0" r="r" b="b"/>
              <a:pathLst>
                <a:path w="2351" h="1237">
                  <a:moveTo>
                    <a:pt x="1182" y="1222"/>
                  </a:moveTo>
                  <a:lnTo>
                    <a:pt x="1206" y="1218"/>
                  </a:lnTo>
                  <a:lnTo>
                    <a:pt x="1238" y="1212"/>
                  </a:lnTo>
                  <a:lnTo>
                    <a:pt x="1271" y="1206"/>
                  </a:lnTo>
                  <a:lnTo>
                    <a:pt x="1294" y="1200"/>
                  </a:lnTo>
                  <a:lnTo>
                    <a:pt x="1321" y="1194"/>
                  </a:lnTo>
                  <a:lnTo>
                    <a:pt x="1348" y="1185"/>
                  </a:lnTo>
                  <a:lnTo>
                    <a:pt x="1375" y="1179"/>
                  </a:lnTo>
                  <a:lnTo>
                    <a:pt x="1399" y="1171"/>
                  </a:lnTo>
                  <a:lnTo>
                    <a:pt x="1426" y="1160"/>
                  </a:lnTo>
                  <a:lnTo>
                    <a:pt x="1459" y="1148"/>
                  </a:lnTo>
                  <a:lnTo>
                    <a:pt x="1488" y="1136"/>
                  </a:lnTo>
                  <a:lnTo>
                    <a:pt x="1515" y="1123"/>
                  </a:lnTo>
                  <a:lnTo>
                    <a:pt x="1546" y="1110"/>
                  </a:lnTo>
                  <a:lnTo>
                    <a:pt x="1575" y="1095"/>
                  </a:lnTo>
                  <a:lnTo>
                    <a:pt x="1602" y="1082"/>
                  </a:lnTo>
                  <a:lnTo>
                    <a:pt x="1626" y="1066"/>
                  </a:lnTo>
                  <a:lnTo>
                    <a:pt x="1649" y="1052"/>
                  </a:lnTo>
                  <a:lnTo>
                    <a:pt x="1672" y="1036"/>
                  </a:lnTo>
                  <a:lnTo>
                    <a:pt x="1698" y="1021"/>
                  </a:lnTo>
                  <a:lnTo>
                    <a:pt x="1726" y="1002"/>
                  </a:lnTo>
                  <a:lnTo>
                    <a:pt x="1752" y="983"/>
                  </a:lnTo>
                  <a:lnTo>
                    <a:pt x="1776" y="965"/>
                  </a:lnTo>
                  <a:lnTo>
                    <a:pt x="1798" y="948"/>
                  </a:lnTo>
                  <a:lnTo>
                    <a:pt x="1835" y="919"/>
                  </a:lnTo>
                  <a:lnTo>
                    <a:pt x="1869" y="889"/>
                  </a:lnTo>
                  <a:lnTo>
                    <a:pt x="1903" y="855"/>
                  </a:lnTo>
                  <a:lnTo>
                    <a:pt x="1938" y="816"/>
                  </a:lnTo>
                  <a:lnTo>
                    <a:pt x="1962" y="788"/>
                  </a:lnTo>
                  <a:lnTo>
                    <a:pt x="1989" y="756"/>
                  </a:lnTo>
                  <a:lnTo>
                    <a:pt x="2019" y="721"/>
                  </a:lnTo>
                  <a:lnTo>
                    <a:pt x="2044" y="686"/>
                  </a:lnTo>
                  <a:lnTo>
                    <a:pt x="2068" y="648"/>
                  </a:lnTo>
                  <a:lnTo>
                    <a:pt x="2098" y="605"/>
                  </a:lnTo>
                  <a:lnTo>
                    <a:pt x="2351" y="753"/>
                  </a:lnTo>
                  <a:lnTo>
                    <a:pt x="2103" y="0"/>
                  </a:lnTo>
                  <a:lnTo>
                    <a:pt x="1299" y="143"/>
                  </a:lnTo>
                  <a:lnTo>
                    <a:pt x="1570" y="296"/>
                  </a:lnTo>
                  <a:lnTo>
                    <a:pt x="1547" y="329"/>
                  </a:lnTo>
                  <a:lnTo>
                    <a:pt x="1523" y="357"/>
                  </a:lnTo>
                  <a:lnTo>
                    <a:pt x="1498" y="385"/>
                  </a:lnTo>
                  <a:lnTo>
                    <a:pt x="1474" y="412"/>
                  </a:lnTo>
                  <a:lnTo>
                    <a:pt x="1454" y="433"/>
                  </a:lnTo>
                  <a:lnTo>
                    <a:pt x="1432" y="455"/>
                  </a:lnTo>
                  <a:lnTo>
                    <a:pt x="1408" y="474"/>
                  </a:lnTo>
                  <a:lnTo>
                    <a:pt x="1381" y="494"/>
                  </a:lnTo>
                  <a:lnTo>
                    <a:pt x="1349" y="516"/>
                  </a:lnTo>
                  <a:lnTo>
                    <a:pt x="1322" y="534"/>
                  </a:lnTo>
                  <a:lnTo>
                    <a:pt x="1299" y="547"/>
                  </a:lnTo>
                  <a:lnTo>
                    <a:pt x="1265" y="566"/>
                  </a:lnTo>
                  <a:lnTo>
                    <a:pt x="1236" y="578"/>
                  </a:lnTo>
                  <a:lnTo>
                    <a:pt x="1210" y="586"/>
                  </a:lnTo>
                  <a:lnTo>
                    <a:pt x="1183" y="595"/>
                  </a:lnTo>
                  <a:lnTo>
                    <a:pt x="1144" y="606"/>
                  </a:lnTo>
                  <a:lnTo>
                    <a:pt x="1105" y="612"/>
                  </a:lnTo>
                  <a:lnTo>
                    <a:pt x="1066" y="616"/>
                  </a:lnTo>
                  <a:lnTo>
                    <a:pt x="1008" y="618"/>
                  </a:lnTo>
                  <a:lnTo>
                    <a:pt x="933" y="620"/>
                  </a:lnTo>
                  <a:lnTo>
                    <a:pt x="875" y="612"/>
                  </a:lnTo>
                  <a:lnTo>
                    <a:pt x="822" y="600"/>
                  </a:lnTo>
                  <a:lnTo>
                    <a:pt x="761" y="582"/>
                  </a:lnTo>
                  <a:lnTo>
                    <a:pt x="708" y="559"/>
                  </a:lnTo>
                  <a:lnTo>
                    <a:pt x="654" y="532"/>
                  </a:lnTo>
                  <a:lnTo>
                    <a:pt x="605" y="501"/>
                  </a:lnTo>
                  <a:lnTo>
                    <a:pt x="558" y="459"/>
                  </a:lnTo>
                  <a:lnTo>
                    <a:pt x="0" y="781"/>
                  </a:lnTo>
                  <a:lnTo>
                    <a:pt x="23" y="808"/>
                  </a:lnTo>
                  <a:lnTo>
                    <a:pt x="55" y="839"/>
                  </a:lnTo>
                  <a:lnTo>
                    <a:pt x="82" y="866"/>
                  </a:lnTo>
                  <a:lnTo>
                    <a:pt x="109" y="892"/>
                  </a:lnTo>
                  <a:lnTo>
                    <a:pt x="136" y="917"/>
                  </a:lnTo>
                  <a:lnTo>
                    <a:pt x="169" y="944"/>
                  </a:lnTo>
                  <a:lnTo>
                    <a:pt x="198" y="967"/>
                  </a:lnTo>
                  <a:lnTo>
                    <a:pt x="228" y="989"/>
                  </a:lnTo>
                  <a:lnTo>
                    <a:pt x="262" y="1010"/>
                  </a:lnTo>
                  <a:lnTo>
                    <a:pt x="294" y="1033"/>
                  </a:lnTo>
                  <a:lnTo>
                    <a:pt x="328" y="1055"/>
                  </a:lnTo>
                  <a:lnTo>
                    <a:pt x="359" y="1072"/>
                  </a:lnTo>
                  <a:lnTo>
                    <a:pt x="390" y="1090"/>
                  </a:lnTo>
                  <a:lnTo>
                    <a:pt x="419" y="1105"/>
                  </a:lnTo>
                  <a:lnTo>
                    <a:pt x="460" y="1123"/>
                  </a:lnTo>
                  <a:lnTo>
                    <a:pt x="497" y="1140"/>
                  </a:lnTo>
                  <a:lnTo>
                    <a:pt x="540" y="1156"/>
                  </a:lnTo>
                  <a:lnTo>
                    <a:pt x="573" y="1168"/>
                  </a:lnTo>
                  <a:lnTo>
                    <a:pt x="604" y="1180"/>
                  </a:lnTo>
                  <a:lnTo>
                    <a:pt x="640" y="1191"/>
                  </a:lnTo>
                  <a:lnTo>
                    <a:pt x="675" y="1200"/>
                  </a:lnTo>
                  <a:lnTo>
                    <a:pt x="710" y="1208"/>
                  </a:lnTo>
                  <a:lnTo>
                    <a:pt x="751" y="1216"/>
                  </a:lnTo>
                  <a:lnTo>
                    <a:pt x="791" y="1223"/>
                  </a:lnTo>
                  <a:lnTo>
                    <a:pt x="833" y="1229"/>
                  </a:lnTo>
                  <a:lnTo>
                    <a:pt x="876" y="1233"/>
                  </a:lnTo>
                  <a:lnTo>
                    <a:pt x="908" y="1234"/>
                  </a:lnTo>
                  <a:lnTo>
                    <a:pt x="953" y="1237"/>
                  </a:lnTo>
                  <a:lnTo>
                    <a:pt x="997" y="1237"/>
                  </a:lnTo>
                  <a:lnTo>
                    <a:pt x="1032" y="1235"/>
                  </a:lnTo>
                  <a:lnTo>
                    <a:pt x="1070" y="1234"/>
                  </a:lnTo>
                  <a:lnTo>
                    <a:pt x="1112" y="1231"/>
                  </a:lnTo>
                  <a:lnTo>
                    <a:pt x="1150" y="1226"/>
                  </a:lnTo>
                  <a:lnTo>
                    <a:pt x="1182" y="1222"/>
                  </a:lnTo>
                  <a:close/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  <a:scene3d>
              <a:camera prst="legacyObliqueTopRight"/>
              <a:lightRig rig="legacyFlat3" dir="t"/>
            </a:scene3d>
            <a:sp3d extrusionH="227000" prstMaterial="legacyMatte">
              <a:bevelT w="13500" h="13500" prst="angle"/>
              <a:bevelB w="13500" h="13500" prst="angle"/>
              <a:extrusionClr>
                <a:srgbClr val="DDDDDD"/>
              </a:extrusionClr>
            </a:sp3d>
          </p:spPr>
          <p:txBody>
            <a:bodyPr>
              <a:flatTx/>
            </a:bodyPr>
            <a:lstStyle/>
            <a:p>
              <a:endParaRPr lang="ko-KR" altLang="en-US"/>
            </a:p>
          </p:txBody>
        </p:sp>
        <p:sp>
          <p:nvSpPr>
            <p:cNvPr id="40" name="Freeform 4"/>
            <p:cNvSpPr>
              <a:spLocks/>
            </p:cNvSpPr>
            <p:nvPr/>
          </p:nvSpPr>
          <p:spPr bwMode="auto">
            <a:xfrm>
              <a:off x="2754730" y="1546009"/>
              <a:ext cx="1661946" cy="3245173"/>
            </a:xfrm>
            <a:custGeom>
              <a:avLst/>
              <a:gdLst/>
              <a:ahLst/>
              <a:cxnLst>
                <a:cxn ang="0">
                  <a:pos x="1166" y="4"/>
                </a:cxn>
                <a:cxn ang="0">
                  <a:pos x="1106" y="16"/>
                </a:cxn>
                <a:cxn ang="0">
                  <a:pos x="1053" y="30"/>
                </a:cxn>
                <a:cxn ang="0">
                  <a:pos x="1001" y="45"/>
                </a:cxn>
                <a:cxn ang="0">
                  <a:pos x="948" y="64"/>
                </a:cxn>
                <a:cxn ang="0">
                  <a:pos x="889" y="88"/>
                </a:cxn>
                <a:cxn ang="0">
                  <a:pos x="831" y="113"/>
                </a:cxn>
                <a:cxn ang="0">
                  <a:pos x="774" y="142"/>
                </a:cxn>
                <a:cxn ang="0">
                  <a:pos x="726" y="171"/>
                </a:cxn>
                <a:cxn ang="0">
                  <a:pos x="677" y="202"/>
                </a:cxn>
                <a:cxn ang="0">
                  <a:pos x="623" y="241"/>
                </a:cxn>
                <a:cxn ang="0">
                  <a:pos x="576" y="276"/>
                </a:cxn>
                <a:cxn ang="0">
                  <a:pos x="501" y="344"/>
                </a:cxn>
                <a:cxn ang="0">
                  <a:pos x="436" y="410"/>
                </a:cxn>
                <a:cxn ang="0">
                  <a:pos x="385" y="470"/>
                </a:cxn>
                <a:cxn ang="0">
                  <a:pos x="331" y="540"/>
                </a:cxn>
                <a:cxn ang="0">
                  <a:pos x="283" y="617"/>
                </a:cxn>
                <a:cxn ang="0">
                  <a:pos x="238" y="693"/>
                </a:cxn>
                <a:cxn ang="0">
                  <a:pos x="200" y="777"/>
                </a:cxn>
                <a:cxn ang="0">
                  <a:pos x="168" y="868"/>
                </a:cxn>
                <a:cxn ang="0">
                  <a:pos x="134" y="980"/>
                </a:cxn>
                <a:cxn ang="0">
                  <a:pos x="114" y="1089"/>
                </a:cxn>
                <a:cxn ang="0">
                  <a:pos x="98" y="1230"/>
                </a:cxn>
                <a:cxn ang="0">
                  <a:pos x="98" y="1353"/>
                </a:cxn>
                <a:cxn ang="0">
                  <a:pos x="110" y="1464"/>
                </a:cxn>
                <a:cxn ang="0">
                  <a:pos x="129" y="1579"/>
                </a:cxn>
                <a:cxn ang="0">
                  <a:pos x="165" y="1704"/>
                </a:cxn>
                <a:cxn ang="0">
                  <a:pos x="208" y="1821"/>
                </a:cxn>
                <a:cxn ang="0">
                  <a:pos x="268" y="1932"/>
                </a:cxn>
                <a:cxn ang="0">
                  <a:pos x="817" y="2205"/>
                </a:cxn>
                <a:cxn ang="0">
                  <a:pos x="804" y="1622"/>
                </a:cxn>
                <a:cxn ang="0">
                  <a:pos x="754" y="1530"/>
                </a:cxn>
                <a:cxn ang="0">
                  <a:pos x="725" y="1442"/>
                </a:cxn>
                <a:cxn ang="0">
                  <a:pos x="714" y="1357"/>
                </a:cxn>
                <a:cxn ang="0">
                  <a:pos x="710" y="1273"/>
                </a:cxn>
                <a:cxn ang="0">
                  <a:pos x="718" y="1175"/>
                </a:cxn>
                <a:cxn ang="0">
                  <a:pos x="741" y="1078"/>
                </a:cxn>
                <a:cxn ang="0">
                  <a:pos x="776" y="988"/>
                </a:cxn>
                <a:cxn ang="0">
                  <a:pos x="817" y="916"/>
                </a:cxn>
                <a:cxn ang="0">
                  <a:pos x="855" y="865"/>
                </a:cxn>
                <a:cxn ang="0">
                  <a:pos x="900" y="813"/>
                </a:cxn>
                <a:cxn ang="0">
                  <a:pos x="943" y="769"/>
                </a:cxn>
                <a:cxn ang="0">
                  <a:pos x="993" y="730"/>
                </a:cxn>
                <a:cxn ang="0">
                  <a:pos x="1052" y="691"/>
                </a:cxn>
                <a:cxn ang="0">
                  <a:pos x="1109" y="659"/>
                </a:cxn>
                <a:cxn ang="0">
                  <a:pos x="1192" y="631"/>
                </a:cxn>
              </a:cxnLst>
              <a:rect l="0" t="0" r="r" b="b"/>
              <a:pathLst>
                <a:path w="1192" h="2205">
                  <a:moveTo>
                    <a:pt x="1192" y="0"/>
                  </a:moveTo>
                  <a:lnTo>
                    <a:pt x="1166" y="4"/>
                  </a:lnTo>
                  <a:lnTo>
                    <a:pt x="1141" y="8"/>
                  </a:lnTo>
                  <a:lnTo>
                    <a:pt x="1106" y="16"/>
                  </a:lnTo>
                  <a:lnTo>
                    <a:pt x="1080" y="22"/>
                  </a:lnTo>
                  <a:lnTo>
                    <a:pt x="1053" y="30"/>
                  </a:lnTo>
                  <a:lnTo>
                    <a:pt x="1028" y="38"/>
                  </a:lnTo>
                  <a:lnTo>
                    <a:pt x="1001" y="45"/>
                  </a:lnTo>
                  <a:lnTo>
                    <a:pt x="975" y="53"/>
                  </a:lnTo>
                  <a:lnTo>
                    <a:pt x="948" y="64"/>
                  </a:lnTo>
                  <a:lnTo>
                    <a:pt x="916" y="76"/>
                  </a:lnTo>
                  <a:lnTo>
                    <a:pt x="889" y="88"/>
                  </a:lnTo>
                  <a:lnTo>
                    <a:pt x="861" y="100"/>
                  </a:lnTo>
                  <a:lnTo>
                    <a:pt x="831" y="113"/>
                  </a:lnTo>
                  <a:lnTo>
                    <a:pt x="801" y="128"/>
                  </a:lnTo>
                  <a:lnTo>
                    <a:pt x="774" y="142"/>
                  </a:lnTo>
                  <a:lnTo>
                    <a:pt x="749" y="158"/>
                  </a:lnTo>
                  <a:lnTo>
                    <a:pt x="726" y="171"/>
                  </a:lnTo>
                  <a:lnTo>
                    <a:pt x="703" y="188"/>
                  </a:lnTo>
                  <a:lnTo>
                    <a:pt x="677" y="202"/>
                  </a:lnTo>
                  <a:lnTo>
                    <a:pt x="649" y="221"/>
                  </a:lnTo>
                  <a:lnTo>
                    <a:pt x="623" y="241"/>
                  </a:lnTo>
                  <a:lnTo>
                    <a:pt x="599" y="260"/>
                  </a:lnTo>
                  <a:lnTo>
                    <a:pt x="576" y="276"/>
                  </a:lnTo>
                  <a:lnTo>
                    <a:pt x="539" y="307"/>
                  </a:lnTo>
                  <a:lnTo>
                    <a:pt x="501" y="344"/>
                  </a:lnTo>
                  <a:lnTo>
                    <a:pt x="471" y="371"/>
                  </a:lnTo>
                  <a:lnTo>
                    <a:pt x="436" y="410"/>
                  </a:lnTo>
                  <a:lnTo>
                    <a:pt x="412" y="438"/>
                  </a:lnTo>
                  <a:lnTo>
                    <a:pt x="385" y="470"/>
                  </a:lnTo>
                  <a:lnTo>
                    <a:pt x="355" y="507"/>
                  </a:lnTo>
                  <a:lnTo>
                    <a:pt x="331" y="540"/>
                  </a:lnTo>
                  <a:lnTo>
                    <a:pt x="307" y="579"/>
                  </a:lnTo>
                  <a:lnTo>
                    <a:pt x="283" y="617"/>
                  </a:lnTo>
                  <a:lnTo>
                    <a:pt x="258" y="658"/>
                  </a:lnTo>
                  <a:lnTo>
                    <a:pt x="238" y="693"/>
                  </a:lnTo>
                  <a:lnTo>
                    <a:pt x="219" y="736"/>
                  </a:lnTo>
                  <a:lnTo>
                    <a:pt x="200" y="777"/>
                  </a:lnTo>
                  <a:lnTo>
                    <a:pt x="184" y="821"/>
                  </a:lnTo>
                  <a:lnTo>
                    <a:pt x="168" y="868"/>
                  </a:lnTo>
                  <a:lnTo>
                    <a:pt x="148" y="926"/>
                  </a:lnTo>
                  <a:lnTo>
                    <a:pt x="134" y="980"/>
                  </a:lnTo>
                  <a:lnTo>
                    <a:pt x="121" y="1035"/>
                  </a:lnTo>
                  <a:lnTo>
                    <a:pt x="114" y="1089"/>
                  </a:lnTo>
                  <a:lnTo>
                    <a:pt x="105" y="1152"/>
                  </a:lnTo>
                  <a:lnTo>
                    <a:pt x="98" y="1230"/>
                  </a:lnTo>
                  <a:lnTo>
                    <a:pt x="97" y="1292"/>
                  </a:lnTo>
                  <a:lnTo>
                    <a:pt x="98" y="1353"/>
                  </a:lnTo>
                  <a:lnTo>
                    <a:pt x="103" y="1411"/>
                  </a:lnTo>
                  <a:lnTo>
                    <a:pt x="110" y="1464"/>
                  </a:lnTo>
                  <a:lnTo>
                    <a:pt x="117" y="1521"/>
                  </a:lnTo>
                  <a:lnTo>
                    <a:pt x="129" y="1579"/>
                  </a:lnTo>
                  <a:lnTo>
                    <a:pt x="145" y="1641"/>
                  </a:lnTo>
                  <a:lnTo>
                    <a:pt x="165" y="1704"/>
                  </a:lnTo>
                  <a:lnTo>
                    <a:pt x="186" y="1763"/>
                  </a:lnTo>
                  <a:lnTo>
                    <a:pt x="208" y="1821"/>
                  </a:lnTo>
                  <a:lnTo>
                    <a:pt x="235" y="1878"/>
                  </a:lnTo>
                  <a:lnTo>
                    <a:pt x="268" y="1932"/>
                  </a:lnTo>
                  <a:lnTo>
                    <a:pt x="0" y="2084"/>
                  </a:lnTo>
                  <a:lnTo>
                    <a:pt x="817" y="2205"/>
                  </a:lnTo>
                  <a:lnTo>
                    <a:pt x="1118" y="1454"/>
                  </a:lnTo>
                  <a:lnTo>
                    <a:pt x="804" y="1622"/>
                  </a:lnTo>
                  <a:lnTo>
                    <a:pt x="773" y="1574"/>
                  </a:lnTo>
                  <a:lnTo>
                    <a:pt x="754" y="1530"/>
                  </a:lnTo>
                  <a:lnTo>
                    <a:pt x="737" y="1486"/>
                  </a:lnTo>
                  <a:lnTo>
                    <a:pt x="725" y="1442"/>
                  </a:lnTo>
                  <a:lnTo>
                    <a:pt x="716" y="1398"/>
                  </a:lnTo>
                  <a:lnTo>
                    <a:pt x="714" y="1357"/>
                  </a:lnTo>
                  <a:lnTo>
                    <a:pt x="710" y="1315"/>
                  </a:lnTo>
                  <a:lnTo>
                    <a:pt x="710" y="1273"/>
                  </a:lnTo>
                  <a:lnTo>
                    <a:pt x="712" y="1223"/>
                  </a:lnTo>
                  <a:lnTo>
                    <a:pt x="718" y="1175"/>
                  </a:lnTo>
                  <a:lnTo>
                    <a:pt x="729" y="1121"/>
                  </a:lnTo>
                  <a:lnTo>
                    <a:pt x="741" y="1078"/>
                  </a:lnTo>
                  <a:lnTo>
                    <a:pt x="760" y="1029"/>
                  </a:lnTo>
                  <a:lnTo>
                    <a:pt x="776" y="988"/>
                  </a:lnTo>
                  <a:lnTo>
                    <a:pt x="799" y="947"/>
                  </a:lnTo>
                  <a:lnTo>
                    <a:pt x="817" y="916"/>
                  </a:lnTo>
                  <a:lnTo>
                    <a:pt x="836" y="891"/>
                  </a:lnTo>
                  <a:lnTo>
                    <a:pt x="855" y="865"/>
                  </a:lnTo>
                  <a:lnTo>
                    <a:pt x="877" y="839"/>
                  </a:lnTo>
                  <a:lnTo>
                    <a:pt x="900" y="813"/>
                  </a:lnTo>
                  <a:lnTo>
                    <a:pt x="920" y="794"/>
                  </a:lnTo>
                  <a:lnTo>
                    <a:pt x="943" y="769"/>
                  </a:lnTo>
                  <a:lnTo>
                    <a:pt x="966" y="751"/>
                  </a:lnTo>
                  <a:lnTo>
                    <a:pt x="993" y="730"/>
                  </a:lnTo>
                  <a:lnTo>
                    <a:pt x="1025" y="709"/>
                  </a:lnTo>
                  <a:lnTo>
                    <a:pt x="1052" y="691"/>
                  </a:lnTo>
                  <a:lnTo>
                    <a:pt x="1075" y="678"/>
                  </a:lnTo>
                  <a:lnTo>
                    <a:pt x="1109" y="659"/>
                  </a:lnTo>
                  <a:lnTo>
                    <a:pt x="1141" y="645"/>
                  </a:lnTo>
                  <a:lnTo>
                    <a:pt x="1192" y="631"/>
                  </a:lnTo>
                  <a:lnTo>
                    <a:pt x="119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  <a:scene3d>
              <a:camera prst="legacyObliqueTopRight"/>
              <a:lightRig rig="legacyFlat3" dir="t"/>
            </a:scene3d>
            <a:sp3d extrusionH="227000" prstMaterial="legacyMatte">
              <a:bevelT w="13500" h="13500" prst="angle"/>
              <a:bevelB w="13500" h="13500" prst="angle"/>
              <a:extrusionClr>
                <a:srgbClr val="DDDDDD"/>
              </a:extrusionClr>
            </a:sp3d>
          </p:spPr>
          <p:txBody>
            <a:bodyPr>
              <a:flatTx/>
            </a:bodyPr>
            <a:lstStyle/>
            <a:p>
              <a:endParaRPr lang="ko-KR" altLang="en-US"/>
            </a:p>
          </p:txBody>
        </p:sp>
        <p:sp>
          <p:nvSpPr>
            <p:cNvPr id="41" name="Freeform 5"/>
            <p:cNvSpPr>
              <a:spLocks/>
            </p:cNvSpPr>
            <p:nvPr/>
          </p:nvSpPr>
          <p:spPr bwMode="auto">
            <a:xfrm>
              <a:off x="4029397" y="1124745"/>
              <a:ext cx="2471573" cy="2936033"/>
            </a:xfrm>
            <a:custGeom>
              <a:avLst/>
              <a:gdLst/>
              <a:ahLst/>
              <a:cxnLst>
                <a:cxn ang="0">
                  <a:pos x="699" y="297"/>
                </a:cxn>
                <a:cxn ang="0">
                  <a:pos x="764" y="310"/>
                </a:cxn>
                <a:cxn ang="0">
                  <a:pos x="814" y="322"/>
                </a:cxn>
                <a:cxn ang="0">
                  <a:pos x="866" y="338"/>
                </a:cxn>
                <a:cxn ang="0">
                  <a:pos x="919" y="356"/>
                </a:cxn>
                <a:cxn ang="0">
                  <a:pos x="979" y="380"/>
                </a:cxn>
                <a:cxn ang="0">
                  <a:pos x="1037" y="406"/>
                </a:cxn>
                <a:cxn ang="0">
                  <a:pos x="1094" y="434"/>
                </a:cxn>
                <a:cxn ang="0">
                  <a:pos x="1142" y="464"/>
                </a:cxn>
                <a:cxn ang="0">
                  <a:pos x="1191" y="495"/>
                </a:cxn>
                <a:cxn ang="0">
                  <a:pos x="1245" y="532"/>
                </a:cxn>
                <a:cxn ang="0">
                  <a:pos x="1292" y="569"/>
                </a:cxn>
                <a:cxn ang="0">
                  <a:pos x="1366" y="635"/>
                </a:cxn>
                <a:cxn ang="0">
                  <a:pos x="1431" y="701"/>
                </a:cxn>
                <a:cxn ang="0">
                  <a:pos x="1482" y="761"/>
                </a:cxn>
                <a:cxn ang="0">
                  <a:pos x="1536" y="833"/>
                </a:cxn>
                <a:cxn ang="0">
                  <a:pos x="1586" y="909"/>
                </a:cxn>
                <a:cxn ang="0">
                  <a:pos x="1629" y="985"/>
                </a:cxn>
                <a:cxn ang="0">
                  <a:pos x="1668" y="1070"/>
                </a:cxn>
                <a:cxn ang="0">
                  <a:pos x="1700" y="1160"/>
                </a:cxn>
                <a:cxn ang="0">
                  <a:pos x="1734" y="1272"/>
                </a:cxn>
                <a:cxn ang="0">
                  <a:pos x="1754" y="1381"/>
                </a:cxn>
                <a:cxn ang="0">
                  <a:pos x="1770" y="1522"/>
                </a:cxn>
                <a:cxn ang="0">
                  <a:pos x="1770" y="1644"/>
                </a:cxn>
                <a:cxn ang="0">
                  <a:pos x="1758" y="1755"/>
                </a:cxn>
                <a:cxn ang="0">
                  <a:pos x="1739" y="1870"/>
                </a:cxn>
                <a:cxn ang="0">
                  <a:pos x="1703" y="1996"/>
                </a:cxn>
                <a:cxn ang="0">
                  <a:pos x="1145" y="1711"/>
                </a:cxn>
                <a:cxn ang="0">
                  <a:pos x="1159" y="1607"/>
                </a:cxn>
                <a:cxn ang="0">
                  <a:pos x="1156" y="1514"/>
                </a:cxn>
                <a:cxn ang="0">
                  <a:pos x="1140" y="1413"/>
                </a:cxn>
                <a:cxn ang="0">
                  <a:pos x="1109" y="1322"/>
                </a:cxn>
                <a:cxn ang="0">
                  <a:pos x="1070" y="1239"/>
                </a:cxn>
                <a:cxn ang="0">
                  <a:pos x="1032" y="1183"/>
                </a:cxn>
                <a:cxn ang="0">
                  <a:pos x="992" y="1132"/>
                </a:cxn>
                <a:cxn ang="0">
                  <a:pos x="947" y="1086"/>
                </a:cxn>
                <a:cxn ang="0">
                  <a:pos x="901" y="1043"/>
                </a:cxn>
                <a:cxn ang="0">
                  <a:pos x="842" y="1002"/>
                </a:cxn>
                <a:cxn ang="0">
                  <a:pos x="792" y="971"/>
                </a:cxn>
                <a:cxn ang="0">
                  <a:pos x="729" y="940"/>
                </a:cxn>
                <a:cxn ang="0">
                  <a:pos x="676" y="922"/>
                </a:cxn>
                <a:cxn ang="0">
                  <a:pos x="598" y="905"/>
                </a:cxn>
                <a:cxn ang="0">
                  <a:pos x="520" y="899"/>
                </a:cxn>
                <a:cxn ang="0">
                  <a:pos x="498" y="1222"/>
                </a:cxn>
                <a:cxn ang="0">
                  <a:pos x="497" y="0"/>
                </a:cxn>
                <a:cxn ang="0">
                  <a:pos x="524" y="280"/>
                </a:cxn>
                <a:cxn ang="0">
                  <a:pos x="604" y="285"/>
                </a:cxn>
                <a:cxn ang="0">
                  <a:pos x="675" y="293"/>
                </a:cxn>
              </a:cxnLst>
              <a:rect l="0" t="0" r="r" b="b"/>
              <a:pathLst>
                <a:path w="1772" h="1996">
                  <a:moveTo>
                    <a:pt x="675" y="293"/>
                  </a:moveTo>
                  <a:lnTo>
                    <a:pt x="699" y="297"/>
                  </a:lnTo>
                  <a:lnTo>
                    <a:pt x="732" y="302"/>
                  </a:lnTo>
                  <a:lnTo>
                    <a:pt x="764" y="310"/>
                  </a:lnTo>
                  <a:lnTo>
                    <a:pt x="787" y="315"/>
                  </a:lnTo>
                  <a:lnTo>
                    <a:pt x="814" y="322"/>
                  </a:lnTo>
                  <a:lnTo>
                    <a:pt x="839" y="330"/>
                  </a:lnTo>
                  <a:lnTo>
                    <a:pt x="866" y="338"/>
                  </a:lnTo>
                  <a:lnTo>
                    <a:pt x="891" y="345"/>
                  </a:lnTo>
                  <a:lnTo>
                    <a:pt x="919" y="356"/>
                  </a:lnTo>
                  <a:lnTo>
                    <a:pt x="951" y="369"/>
                  </a:lnTo>
                  <a:lnTo>
                    <a:pt x="979" y="380"/>
                  </a:lnTo>
                  <a:lnTo>
                    <a:pt x="1006" y="392"/>
                  </a:lnTo>
                  <a:lnTo>
                    <a:pt x="1037" y="406"/>
                  </a:lnTo>
                  <a:lnTo>
                    <a:pt x="1067" y="421"/>
                  </a:lnTo>
                  <a:lnTo>
                    <a:pt x="1094" y="434"/>
                  </a:lnTo>
                  <a:lnTo>
                    <a:pt x="1120" y="450"/>
                  </a:lnTo>
                  <a:lnTo>
                    <a:pt x="1142" y="464"/>
                  </a:lnTo>
                  <a:lnTo>
                    <a:pt x="1165" y="480"/>
                  </a:lnTo>
                  <a:lnTo>
                    <a:pt x="1191" y="495"/>
                  </a:lnTo>
                  <a:lnTo>
                    <a:pt x="1219" y="513"/>
                  </a:lnTo>
                  <a:lnTo>
                    <a:pt x="1245" y="532"/>
                  </a:lnTo>
                  <a:lnTo>
                    <a:pt x="1269" y="551"/>
                  </a:lnTo>
                  <a:lnTo>
                    <a:pt x="1292" y="569"/>
                  </a:lnTo>
                  <a:lnTo>
                    <a:pt x="1328" y="600"/>
                  </a:lnTo>
                  <a:lnTo>
                    <a:pt x="1366" y="635"/>
                  </a:lnTo>
                  <a:lnTo>
                    <a:pt x="1396" y="662"/>
                  </a:lnTo>
                  <a:lnTo>
                    <a:pt x="1431" y="701"/>
                  </a:lnTo>
                  <a:lnTo>
                    <a:pt x="1455" y="729"/>
                  </a:lnTo>
                  <a:lnTo>
                    <a:pt x="1482" y="761"/>
                  </a:lnTo>
                  <a:lnTo>
                    <a:pt x="1512" y="798"/>
                  </a:lnTo>
                  <a:lnTo>
                    <a:pt x="1536" y="833"/>
                  </a:lnTo>
                  <a:lnTo>
                    <a:pt x="1560" y="872"/>
                  </a:lnTo>
                  <a:lnTo>
                    <a:pt x="1586" y="909"/>
                  </a:lnTo>
                  <a:lnTo>
                    <a:pt x="1607" y="950"/>
                  </a:lnTo>
                  <a:lnTo>
                    <a:pt x="1629" y="985"/>
                  </a:lnTo>
                  <a:lnTo>
                    <a:pt x="1649" y="1028"/>
                  </a:lnTo>
                  <a:lnTo>
                    <a:pt x="1668" y="1070"/>
                  </a:lnTo>
                  <a:lnTo>
                    <a:pt x="1684" y="1113"/>
                  </a:lnTo>
                  <a:lnTo>
                    <a:pt x="1700" y="1160"/>
                  </a:lnTo>
                  <a:lnTo>
                    <a:pt x="1720" y="1218"/>
                  </a:lnTo>
                  <a:lnTo>
                    <a:pt x="1734" y="1272"/>
                  </a:lnTo>
                  <a:lnTo>
                    <a:pt x="1747" y="1327"/>
                  </a:lnTo>
                  <a:lnTo>
                    <a:pt x="1754" y="1381"/>
                  </a:lnTo>
                  <a:lnTo>
                    <a:pt x="1764" y="1444"/>
                  </a:lnTo>
                  <a:lnTo>
                    <a:pt x="1770" y="1522"/>
                  </a:lnTo>
                  <a:lnTo>
                    <a:pt x="1772" y="1583"/>
                  </a:lnTo>
                  <a:lnTo>
                    <a:pt x="1770" y="1644"/>
                  </a:lnTo>
                  <a:lnTo>
                    <a:pt x="1765" y="1701"/>
                  </a:lnTo>
                  <a:lnTo>
                    <a:pt x="1758" y="1755"/>
                  </a:lnTo>
                  <a:lnTo>
                    <a:pt x="1751" y="1812"/>
                  </a:lnTo>
                  <a:lnTo>
                    <a:pt x="1739" y="1870"/>
                  </a:lnTo>
                  <a:lnTo>
                    <a:pt x="1723" y="1932"/>
                  </a:lnTo>
                  <a:lnTo>
                    <a:pt x="1703" y="1996"/>
                  </a:lnTo>
                  <a:lnTo>
                    <a:pt x="1587" y="1635"/>
                  </a:lnTo>
                  <a:lnTo>
                    <a:pt x="1145" y="1711"/>
                  </a:lnTo>
                  <a:lnTo>
                    <a:pt x="1155" y="1648"/>
                  </a:lnTo>
                  <a:lnTo>
                    <a:pt x="1159" y="1607"/>
                  </a:lnTo>
                  <a:lnTo>
                    <a:pt x="1159" y="1564"/>
                  </a:lnTo>
                  <a:lnTo>
                    <a:pt x="1156" y="1514"/>
                  </a:lnTo>
                  <a:lnTo>
                    <a:pt x="1149" y="1467"/>
                  </a:lnTo>
                  <a:lnTo>
                    <a:pt x="1140" y="1413"/>
                  </a:lnTo>
                  <a:lnTo>
                    <a:pt x="1128" y="1370"/>
                  </a:lnTo>
                  <a:lnTo>
                    <a:pt x="1109" y="1322"/>
                  </a:lnTo>
                  <a:lnTo>
                    <a:pt x="1091" y="1280"/>
                  </a:lnTo>
                  <a:lnTo>
                    <a:pt x="1070" y="1239"/>
                  </a:lnTo>
                  <a:lnTo>
                    <a:pt x="1051" y="1208"/>
                  </a:lnTo>
                  <a:lnTo>
                    <a:pt x="1032" y="1183"/>
                  </a:lnTo>
                  <a:lnTo>
                    <a:pt x="1013" y="1157"/>
                  </a:lnTo>
                  <a:lnTo>
                    <a:pt x="992" y="1132"/>
                  </a:lnTo>
                  <a:lnTo>
                    <a:pt x="967" y="1105"/>
                  </a:lnTo>
                  <a:lnTo>
                    <a:pt x="947" y="1086"/>
                  </a:lnTo>
                  <a:lnTo>
                    <a:pt x="924" y="1063"/>
                  </a:lnTo>
                  <a:lnTo>
                    <a:pt x="901" y="1043"/>
                  </a:lnTo>
                  <a:lnTo>
                    <a:pt x="874" y="1023"/>
                  </a:lnTo>
                  <a:lnTo>
                    <a:pt x="842" y="1002"/>
                  </a:lnTo>
                  <a:lnTo>
                    <a:pt x="815" y="984"/>
                  </a:lnTo>
                  <a:lnTo>
                    <a:pt x="792" y="971"/>
                  </a:lnTo>
                  <a:lnTo>
                    <a:pt x="758" y="951"/>
                  </a:lnTo>
                  <a:lnTo>
                    <a:pt x="729" y="940"/>
                  </a:lnTo>
                  <a:lnTo>
                    <a:pt x="703" y="931"/>
                  </a:lnTo>
                  <a:lnTo>
                    <a:pt x="676" y="922"/>
                  </a:lnTo>
                  <a:lnTo>
                    <a:pt x="636" y="912"/>
                  </a:lnTo>
                  <a:lnTo>
                    <a:pt x="598" y="905"/>
                  </a:lnTo>
                  <a:lnTo>
                    <a:pt x="559" y="901"/>
                  </a:lnTo>
                  <a:lnTo>
                    <a:pt x="520" y="899"/>
                  </a:lnTo>
                  <a:lnTo>
                    <a:pt x="498" y="897"/>
                  </a:lnTo>
                  <a:lnTo>
                    <a:pt x="498" y="1222"/>
                  </a:lnTo>
                  <a:lnTo>
                    <a:pt x="0" y="620"/>
                  </a:lnTo>
                  <a:lnTo>
                    <a:pt x="497" y="0"/>
                  </a:lnTo>
                  <a:lnTo>
                    <a:pt x="497" y="279"/>
                  </a:lnTo>
                  <a:lnTo>
                    <a:pt x="524" y="280"/>
                  </a:lnTo>
                  <a:lnTo>
                    <a:pt x="563" y="282"/>
                  </a:lnTo>
                  <a:lnTo>
                    <a:pt x="604" y="285"/>
                  </a:lnTo>
                  <a:lnTo>
                    <a:pt x="643" y="289"/>
                  </a:lnTo>
                  <a:lnTo>
                    <a:pt x="675" y="29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36078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  <a:scene3d>
              <a:camera prst="legacyObliqueTopRight"/>
              <a:lightRig rig="legacyFlat3" dir="t"/>
            </a:scene3d>
            <a:sp3d extrusionH="227000" prstMaterial="legacyMatte">
              <a:bevelT w="13500" h="13500" prst="angle"/>
              <a:bevelB w="13500" h="13500" prst="angle"/>
              <a:extrusionClr>
                <a:srgbClr val="DDDDDD"/>
              </a:extrusionClr>
            </a:sp3d>
          </p:spPr>
          <p:txBody>
            <a:bodyPr>
              <a:flatTx/>
            </a:bodyPr>
            <a:lstStyle/>
            <a:p>
              <a:endParaRPr lang="ko-KR" altLang="en-US"/>
            </a:p>
          </p:txBody>
        </p:sp>
        <p:sp>
          <p:nvSpPr>
            <p:cNvPr id="42" name="WordArt 6"/>
            <p:cNvSpPr>
              <a:spLocks noChangeArrowheads="1" noChangeShapeType="1" noTextEdit="1"/>
            </p:cNvSpPr>
            <p:nvPr/>
          </p:nvSpPr>
          <p:spPr bwMode="auto">
            <a:xfrm rot="2811262">
              <a:off x="4454718" y="2432292"/>
              <a:ext cx="1968567" cy="654105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1089087"/>
                </a:avLst>
              </a:prstTxWarp>
            </a:bodyPr>
            <a:lstStyle/>
            <a:p>
              <a:r>
                <a:rPr lang="ko-KR" altLang="en-US" sz="6000" kern="10" dirty="0" smtClean="0">
                  <a:ln w="9525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40161" dir="4293903" algn="ctr" rotWithShape="0">
                      <a:schemeClr val="tx1">
                        <a:alpha val="50000"/>
                      </a:schemeClr>
                    </a:outerShdw>
                  </a:effectLst>
                  <a:latin typeface="HY나무B" pitchFamily="18" charset="-127"/>
                  <a:ea typeface="HY나무B" pitchFamily="18" charset="-127"/>
                </a:rPr>
                <a:t>지역경제활성화</a:t>
              </a:r>
              <a:endParaRPr lang="ko-KR" altLang="en-US" sz="6000" kern="10" dirty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40161" dir="4293903" algn="ctr" rotWithShape="0">
                    <a:schemeClr val="tx1">
                      <a:alpha val="50000"/>
                    </a:schemeClr>
                  </a:outerShdw>
                </a:effectLst>
                <a:latin typeface="HY나무B" pitchFamily="18" charset="-127"/>
                <a:ea typeface="HY나무B" pitchFamily="18" charset="-127"/>
              </a:endParaRPr>
            </a:p>
          </p:txBody>
        </p:sp>
        <p:sp>
          <p:nvSpPr>
            <p:cNvPr id="43" name="WordArt 7"/>
            <p:cNvSpPr>
              <a:spLocks noChangeArrowheads="1" noChangeShapeType="1" noTextEdit="1"/>
            </p:cNvSpPr>
            <p:nvPr/>
          </p:nvSpPr>
          <p:spPr bwMode="auto">
            <a:xfrm rot="20643477">
              <a:off x="3829659" y="3658735"/>
              <a:ext cx="2061423" cy="1190110"/>
            </a:xfrm>
            <a:prstGeom prst="rect">
              <a:avLst/>
            </a:prstGeom>
            <a:scene3d>
              <a:camera prst="orthographicFront">
                <a:rot lat="10800000" lon="10799999" rev="10799999"/>
              </a:camera>
              <a:lightRig rig="threePt" dir="t"/>
            </a:scene3d>
          </p:spPr>
          <p:txBody>
            <a:bodyPr spcFirstLastPara="1" wrap="none" fromWordArt="1">
              <a:prstTxWarp prst="textArchUp">
                <a:avLst>
                  <a:gd name="adj" fmla="val 12082838"/>
                </a:avLst>
              </a:prstTxWarp>
            </a:bodyPr>
            <a:lstStyle/>
            <a:p>
              <a:r>
                <a:rPr lang="ko-KR" altLang="en-US" sz="6000" kern="10" smtClean="0">
                  <a:ln w="9525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40161" dir="4293903" algn="ctr" rotWithShape="0">
                      <a:schemeClr val="tx1">
                        <a:alpha val="50000"/>
                      </a:schemeClr>
                    </a:outerShdw>
                  </a:effectLst>
                  <a:latin typeface="HY나무B" pitchFamily="18" charset="-127"/>
                  <a:ea typeface="HY나무B" pitchFamily="18" charset="-127"/>
                </a:rPr>
                <a:t>도시 정체성 확립</a:t>
              </a:r>
              <a:endParaRPr lang="ko-KR" altLang="en-US" sz="6000" kern="10" dirty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40161" dir="4293903" algn="ctr" rotWithShape="0">
                    <a:schemeClr val="tx1">
                      <a:alpha val="50000"/>
                    </a:schemeClr>
                  </a:outerShdw>
                </a:effectLst>
                <a:latin typeface="HY나무B" pitchFamily="18" charset="-127"/>
                <a:ea typeface="HY나무B" pitchFamily="18" charset="-127"/>
              </a:endParaRPr>
            </a:p>
          </p:txBody>
        </p:sp>
        <p:sp>
          <p:nvSpPr>
            <p:cNvPr id="44" name="WordArt 8"/>
            <p:cNvSpPr>
              <a:spLocks noChangeArrowheads="1" noChangeShapeType="1" noTextEdit="1"/>
            </p:cNvSpPr>
            <p:nvPr/>
          </p:nvSpPr>
          <p:spPr bwMode="auto">
            <a:xfrm rot="17096133">
              <a:off x="2856103" y="2633214"/>
              <a:ext cx="2146363" cy="1006316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1378587"/>
                </a:avLst>
              </a:prstTxWarp>
            </a:bodyPr>
            <a:lstStyle/>
            <a:p>
              <a:r>
                <a:rPr lang="en-US" altLang="ko-KR" sz="6000" kern="10" smtClean="0">
                  <a:ln w="9525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40161" dir="4293903" algn="ctr" rotWithShape="0">
                      <a:schemeClr val="tx1">
                        <a:alpha val="50000"/>
                      </a:schemeClr>
                    </a:outerShdw>
                  </a:effectLst>
                  <a:latin typeface="HY나무B" pitchFamily="18" charset="-127"/>
                  <a:ea typeface="HY나무B" pitchFamily="18" charset="-127"/>
                </a:rPr>
                <a:t> </a:t>
              </a:r>
              <a:r>
                <a:rPr lang="ko-KR" altLang="en-US" sz="6000" kern="10" dirty="0" smtClean="0">
                  <a:ln w="9525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>
                    <a:outerShdw dist="40161" dir="4293903" algn="ctr" rotWithShape="0">
                      <a:schemeClr val="tx1">
                        <a:alpha val="50000"/>
                      </a:schemeClr>
                    </a:outerShdw>
                  </a:effectLst>
                  <a:latin typeface="HY나무B" pitchFamily="18" charset="-127"/>
                  <a:ea typeface="HY나무B" pitchFamily="18" charset="-127"/>
                </a:rPr>
                <a:t>지역문화활성화</a:t>
              </a:r>
              <a:endParaRPr lang="ko-KR" altLang="en-US" sz="6000" kern="10" dirty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40161" dir="4293903" algn="ctr" rotWithShape="0">
                    <a:schemeClr val="tx1">
                      <a:alpha val="50000"/>
                    </a:schemeClr>
                  </a:outerShdw>
                </a:effectLst>
                <a:latin typeface="HY나무B" pitchFamily="18" charset="-127"/>
                <a:ea typeface="HY나무B" pitchFamily="18" charset="-127"/>
              </a:endParaRPr>
            </a:p>
          </p:txBody>
        </p:sp>
        <p:grpSp>
          <p:nvGrpSpPr>
            <p:cNvPr id="45" name="Group 9"/>
            <p:cNvGrpSpPr>
              <a:grpSpLocks/>
            </p:cNvGrpSpPr>
            <p:nvPr/>
          </p:nvGrpSpPr>
          <p:grpSpPr bwMode="auto">
            <a:xfrm>
              <a:off x="5200383" y="3520983"/>
              <a:ext cx="1201480" cy="1105217"/>
              <a:chOff x="3188" y="2310"/>
              <a:chExt cx="788" cy="690"/>
            </a:xfrm>
          </p:grpSpPr>
          <p:sp>
            <p:nvSpPr>
              <p:cNvPr id="52" name="AutoShape 10"/>
              <p:cNvSpPr>
                <a:spLocks noChangeArrowheads="1"/>
              </p:cNvSpPr>
              <p:nvPr/>
            </p:nvSpPr>
            <p:spPr bwMode="auto">
              <a:xfrm rot="-17356082">
                <a:off x="3571" y="2595"/>
                <a:ext cx="690" cy="12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70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3" name="AutoShape 11"/>
              <p:cNvSpPr>
                <a:spLocks noChangeArrowheads="1"/>
              </p:cNvSpPr>
              <p:nvPr/>
            </p:nvSpPr>
            <p:spPr bwMode="auto">
              <a:xfrm rot="-43758464">
                <a:off x="3188" y="2380"/>
                <a:ext cx="690" cy="12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70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46" name="Group 12"/>
            <p:cNvGrpSpPr>
              <a:grpSpLocks/>
            </p:cNvGrpSpPr>
            <p:nvPr/>
          </p:nvGrpSpPr>
          <p:grpSpPr bwMode="auto">
            <a:xfrm>
              <a:off x="2862985" y="3700381"/>
              <a:ext cx="1221302" cy="1105217"/>
              <a:chOff x="1655" y="2422"/>
              <a:chExt cx="801" cy="690"/>
            </a:xfrm>
          </p:grpSpPr>
          <p:sp>
            <p:nvSpPr>
              <p:cNvPr id="50" name="AutoShape 13"/>
              <p:cNvSpPr>
                <a:spLocks noChangeArrowheads="1"/>
              </p:cNvSpPr>
              <p:nvPr/>
            </p:nvSpPr>
            <p:spPr bwMode="auto">
              <a:xfrm rot="-14959448">
                <a:off x="2051" y="2707"/>
                <a:ext cx="690" cy="12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70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51" name="AutoShape 14"/>
              <p:cNvSpPr>
                <a:spLocks noChangeArrowheads="1"/>
              </p:cNvSpPr>
              <p:nvPr/>
            </p:nvSpPr>
            <p:spPr bwMode="auto">
              <a:xfrm rot="-31855378">
                <a:off x="1655" y="2931"/>
                <a:ext cx="690" cy="12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70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  <p:grpSp>
          <p:nvGrpSpPr>
            <p:cNvPr id="47" name="Group 15"/>
            <p:cNvGrpSpPr>
              <a:grpSpLocks/>
            </p:cNvGrpSpPr>
            <p:nvPr/>
          </p:nvGrpSpPr>
          <p:grpSpPr bwMode="auto">
            <a:xfrm rot="14316584">
              <a:off x="4058507" y="1625447"/>
              <a:ext cx="1262190" cy="1052058"/>
              <a:chOff x="3188" y="2310"/>
              <a:chExt cx="788" cy="690"/>
            </a:xfrm>
          </p:grpSpPr>
          <p:sp>
            <p:nvSpPr>
              <p:cNvPr id="48" name="AutoShape 16"/>
              <p:cNvSpPr>
                <a:spLocks noChangeArrowheads="1"/>
              </p:cNvSpPr>
              <p:nvPr/>
            </p:nvSpPr>
            <p:spPr bwMode="auto">
              <a:xfrm rot="-17356082">
                <a:off x="3571" y="2595"/>
                <a:ext cx="690" cy="12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70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  <p:sp>
            <p:nvSpPr>
              <p:cNvPr id="49" name="AutoShape 17"/>
              <p:cNvSpPr>
                <a:spLocks noChangeArrowheads="1"/>
              </p:cNvSpPr>
              <p:nvPr/>
            </p:nvSpPr>
            <p:spPr bwMode="auto">
              <a:xfrm rot="-43758464">
                <a:off x="3188" y="2380"/>
                <a:ext cx="690" cy="12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rgbClr val="FFFFFF">
                      <a:alpha val="70000"/>
                    </a:srgbClr>
                  </a:gs>
                  <a:gs pos="100000">
                    <a:srgbClr val="FFFFFF">
                      <a:gamma/>
                      <a:tint val="0"/>
                      <a:invGamma/>
                      <a:alpha val="0"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ko-KR" altLang="en-US"/>
              </a:p>
            </p:txBody>
          </p:sp>
        </p:grpSp>
      </p:grp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- </a:t>
            </a:r>
            <a:r>
              <a:rPr lang="ko-KR" altLang="en-US" dirty="0"/>
              <a:t>마케팅 공사 출범</a:t>
            </a:r>
          </a:p>
        </p:txBody>
      </p:sp>
    </p:spTree>
    <p:extLst>
      <p:ext uri="{BB962C8B-B14F-4D97-AF65-F5344CB8AC3E}">
        <p14:creationId xmlns:p14="http://schemas.microsoft.com/office/powerpoint/2010/main" val="3862878844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그룹 31"/>
          <p:cNvGrpSpPr/>
          <p:nvPr/>
        </p:nvGrpSpPr>
        <p:grpSpPr>
          <a:xfrm>
            <a:off x="467544" y="1660738"/>
            <a:ext cx="2680062" cy="4288542"/>
            <a:chOff x="379770" y="2132856"/>
            <a:chExt cx="2680062" cy="4288542"/>
          </a:xfrm>
        </p:grpSpPr>
        <p:pic>
          <p:nvPicPr>
            <p:cNvPr id="27" name="그림 26" descr="대전무역전시관(KOTREX)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12427" y="2132856"/>
              <a:ext cx="2159373" cy="1512168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28" name="TextBox 27"/>
            <p:cNvSpPr txBox="1"/>
            <p:nvPr/>
          </p:nvSpPr>
          <p:spPr>
            <a:xfrm>
              <a:off x="379770" y="3789040"/>
              <a:ext cx="26642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휴먼아미체" pitchFamily="18" charset="-127"/>
                  <a:ea typeface="휴먼아미체" pitchFamily="18" charset="-127"/>
                </a:rPr>
                <a:t>대전무역전시관</a:t>
              </a:r>
              <a:r>
                <a:rPr lang="en-US" altLang="ko-KR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휴먼아미체" pitchFamily="18" charset="-127"/>
                  <a:ea typeface="휴먼아미체" pitchFamily="18" charset="-127"/>
                </a:rPr>
                <a:t>(KOTREX)</a:t>
              </a:r>
              <a:endParaRPr lang="ko-KR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아미체" pitchFamily="18" charset="-127"/>
                <a:ea typeface="휴먼아미체" pitchFamily="18" charset="-127"/>
              </a:endParaRPr>
            </a:p>
          </p:txBody>
        </p:sp>
        <p:pic>
          <p:nvPicPr>
            <p:cNvPr id="29" name="그림 28" descr="정심화국제문화회관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1560" y="4293096"/>
              <a:ext cx="2223993" cy="1527934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30" name="TextBox 29"/>
            <p:cNvSpPr txBox="1"/>
            <p:nvPr/>
          </p:nvSpPr>
          <p:spPr>
            <a:xfrm>
              <a:off x="395536" y="6021288"/>
              <a:ext cx="26642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휴먼아미체" pitchFamily="18" charset="-127"/>
                  <a:ea typeface="휴먼아미체" pitchFamily="18" charset="-127"/>
                </a:rPr>
                <a:t>정심화 국제문화회관</a:t>
              </a:r>
              <a:endParaRPr lang="ko-KR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아미체" pitchFamily="18" charset="-127"/>
                <a:ea typeface="휴먼아미체" pitchFamily="18" charset="-127"/>
              </a:endParaRPr>
            </a:p>
          </p:txBody>
        </p:sp>
      </p:grpSp>
      <p:grpSp>
        <p:nvGrpSpPr>
          <p:cNvPr id="36" name="그룹 35"/>
          <p:cNvGrpSpPr/>
          <p:nvPr/>
        </p:nvGrpSpPr>
        <p:grpSpPr>
          <a:xfrm>
            <a:off x="6052636" y="1660738"/>
            <a:ext cx="2671118" cy="4288542"/>
            <a:chOff x="5364088" y="2132856"/>
            <a:chExt cx="2671118" cy="4288542"/>
          </a:xfrm>
        </p:grpSpPr>
        <p:pic>
          <p:nvPicPr>
            <p:cNvPr id="31" name="그림 30" descr="대전문화예술의전당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566396" y="2132856"/>
              <a:ext cx="2245964" cy="1527934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33" name="TextBox 32"/>
            <p:cNvSpPr txBox="1"/>
            <p:nvPr/>
          </p:nvSpPr>
          <p:spPr>
            <a:xfrm>
              <a:off x="5364088" y="3789040"/>
              <a:ext cx="26642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휴먼아미체" pitchFamily="18" charset="-127"/>
                  <a:ea typeface="휴먼아미체" pitchFamily="18" charset="-127"/>
                </a:rPr>
                <a:t>대전 문화예술의 전당</a:t>
              </a:r>
              <a:endParaRPr lang="ko-KR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아미체" pitchFamily="18" charset="-127"/>
                <a:ea typeface="휴먼아미체" pitchFamily="18" charset="-127"/>
              </a:endParaRPr>
            </a:p>
          </p:txBody>
        </p:sp>
        <p:pic>
          <p:nvPicPr>
            <p:cNvPr id="34" name="그림 33" descr="국립중앙과학관.jp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508104" y="4268386"/>
              <a:ext cx="2320022" cy="1608886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35" name="TextBox 34"/>
            <p:cNvSpPr txBox="1"/>
            <p:nvPr/>
          </p:nvSpPr>
          <p:spPr>
            <a:xfrm>
              <a:off x="5370910" y="6021288"/>
              <a:ext cx="26642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ko-KR" altLang="en-US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휴먼아미체" pitchFamily="18" charset="-127"/>
                  <a:ea typeface="휴먼아미체" pitchFamily="18" charset="-127"/>
                </a:rPr>
                <a:t>국립 중앙 과학관</a:t>
              </a:r>
              <a:endParaRPr lang="ko-KR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아미체" pitchFamily="18" charset="-127"/>
                <a:ea typeface="휴먼아미체" pitchFamily="18" charset="-127"/>
              </a:endParaRPr>
            </a:p>
          </p:txBody>
        </p:sp>
      </p:grpSp>
      <p:pic>
        <p:nvPicPr>
          <p:cNvPr id="37" name="그림 36" descr="ugc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451404" y="2421294"/>
            <a:ext cx="2232248" cy="15437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8" name="TextBox 37"/>
          <p:cNvSpPr txBox="1"/>
          <p:nvPr/>
        </p:nvSpPr>
        <p:spPr>
          <a:xfrm>
            <a:off x="3219614" y="4155960"/>
            <a:ext cx="2664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o-KR" alt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아미체" pitchFamily="18" charset="-127"/>
                <a:ea typeface="휴먼아미체" pitchFamily="18" charset="-127"/>
              </a:rPr>
              <a:t>대전컨벤션센터</a:t>
            </a:r>
            <a:r>
              <a:rPr lang="en-US" altLang="ko-K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휴먼아미체" pitchFamily="18" charset="-127"/>
                <a:ea typeface="휴먼아미체" pitchFamily="18" charset="-127"/>
              </a:rPr>
              <a:t>(DCC)</a:t>
            </a:r>
            <a:endParaRPr lang="ko-KR" altLang="en-US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휴먼아미체" pitchFamily="18" charset="-127"/>
              <a:ea typeface="휴먼아미체" pitchFamily="18" charset="-127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406550" y="6183710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휴먼아미체" pitchFamily="18" charset="-127"/>
                <a:ea typeface="휴먼아미체" pitchFamily="18" charset="-127"/>
              </a:rPr>
              <a:t>※</a:t>
            </a:r>
            <a:r>
              <a:rPr lang="ko-KR" altLang="en-US" dirty="0" smtClean="0">
                <a:latin typeface="휴먼아미체" pitchFamily="18" charset="-127"/>
                <a:ea typeface="휴먼아미체" pitchFamily="18" charset="-127"/>
              </a:rPr>
              <a:t>자료출처</a:t>
            </a:r>
            <a:r>
              <a:rPr lang="en-US" altLang="ko-KR" dirty="0" smtClean="0">
                <a:latin typeface="휴먼아미체" pitchFamily="18" charset="-127"/>
                <a:ea typeface="휴먼아미체" pitchFamily="18" charset="-127"/>
              </a:rPr>
              <a:t>: </a:t>
            </a:r>
            <a:r>
              <a:rPr lang="ko-KR" altLang="en-US" dirty="0" smtClean="0">
                <a:latin typeface="휴먼아미체" pitchFamily="18" charset="-127"/>
                <a:ea typeface="휴먼아미체" pitchFamily="18" charset="-127"/>
              </a:rPr>
              <a:t>대전컨벤션센터 홈페이지</a:t>
            </a:r>
            <a:endParaRPr lang="ko-KR" altLang="en-US" dirty="0">
              <a:latin typeface="휴먼아미체" pitchFamily="18" charset="-127"/>
              <a:ea typeface="휴먼아미체" pitchFamily="18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- </a:t>
            </a:r>
            <a:r>
              <a:rPr lang="ko-KR" altLang="en-US" dirty="0"/>
              <a:t>컨벤션 시설 </a:t>
            </a:r>
            <a:r>
              <a:rPr lang="ko-KR" altLang="en-US" dirty="0" smtClean="0"/>
              <a:t>현황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62878844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3289" y="1988840"/>
            <a:ext cx="5976664" cy="35147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1" name="TextBox 30"/>
          <p:cNvSpPr txBox="1"/>
          <p:nvPr/>
        </p:nvSpPr>
        <p:spPr>
          <a:xfrm>
            <a:off x="7559953" y="6210511"/>
            <a:ext cx="1543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휴먼아미체" pitchFamily="18" charset="-127"/>
                <a:ea typeface="휴먼아미체" pitchFamily="18" charset="-127"/>
              </a:rPr>
              <a:t>※</a:t>
            </a:r>
            <a:r>
              <a:rPr lang="ko-KR" altLang="en-US" dirty="0" smtClean="0">
                <a:latin typeface="휴먼아미체" pitchFamily="18" charset="-127"/>
                <a:ea typeface="휴먼아미체" pitchFamily="18" charset="-127"/>
              </a:rPr>
              <a:t>자료출처</a:t>
            </a:r>
            <a:r>
              <a:rPr lang="en-US" altLang="ko-KR" dirty="0" smtClean="0">
                <a:latin typeface="휴먼아미체" pitchFamily="18" charset="-127"/>
                <a:ea typeface="휴먼아미체" pitchFamily="18" charset="-127"/>
              </a:rPr>
              <a:t>: </a:t>
            </a:r>
            <a:r>
              <a:rPr lang="ko-KR" altLang="en-US" dirty="0" smtClean="0">
                <a:latin typeface="휴먼아미체" pitchFamily="18" charset="-127"/>
                <a:ea typeface="휴먼아미체" pitchFamily="18" charset="-127"/>
              </a:rPr>
              <a:t>대전일보</a:t>
            </a:r>
            <a:endParaRPr lang="ko-KR" altLang="en-US" dirty="0">
              <a:latin typeface="휴먼아미체" pitchFamily="18" charset="-127"/>
              <a:ea typeface="휴먼아미체" pitchFamily="18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39552" y="0"/>
            <a:ext cx="8615346" cy="987552"/>
          </a:xfrm>
        </p:spPr>
        <p:txBody>
          <a:bodyPr>
            <a:noAutofit/>
          </a:bodyPr>
          <a:lstStyle/>
          <a:p>
            <a:r>
              <a:rPr lang="en-US" altLang="ko-KR" sz="3200" dirty="0"/>
              <a:t>- </a:t>
            </a:r>
            <a:r>
              <a:rPr lang="ko-KR" altLang="en-US" sz="3200" dirty="0"/>
              <a:t>시설부족으로 인한 회의 및 전시 유치 난항</a:t>
            </a:r>
          </a:p>
        </p:txBody>
      </p:sp>
    </p:spTree>
    <p:extLst>
      <p:ext uri="{BB962C8B-B14F-4D97-AF65-F5344CB8AC3E}">
        <p14:creationId xmlns:p14="http://schemas.microsoft.com/office/powerpoint/2010/main" val="3862878844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7308304" y="6520716"/>
            <a:ext cx="1975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휴먼아미체" pitchFamily="18" charset="-127"/>
                <a:ea typeface="휴먼아미체" pitchFamily="18" charset="-127"/>
              </a:rPr>
              <a:t>※</a:t>
            </a:r>
            <a:r>
              <a:rPr lang="ko-KR" altLang="en-US" dirty="0" smtClean="0">
                <a:latin typeface="휴먼아미체" pitchFamily="18" charset="-127"/>
                <a:ea typeface="휴먼아미체" pitchFamily="18" charset="-127"/>
              </a:rPr>
              <a:t>자료출처</a:t>
            </a:r>
            <a:r>
              <a:rPr lang="en-US" altLang="ko-KR" dirty="0" smtClean="0">
                <a:latin typeface="휴먼아미체" pitchFamily="18" charset="-127"/>
                <a:ea typeface="휴먼아미체" pitchFamily="18" charset="-127"/>
              </a:rPr>
              <a:t>: </a:t>
            </a:r>
            <a:r>
              <a:rPr lang="ko-KR" altLang="en-US" dirty="0" smtClean="0">
                <a:latin typeface="휴먼아미체" pitchFamily="18" charset="-127"/>
                <a:ea typeface="휴먼아미체" pitchFamily="18" charset="-127"/>
              </a:rPr>
              <a:t>문화체육관광부</a:t>
            </a:r>
            <a:endParaRPr lang="ko-KR" altLang="en-US" dirty="0">
              <a:latin typeface="휴먼아미체" pitchFamily="18" charset="-127"/>
              <a:ea typeface="휴먼아미체" pitchFamily="18" charset="-127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aphicFrame>
        <p:nvGraphicFramePr>
          <p:cNvPr id="25" name="표 24"/>
          <p:cNvGraphicFramePr>
            <a:graphicFrameLocks noGrp="1"/>
          </p:cNvGraphicFramePr>
          <p:nvPr/>
        </p:nvGraphicFramePr>
        <p:xfrm>
          <a:off x="251522" y="1844826"/>
          <a:ext cx="8640958" cy="4579301"/>
        </p:xfrm>
        <a:graphic>
          <a:graphicData uri="http://schemas.openxmlformats.org/drawingml/2006/table">
            <a:tbl>
              <a:tblPr firstRow="1">
                <a:tableStyleId>{68D230F3-CF80-4859-8CE7-A43EE81993B5}</a:tableStyleId>
              </a:tblPr>
              <a:tblGrid>
                <a:gridCol w="8293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93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93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90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89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89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6892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66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3864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98954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31388"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dirty="0">
                          <a:effectLst/>
                        </a:rPr>
                        <a:t>구 분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dirty="0">
                          <a:effectLst/>
                        </a:rPr>
                        <a:t>서울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dirty="0">
                          <a:effectLst/>
                        </a:rPr>
                        <a:t>부산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dirty="0">
                          <a:effectLst/>
                        </a:rPr>
                        <a:t>대구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dirty="0">
                          <a:effectLst/>
                        </a:rPr>
                        <a:t>인천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dirty="0">
                          <a:effectLst/>
                        </a:rPr>
                        <a:t>광주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dirty="0">
                          <a:effectLst/>
                        </a:rPr>
                        <a:t>대전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dirty="0">
                          <a:effectLst/>
                        </a:rPr>
                        <a:t>울산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dirty="0">
                          <a:effectLst/>
                        </a:rPr>
                        <a:t>계</a:t>
                      </a:r>
                      <a:endParaRPr lang="ko-KR" altLang="en-US" sz="1200" b="1" dirty="0">
                        <a:solidFill>
                          <a:schemeClr val="bg1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8751">
                <a:tc rowSpan="14"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>
                          <a:effectLst/>
                        </a:rPr>
                        <a:t>관</a:t>
                      </a:r>
                      <a:endParaRPr lang="ko-KR" altLang="en-US" sz="1200">
                        <a:effectLst/>
                      </a:endParaRP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>
                          <a:effectLst/>
                        </a:rPr>
                        <a:t>광</a:t>
                      </a:r>
                      <a:endParaRPr lang="ko-KR" altLang="en-US" sz="1200">
                        <a:effectLst/>
                      </a:endParaRP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>
                          <a:effectLst/>
                        </a:rPr>
                        <a:t>호</a:t>
                      </a:r>
                      <a:endParaRPr lang="ko-KR" altLang="en-US" sz="1200">
                        <a:effectLst/>
                      </a:endParaRP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>
                          <a:effectLst/>
                        </a:rPr>
                        <a:t>텔</a:t>
                      </a:r>
                      <a:endParaRPr lang="ko-KR" alt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>
                          <a:effectLst/>
                        </a:rPr>
                        <a:t>특</a:t>
                      </a:r>
                      <a:r>
                        <a:rPr lang="en-US" altLang="ko-KR" sz="1400">
                          <a:effectLst/>
                        </a:rPr>
                        <a:t>1</a:t>
                      </a:r>
                      <a:r>
                        <a:rPr lang="ko-KR" altLang="en-US" sz="1400">
                          <a:effectLst/>
                        </a:rPr>
                        <a:t>급</a:t>
                      </a:r>
                      <a:endParaRPr lang="ko-KR" alt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dirty="0" err="1">
                          <a:effectLst/>
                        </a:rPr>
                        <a:t>업체수</a:t>
                      </a:r>
                      <a:endParaRPr lang="ko-KR" altLang="en-US" sz="1200" b="0" dirty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17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33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87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dirty="0" err="1">
                          <a:effectLst/>
                        </a:rPr>
                        <a:t>객실수</a:t>
                      </a:r>
                      <a:endParaRPr lang="ko-KR" altLang="en-US" sz="1200" b="0" dirty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8,701</a:t>
                      </a:r>
                      <a:endParaRPr lang="en-US" sz="1200" b="0" dirty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2,469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696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1,020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120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174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495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13,675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>
                          <a:effectLst/>
                        </a:rPr>
                        <a:t>특</a:t>
                      </a:r>
                      <a:r>
                        <a:rPr lang="en-US" altLang="ko-KR" sz="1400">
                          <a:effectLst/>
                        </a:rPr>
                        <a:t>2</a:t>
                      </a:r>
                      <a:r>
                        <a:rPr lang="ko-KR" altLang="en-US" sz="1400">
                          <a:effectLst/>
                        </a:rPr>
                        <a:t>급</a:t>
                      </a:r>
                      <a:endParaRPr lang="ko-KR" alt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>
                          <a:effectLst/>
                        </a:rPr>
                        <a:t>업체수</a:t>
                      </a:r>
                      <a:endParaRPr lang="ko-KR" alt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26</a:t>
                      </a:r>
                      <a:endParaRPr lang="en-US" sz="1200" b="0" dirty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45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87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>
                          <a:effectLst/>
                        </a:rPr>
                        <a:t>객실수</a:t>
                      </a:r>
                      <a:endParaRPr lang="ko-KR" alt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6192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783</a:t>
                      </a:r>
                      <a:endParaRPr lang="en-US" sz="1200" b="0" dirty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534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1380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198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394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9,481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87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>
                          <a:effectLst/>
                        </a:rPr>
                        <a:t>1</a:t>
                      </a:r>
                      <a:r>
                        <a:rPr lang="ko-KR" altLang="en-US" sz="1400">
                          <a:effectLst/>
                        </a:rPr>
                        <a:t>급</a:t>
                      </a:r>
                      <a:endParaRPr lang="ko-KR" alt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>
                          <a:effectLst/>
                        </a:rPr>
                        <a:t>업체수</a:t>
                      </a:r>
                      <a:endParaRPr lang="ko-KR" alt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33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12</a:t>
                      </a:r>
                      <a:endParaRPr lang="en-US" sz="1200" b="0" dirty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</a:t>
                      </a:r>
                      <a:endParaRPr lang="en-US" sz="1200" b="0" dirty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7</a:t>
                      </a:r>
                      <a:endParaRPr lang="en-US" sz="1200" b="0" dirty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64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87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>
                          <a:effectLst/>
                        </a:rPr>
                        <a:t>객실수</a:t>
                      </a:r>
                      <a:endParaRPr lang="ko-KR" alt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3820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1155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210</a:t>
                      </a:r>
                      <a:endParaRPr lang="en-US" sz="1200" b="0" dirty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149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363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453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6,150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87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>
                          <a:effectLst/>
                        </a:rPr>
                        <a:t>2</a:t>
                      </a:r>
                      <a:r>
                        <a:rPr lang="ko-KR" altLang="en-US" sz="1400">
                          <a:effectLst/>
                        </a:rPr>
                        <a:t>급</a:t>
                      </a:r>
                      <a:endParaRPr lang="ko-KR" alt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>
                          <a:effectLst/>
                        </a:rPr>
                        <a:t>업체수</a:t>
                      </a:r>
                      <a:endParaRPr lang="ko-KR" alt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21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12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11</a:t>
                      </a:r>
                      <a:endParaRPr lang="en-US" sz="1200" b="0" dirty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59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87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>
                          <a:effectLst/>
                        </a:rPr>
                        <a:t>객실수</a:t>
                      </a:r>
                      <a:endParaRPr lang="ko-KR" alt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1309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585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506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252</a:t>
                      </a:r>
                      <a:endParaRPr lang="en-US" sz="1200" b="0" dirty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257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146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3,055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87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400">
                          <a:effectLst/>
                        </a:rPr>
                        <a:t>3</a:t>
                      </a:r>
                      <a:r>
                        <a:rPr lang="ko-KR" altLang="en-US" sz="1400">
                          <a:effectLst/>
                        </a:rPr>
                        <a:t>급</a:t>
                      </a:r>
                      <a:endParaRPr lang="ko-KR" alt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>
                          <a:effectLst/>
                        </a:rPr>
                        <a:t>업체수</a:t>
                      </a:r>
                      <a:endParaRPr lang="ko-KR" alt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14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13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8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</a:t>
                      </a:r>
                      <a:endParaRPr lang="en-US" sz="1200" b="0" dirty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</a:t>
                      </a:r>
                      <a:endParaRPr lang="en-US" sz="1200" b="0" dirty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41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87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>
                          <a:effectLst/>
                        </a:rPr>
                        <a:t>객실수</a:t>
                      </a:r>
                      <a:endParaRPr lang="ko-KR" alt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720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1321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0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330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44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193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75</a:t>
                      </a:r>
                      <a:endParaRPr lang="en-US" sz="1200" b="0" dirty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2,683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87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>
                          <a:effectLst/>
                        </a:rPr>
                        <a:t>등급</a:t>
                      </a:r>
                      <a:endParaRPr lang="ko-KR" altLang="en-US" sz="1200">
                        <a:effectLst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>
                          <a:effectLst/>
                        </a:rPr>
                        <a:t>미정</a:t>
                      </a:r>
                      <a:endParaRPr lang="ko-KR" alt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>
                          <a:effectLst/>
                        </a:rPr>
                        <a:t>업체수</a:t>
                      </a:r>
                      <a:endParaRPr lang="ko-KR" alt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20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11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11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</a:t>
                      </a:r>
                      <a:endParaRPr lang="en-US" sz="1200" b="0" dirty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54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987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>
                          <a:effectLst/>
                        </a:rPr>
                        <a:t>객실수</a:t>
                      </a:r>
                      <a:endParaRPr lang="ko-KR" alt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1408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416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663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493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174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486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65</a:t>
                      </a:r>
                      <a:endParaRPr lang="en-US" sz="1200" b="0" dirty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3,705</a:t>
                      </a:r>
                      <a:endParaRPr lang="en-US" sz="1200" b="0" dirty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9875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>
                          <a:effectLst/>
                        </a:rPr>
                        <a:t>계</a:t>
                      </a:r>
                      <a:endParaRPr lang="ko-KR" alt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>
                          <a:effectLst/>
                        </a:rPr>
                        <a:t>업체수</a:t>
                      </a:r>
                      <a:endParaRPr lang="ko-KR" alt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131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51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22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41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20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24</a:t>
                      </a:r>
                      <a:endParaRPr lang="en-US" sz="1200" b="0" dirty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7</a:t>
                      </a:r>
                      <a:endParaRPr lang="en-US" sz="1200" b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296</a:t>
                      </a:r>
                      <a:endParaRPr lang="en-US" sz="1200" b="0" dirty="0">
                        <a:solidFill>
                          <a:srgbClr val="000000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2641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ko-KR" altLang="en-US" sz="1400" dirty="0" err="1">
                          <a:solidFill>
                            <a:schemeClr val="bg1"/>
                          </a:solidFill>
                          <a:effectLst/>
                        </a:rPr>
                        <a:t>객실수</a:t>
                      </a:r>
                      <a:endParaRPr lang="ko-KR" altLang="en-US" sz="1200" b="0" dirty="0">
                        <a:solidFill>
                          <a:schemeClr val="bg1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</a:rPr>
                        <a:t>22,150</a:t>
                      </a:r>
                      <a:endParaRPr lang="en-US" sz="1200" b="0" dirty="0">
                        <a:solidFill>
                          <a:schemeClr val="bg1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bg1"/>
                          </a:solidFill>
                          <a:effectLst/>
                        </a:rPr>
                        <a:t>6,729</a:t>
                      </a:r>
                      <a:endParaRPr lang="en-US" sz="1200" b="0">
                        <a:solidFill>
                          <a:schemeClr val="bg1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bg1"/>
                          </a:solidFill>
                          <a:effectLst/>
                        </a:rPr>
                        <a:t>2,103</a:t>
                      </a:r>
                      <a:endParaRPr lang="en-US" sz="1200" b="0">
                        <a:solidFill>
                          <a:schemeClr val="bg1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</a:rPr>
                        <a:t>3878</a:t>
                      </a:r>
                      <a:endParaRPr lang="en-US" sz="1200" b="0" dirty="0">
                        <a:solidFill>
                          <a:schemeClr val="bg1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bg1"/>
                          </a:solidFill>
                          <a:effectLst/>
                        </a:rPr>
                        <a:t>1,151</a:t>
                      </a:r>
                      <a:endParaRPr lang="en-US" sz="1200" b="0">
                        <a:solidFill>
                          <a:schemeClr val="bg1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bg1"/>
                          </a:solidFill>
                          <a:effectLst/>
                        </a:rPr>
                        <a:t>1,957</a:t>
                      </a:r>
                      <a:endParaRPr lang="en-US" sz="1200" b="0">
                        <a:solidFill>
                          <a:schemeClr val="bg1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chemeClr val="bg1"/>
                          </a:solidFill>
                          <a:effectLst/>
                        </a:rPr>
                        <a:t>781</a:t>
                      </a:r>
                      <a:endParaRPr lang="en-US" sz="1200" b="0">
                        <a:solidFill>
                          <a:schemeClr val="bg1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12700" algn="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</a:rPr>
                        <a:t>38,749</a:t>
                      </a:r>
                      <a:endParaRPr lang="en-US" sz="1200" b="0" dirty="0">
                        <a:solidFill>
                          <a:schemeClr val="bg1"/>
                        </a:solidFill>
                        <a:effectLst/>
                        <a:latin typeface="HY나무B" pitchFamily="18" charset="-127"/>
                        <a:ea typeface="HY나무B" pitchFamily="18" charset="-127"/>
                      </a:endParaRPr>
                    </a:p>
                  </a:txBody>
                  <a:tcPr marL="8301" marR="8301" marT="8301" marB="830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  <p:sp>
        <p:nvSpPr>
          <p:cNvPr id="32" name="직사각형 31"/>
          <p:cNvSpPr/>
          <p:nvPr/>
        </p:nvSpPr>
        <p:spPr>
          <a:xfrm>
            <a:off x="6372200" y="1844824"/>
            <a:ext cx="792088" cy="50131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2759925" y="1844824"/>
            <a:ext cx="792088" cy="50131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- </a:t>
            </a:r>
            <a:r>
              <a:rPr lang="ko-KR" altLang="en-US" dirty="0"/>
              <a:t>관광호텔 등록 현황</a:t>
            </a:r>
          </a:p>
        </p:txBody>
      </p:sp>
    </p:spTree>
    <p:extLst>
      <p:ext uri="{BB962C8B-B14F-4D97-AF65-F5344CB8AC3E}">
        <p14:creationId xmlns:p14="http://schemas.microsoft.com/office/powerpoint/2010/main" val="3862878844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ew_Korea03">
  <a:themeElements>
    <a:clrScheme name="Korea03">
      <a:dk1>
        <a:srgbClr val="000000"/>
      </a:dk1>
      <a:lt1>
        <a:srgbClr val="FFFFFF"/>
      </a:lt1>
      <a:dk2>
        <a:srgbClr val="0362B9"/>
      </a:dk2>
      <a:lt2>
        <a:srgbClr val="BCE7FA"/>
      </a:lt2>
      <a:accent1>
        <a:srgbClr val="3DB5DB"/>
      </a:accent1>
      <a:accent2>
        <a:srgbClr val="DF9B29"/>
      </a:accent2>
      <a:accent3>
        <a:srgbClr val="6699FF"/>
      </a:accent3>
      <a:accent4>
        <a:srgbClr val="D361AA"/>
      </a:accent4>
      <a:accent5>
        <a:srgbClr val="A3D75D"/>
      </a:accent5>
      <a:accent6>
        <a:srgbClr val="D36161"/>
      </a:accent6>
      <a:hlink>
        <a:srgbClr val="FF9933"/>
      </a:hlink>
      <a:folHlink>
        <a:srgbClr val="FF3399"/>
      </a:folHlink>
    </a:clrScheme>
    <a:fontScheme name="Korea03">
      <a:majorFont>
        <a:latin typeface="Corbel"/>
        <a:ea typeface=""/>
        <a:cs typeface=""/>
        <a:font script="Jpan" typeface="HG創英角ｺﾞｼｯｸUB"/>
        <a:font script="Hang" typeface="맑은 고딕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w Cen MT"/>
        <a:ea typeface=""/>
        <a:cs typeface=""/>
        <a:font script="Jpan" typeface="HGｺﾞｼｯｸE"/>
        <a:font script="Hang" typeface="휴먼모음T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Korea03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hade val="100000"/>
                <a:satMod val="115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</a:effectStyle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</a:effectStyle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우주 테마</Template>
  <TotalTime>1822</TotalTime>
  <Words>704</Words>
  <Application>Microsoft Office PowerPoint</Application>
  <PresentationFormat>화면 슬라이드 쇼(4:3)</PresentationFormat>
  <Paragraphs>220</Paragraphs>
  <Slides>16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12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16</vt:i4>
      </vt:variant>
    </vt:vector>
  </HeadingPairs>
  <TitlesOfParts>
    <vt:vector size="29" baseType="lpstr">
      <vt:lpstr>HY견고딕</vt:lpstr>
      <vt:lpstr>HY나무B</vt:lpstr>
      <vt:lpstr>HY나무L</vt:lpstr>
      <vt:lpstr>맑은 고딕</vt:lpstr>
      <vt:lpstr>-윤고딕330</vt:lpstr>
      <vt:lpstr>휴먼모음T</vt:lpstr>
      <vt:lpstr>휴먼아미체</vt:lpstr>
      <vt:lpstr>Arial</vt:lpstr>
      <vt:lpstr>Corbel</vt:lpstr>
      <vt:lpstr>Tw Cen MT</vt:lpstr>
      <vt:lpstr>Wingdings</vt:lpstr>
      <vt:lpstr>Wingdings 2</vt:lpstr>
      <vt:lpstr>New_Korea03</vt:lpstr>
      <vt:lpstr>PowerPoint 프레젠테이션</vt:lpstr>
      <vt:lpstr>PowerPoint 프레젠테이션</vt:lpstr>
      <vt:lpstr>PowerPoint 프레젠테이션</vt:lpstr>
      <vt:lpstr>PURPOSEs</vt:lpstr>
      <vt:lpstr>PowerPoint 프레젠테이션</vt:lpstr>
      <vt:lpstr>- 마케팅 공사 출범</vt:lpstr>
      <vt:lpstr>- 컨벤션 시설 현황</vt:lpstr>
      <vt:lpstr>- 시설부족으로 인한 회의 및 전시 유치 난항</vt:lpstr>
      <vt:lpstr>- 관광호텔 등록 현황</vt:lpstr>
      <vt:lpstr>- 도시 별 국제회의 개최 건수</vt:lpstr>
      <vt:lpstr>- 도시 별 2010 컨벤션 개최 건수</vt:lpstr>
      <vt:lpstr>PowerPoint 프레젠테이션</vt:lpstr>
      <vt:lpstr>- 보다 나은 인프라 확충</vt:lpstr>
      <vt:lpstr>- 주변 컨벤션시설과 연계하여 전시시설 확대</vt:lpstr>
      <vt:lpstr>과제</vt:lpstr>
      <vt:lpstr>컨벤션 산업 홍보영상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MOS_PowerPoint</dc:title>
  <dc:creator>Haegang</dc:creator>
  <cp:lastModifiedBy>Haegang</cp:lastModifiedBy>
  <cp:revision>81</cp:revision>
  <dcterms:created xsi:type="dcterms:W3CDTF">2011-10-21T14:28:05Z</dcterms:created>
  <dcterms:modified xsi:type="dcterms:W3CDTF">2017-08-17T02:47:04Z</dcterms:modified>
</cp:coreProperties>
</file>