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8" r:id="rId6"/>
    <p:sldId id="272" r:id="rId7"/>
    <p:sldId id="273" r:id="rId8"/>
    <p:sldId id="261" r:id="rId9"/>
    <p:sldId id="275" r:id="rId10"/>
    <p:sldId id="278" r:id="rId11"/>
    <p:sldId id="279" r:id="rId12"/>
    <p:sldId id="269" r:id="rId13"/>
    <p:sldId id="280" r:id="rId14"/>
    <p:sldId id="283" r:id="rId15"/>
    <p:sldId id="276" r:id="rId16"/>
    <p:sldId id="284" r:id="rId17"/>
  </p:sldIdLst>
  <p:sldSz cx="9144000" cy="6858000" type="screen4x3"/>
  <p:notesSz cx="6858000" cy="9144000"/>
  <p:custShowLst>
    <p:custShow name="자료분석" id="0">
      <p:sldLst>
        <p:sld r:id="rId10"/>
        <p:sld r:id="rId11"/>
        <p:sld r:id="rId12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85802" autoAdjust="0"/>
  </p:normalViewPr>
  <p:slideViewPr>
    <p:cSldViewPr>
      <p:cViewPr varScale="1">
        <p:scale>
          <a:sx n="67" d="100"/>
          <a:sy n="67" d="100"/>
        </p:scale>
        <p:origin x="130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서울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2008'</c:v>
                </c:pt>
                <c:pt idx="1">
                  <c:v>2009'</c:v>
                </c:pt>
                <c:pt idx="2">
                  <c:v>2010'</c:v>
                </c:pt>
                <c:pt idx="3">
                  <c:v>2011'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</c:v>
                </c:pt>
                <c:pt idx="1">
                  <c:v>90</c:v>
                </c:pt>
                <c:pt idx="2">
                  <c:v>91</c:v>
                </c:pt>
                <c:pt idx="3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5C-492A-9064-EF6DAF9B50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제주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2008'</c:v>
                </c:pt>
                <c:pt idx="1">
                  <c:v>2009'</c:v>
                </c:pt>
                <c:pt idx="2">
                  <c:v>2010'</c:v>
                </c:pt>
                <c:pt idx="3">
                  <c:v>2011'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28</c:v>
                </c:pt>
                <c:pt idx="2">
                  <c:v>31</c:v>
                </c:pt>
                <c:pt idx="3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5C-492A-9064-EF6DAF9B50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부산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2008'</c:v>
                </c:pt>
                <c:pt idx="1">
                  <c:v>2009'</c:v>
                </c:pt>
                <c:pt idx="2">
                  <c:v>2010'</c:v>
                </c:pt>
                <c:pt idx="3">
                  <c:v>2011'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</c:v>
                </c:pt>
                <c:pt idx="1">
                  <c:v>15</c:v>
                </c:pt>
                <c:pt idx="2">
                  <c:v>25</c:v>
                </c:pt>
                <c:pt idx="3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5C-492A-9064-EF6DAF9B50A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대전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2008'</c:v>
                </c:pt>
                <c:pt idx="1">
                  <c:v>2009'</c:v>
                </c:pt>
                <c:pt idx="2">
                  <c:v>2010'</c:v>
                </c:pt>
                <c:pt idx="3">
                  <c:v>2011'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14</c:v>
                </c:pt>
                <c:pt idx="1">
                  <c:v>9</c:v>
                </c:pt>
                <c:pt idx="2">
                  <c:v>7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95C-492A-9064-EF6DAF9B50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320448"/>
        <c:axId val="23321984"/>
      </c:barChart>
      <c:catAx>
        <c:axId val="23320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3321984"/>
        <c:crosses val="autoZero"/>
        <c:auto val="1"/>
        <c:lblAlgn val="ctr"/>
        <c:lblOffset val="100"/>
        <c:noMultiLvlLbl val="0"/>
      </c:catAx>
      <c:valAx>
        <c:axId val="23321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320448"/>
        <c:crosses val="autoZero"/>
        <c:crossBetween val="between"/>
        <c:majorUnit val="10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2000">
          <a:latin typeface="휴먼아미체" pitchFamily="18" charset="-127"/>
          <a:ea typeface="휴먼아미체" pitchFamily="18" charset="-127"/>
        </a:defRPr>
      </a:pPr>
      <a:endParaRPr lang="ko-K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72C1BB-7AC9-4EC3-8CCC-95F3DDD32193}" type="doc">
      <dgm:prSet loTypeId="urn:microsoft.com/office/officeart/2008/layout/VerticalCurvedList" loCatId="list" qsTypeId="urn:microsoft.com/office/officeart/2005/8/quickstyle/simple5" qsCatId="simple" csTypeId="urn:microsoft.com/office/officeart/2005/8/colors/accent4_4" csCatId="accent4" phldr="1"/>
      <dgm:spPr/>
      <dgm:t>
        <a:bodyPr/>
        <a:lstStyle/>
        <a:p>
          <a:pPr latinLnBrk="1"/>
          <a:endParaRPr lang="ko-KR" altLang="en-US"/>
        </a:p>
      </dgm:t>
    </dgm:pt>
    <dgm:pt modelId="{A800235C-C373-452A-849D-76A7E714D580}">
      <dgm:prSet phldrT="[텍스트]"/>
      <dgm:spPr/>
      <dgm:t>
        <a:bodyPr/>
        <a:lstStyle/>
        <a:p>
          <a:pPr latinLnBrk="1"/>
          <a:r>
            <a:rPr lang="ko-KR" altLang="en-US" b="1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조사목적</a:t>
          </a:r>
          <a:endParaRPr lang="ko-KR" altLang="en-US" b="1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E510F66F-2E92-451B-8489-11C6E4F5653C}" type="parTrans" cxnId="{2F30E325-F61D-4D4D-AE3E-A432C9209E84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A38F4365-7773-40FD-AD7F-0AC51CB82F8E}" type="sibTrans" cxnId="{2F30E325-F61D-4D4D-AE3E-A432C9209E84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FDF9F81C-9D43-4CF6-95F0-4E3408671FD1}">
      <dgm:prSet phldrT="[텍스트]"/>
      <dgm:spPr/>
      <dgm:t>
        <a:bodyPr/>
        <a:lstStyle/>
        <a:p>
          <a:pPr latinLnBrk="1"/>
          <a:r>
            <a:rPr lang="ko-KR" altLang="en-US" b="1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컨벤션 산업 현황</a:t>
          </a:r>
          <a:endParaRPr lang="ko-KR" altLang="en-US" b="1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85B882A6-281D-469F-AA63-088B9E066DFD}" type="parTrans" cxnId="{A5AE430C-BB1C-4570-AA30-2E8AAD377777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CE22EEE5-1740-4F29-9154-A57AA7628AA5}" type="sibTrans" cxnId="{A5AE430C-BB1C-4570-AA30-2E8AAD377777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6FC2C404-06D2-4A14-A370-032913838837}">
      <dgm:prSet phldrT="[텍스트]"/>
      <dgm:spPr/>
      <dgm:t>
        <a:bodyPr/>
        <a:lstStyle/>
        <a:p>
          <a:pPr latinLnBrk="1"/>
          <a:r>
            <a:rPr lang="ko-KR" altLang="en-US" b="1" cap="none" spc="0" dirty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미래발전방향</a:t>
          </a:r>
          <a:endParaRPr lang="ko-KR" altLang="en-US" b="1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45E69E16-1871-4E8A-B60D-9EE9B52FB7FE}" type="parTrans" cxnId="{62BC5FFF-A6F6-4EC8-ABA2-A0484BDC853B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D38F9875-E1A1-4C3F-978D-A2CB0DBB6FA8}" type="sibTrans" cxnId="{62BC5FFF-A6F6-4EC8-ABA2-A0484BDC853B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20D16598-1600-4EB9-82E3-423CA7705158}">
      <dgm:prSet phldrT="[텍스트]"/>
      <dgm:spPr/>
      <dgm:t>
        <a:bodyPr/>
        <a:lstStyle/>
        <a:p>
          <a:pPr latinLnBrk="1"/>
          <a:r>
            <a:rPr lang="en-US" altLang="ko-KR" b="1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Q&amp;A</a:t>
          </a:r>
          <a:endParaRPr lang="ko-KR" altLang="en-US" b="1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5F8FB451-2CB4-4CC4-BC5F-DEA5319AF626}" type="parTrans" cxnId="{C81DC60B-7552-46BD-80C2-A40EAD8CD114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5B7A9335-E7E4-40F5-AE27-84ABC44EC7EA}" type="sibTrans" cxnId="{C81DC60B-7552-46BD-80C2-A40EAD8CD114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1F1BF562-0D17-450A-B4BE-F5CB3779F42B}" type="pres">
      <dgm:prSet presAssocID="{5372C1BB-7AC9-4EC3-8CCC-95F3DDD3219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9013920-8DBA-4F7C-AA0C-53A30DD24615}" type="pres">
      <dgm:prSet presAssocID="{5372C1BB-7AC9-4EC3-8CCC-95F3DDD32193}" presName="Name1" presStyleCnt="0"/>
      <dgm:spPr/>
    </dgm:pt>
    <dgm:pt modelId="{FB612014-CAB5-41AB-996B-F9C4C9D8A439}" type="pres">
      <dgm:prSet presAssocID="{5372C1BB-7AC9-4EC3-8CCC-95F3DDD32193}" presName="cycle" presStyleCnt="0"/>
      <dgm:spPr/>
    </dgm:pt>
    <dgm:pt modelId="{A0001C71-A865-41AC-B74F-7ED0DC99BB2A}" type="pres">
      <dgm:prSet presAssocID="{5372C1BB-7AC9-4EC3-8CCC-95F3DDD32193}" presName="srcNode" presStyleLbl="node1" presStyleIdx="0" presStyleCnt="4"/>
      <dgm:spPr/>
    </dgm:pt>
    <dgm:pt modelId="{0555875F-58F9-4054-A775-83B875CBE658}" type="pres">
      <dgm:prSet presAssocID="{5372C1BB-7AC9-4EC3-8CCC-95F3DDD32193}" presName="conn" presStyleLbl="parChTrans1D2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A054A750-76F5-493C-A464-59FDE5C7C953}" type="pres">
      <dgm:prSet presAssocID="{5372C1BB-7AC9-4EC3-8CCC-95F3DDD32193}" presName="extraNode" presStyleLbl="node1" presStyleIdx="0" presStyleCnt="4"/>
      <dgm:spPr/>
    </dgm:pt>
    <dgm:pt modelId="{4697DEED-E838-45A5-8EA1-F82E77FA6B95}" type="pres">
      <dgm:prSet presAssocID="{5372C1BB-7AC9-4EC3-8CCC-95F3DDD32193}" presName="dstNode" presStyleLbl="node1" presStyleIdx="0" presStyleCnt="4"/>
      <dgm:spPr/>
    </dgm:pt>
    <dgm:pt modelId="{8377EA6D-9A3D-41F2-8E3C-4E9C4D04F032}" type="pres">
      <dgm:prSet presAssocID="{A800235C-C373-452A-849D-76A7E714D58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5839E50-92A0-4CB1-9CC9-122E6382616B}" type="pres">
      <dgm:prSet presAssocID="{A800235C-C373-452A-849D-76A7E714D580}" presName="accent_1" presStyleCnt="0"/>
      <dgm:spPr/>
    </dgm:pt>
    <dgm:pt modelId="{3121F89F-8BD6-4B9C-A459-671649BA801A}" type="pres">
      <dgm:prSet presAssocID="{A800235C-C373-452A-849D-76A7E714D580}" presName="accentRepeatNode" presStyleLbl="solidFgAcc1" presStyleIdx="0" presStyleCnt="4"/>
      <dgm:spPr/>
    </dgm:pt>
    <dgm:pt modelId="{3045184C-E74C-47FB-B124-19262D26CE0B}" type="pres">
      <dgm:prSet presAssocID="{FDF9F81C-9D43-4CF6-95F0-4E3408671FD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5E815CC-03C1-4692-8725-55728E078654}" type="pres">
      <dgm:prSet presAssocID="{FDF9F81C-9D43-4CF6-95F0-4E3408671FD1}" presName="accent_2" presStyleCnt="0"/>
      <dgm:spPr/>
    </dgm:pt>
    <dgm:pt modelId="{17584B2F-0828-4FAC-B22D-3CBDE7437FC6}" type="pres">
      <dgm:prSet presAssocID="{FDF9F81C-9D43-4CF6-95F0-4E3408671FD1}" presName="accentRepeatNode" presStyleLbl="solidFgAcc1" presStyleIdx="1" presStyleCnt="4"/>
      <dgm:spPr/>
    </dgm:pt>
    <dgm:pt modelId="{691B1CFB-B858-43C8-9CCD-3038E7A261A4}" type="pres">
      <dgm:prSet presAssocID="{6FC2C404-06D2-4A14-A370-032913838837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9F8E4BA-DA8C-4946-9D4E-FD0E91C64C4C}" type="pres">
      <dgm:prSet presAssocID="{6FC2C404-06D2-4A14-A370-032913838837}" presName="accent_3" presStyleCnt="0"/>
      <dgm:spPr/>
    </dgm:pt>
    <dgm:pt modelId="{36938BD4-1D8B-430D-AF2C-471CC5EC30FC}" type="pres">
      <dgm:prSet presAssocID="{6FC2C404-06D2-4A14-A370-032913838837}" presName="accentRepeatNode" presStyleLbl="solidFgAcc1" presStyleIdx="2" presStyleCnt="4"/>
      <dgm:spPr/>
    </dgm:pt>
    <dgm:pt modelId="{4B6C2836-12E5-4626-B780-5B46478D2196}" type="pres">
      <dgm:prSet presAssocID="{20D16598-1600-4EB9-82E3-423CA7705158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218E4D7-BF95-4CCD-BDD4-D5AE09316BB0}" type="pres">
      <dgm:prSet presAssocID="{20D16598-1600-4EB9-82E3-423CA7705158}" presName="accent_4" presStyleCnt="0"/>
      <dgm:spPr/>
    </dgm:pt>
    <dgm:pt modelId="{1292B664-0162-4D8F-92E6-FCF944B818D6}" type="pres">
      <dgm:prSet presAssocID="{20D16598-1600-4EB9-82E3-423CA7705158}" presName="accentRepeatNode" presStyleLbl="solidFgAcc1" presStyleIdx="3" presStyleCnt="4"/>
      <dgm:spPr/>
    </dgm:pt>
  </dgm:ptLst>
  <dgm:cxnLst>
    <dgm:cxn modelId="{2F30E325-F61D-4D4D-AE3E-A432C9209E84}" srcId="{5372C1BB-7AC9-4EC3-8CCC-95F3DDD32193}" destId="{A800235C-C373-452A-849D-76A7E714D580}" srcOrd="0" destOrd="0" parTransId="{E510F66F-2E92-451B-8489-11C6E4F5653C}" sibTransId="{A38F4365-7773-40FD-AD7F-0AC51CB82F8E}"/>
    <dgm:cxn modelId="{F462F0C1-F487-4C03-858D-A8B368BE59ED}" type="presOf" srcId="{FDF9F81C-9D43-4CF6-95F0-4E3408671FD1}" destId="{3045184C-E74C-47FB-B124-19262D26CE0B}" srcOrd="0" destOrd="0" presId="urn:microsoft.com/office/officeart/2008/layout/VerticalCurvedList"/>
    <dgm:cxn modelId="{4EACD59B-3204-4CB9-80AE-87D31C8E2ABE}" type="presOf" srcId="{5372C1BB-7AC9-4EC3-8CCC-95F3DDD32193}" destId="{1F1BF562-0D17-450A-B4BE-F5CB3779F42B}" srcOrd="0" destOrd="0" presId="urn:microsoft.com/office/officeart/2008/layout/VerticalCurvedList"/>
    <dgm:cxn modelId="{C81DC60B-7552-46BD-80C2-A40EAD8CD114}" srcId="{5372C1BB-7AC9-4EC3-8CCC-95F3DDD32193}" destId="{20D16598-1600-4EB9-82E3-423CA7705158}" srcOrd="3" destOrd="0" parTransId="{5F8FB451-2CB4-4CC4-BC5F-DEA5319AF626}" sibTransId="{5B7A9335-E7E4-40F5-AE27-84ABC44EC7EA}"/>
    <dgm:cxn modelId="{A5AE430C-BB1C-4570-AA30-2E8AAD377777}" srcId="{5372C1BB-7AC9-4EC3-8CCC-95F3DDD32193}" destId="{FDF9F81C-9D43-4CF6-95F0-4E3408671FD1}" srcOrd="1" destOrd="0" parTransId="{85B882A6-281D-469F-AA63-088B9E066DFD}" sibTransId="{CE22EEE5-1740-4F29-9154-A57AA7628AA5}"/>
    <dgm:cxn modelId="{883879E8-3EBF-4FB9-8DCB-0B1B0642B76D}" type="presOf" srcId="{A800235C-C373-452A-849D-76A7E714D580}" destId="{8377EA6D-9A3D-41F2-8E3C-4E9C4D04F032}" srcOrd="0" destOrd="0" presId="urn:microsoft.com/office/officeart/2008/layout/VerticalCurvedList"/>
    <dgm:cxn modelId="{62BC5FFF-A6F6-4EC8-ABA2-A0484BDC853B}" srcId="{5372C1BB-7AC9-4EC3-8CCC-95F3DDD32193}" destId="{6FC2C404-06D2-4A14-A370-032913838837}" srcOrd="2" destOrd="0" parTransId="{45E69E16-1871-4E8A-B60D-9EE9B52FB7FE}" sibTransId="{D38F9875-E1A1-4C3F-978D-A2CB0DBB6FA8}"/>
    <dgm:cxn modelId="{91B15388-0BEA-4D02-8D91-CEFF1AF67F77}" type="presOf" srcId="{A38F4365-7773-40FD-AD7F-0AC51CB82F8E}" destId="{0555875F-58F9-4054-A775-83B875CBE658}" srcOrd="0" destOrd="0" presId="urn:microsoft.com/office/officeart/2008/layout/VerticalCurvedList"/>
    <dgm:cxn modelId="{28098545-5D91-41FA-A7C0-B4EB85E79239}" type="presOf" srcId="{20D16598-1600-4EB9-82E3-423CA7705158}" destId="{4B6C2836-12E5-4626-B780-5B46478D2196}" srcOrd="0" destOrd="0" presId="urn:microsoft.com/office/officeart/2008/layout/VerticalCurvedList"/>
    <dgm:cxn modelId="{67D3F043-4E80-47AA-A4AF-D70471A33BEF}" type="presOf" srcId="{6FC2C404-06D2-4A14-A370-032913838837}" destId="{691B1CFB-B858-43C8-9CCD-3038E7A261A4}" srcOrd="0" destOrd="0" presId="urn:microsoft.com/office/officeart/2008/layout/VerticalCurvedList"/>
    <dgm:cxn modelId="{2A4714FF-448A-4C6A-AEDE-8C2FF916C7BD}" type="presParOf" srcId="{1F1BF562-0D17-450A-B4BE-F5CB3779F42B}" destId="{F9013920-8DBA-4F7C-AA0C-53A30DD24615}" srcOrd="0" destOrd="0" presId="urn:microsoft.com/office/officeart/2008/layout/VerticalCurvedList"/>
    <dgm:cxn modelId="{8834A29B-782D-4B16-B75F-851D75341B8D}" type="presParOf" srcId="{F9013920-8DBA-4F7C-AA0C-53A30DD24615}" destId="{FB612014-CAB5-41AB-996B-F9C4C9D8A439}" srcOrd="0" destOrd="0" presId="urn:microsoft.com/office/officeart/2008/layout/VerticalCurvedList"/>
    <dgm:cxn modelId="{9DBB9D03-127E-44D2-ACA8-715EFFCF7DC0}" type="presParOf" srcId="{FB612014-CAB5-41AB-996B-F9C4C9D8A439}" destId="{A0001C71-A865-41AC-B74F-7ED0DC99BB2A}" srcOrd="0" destOrd="0" presId="urn:microsoft.com/office/officeart/2008/layout/VerticalCurvedList"/>
    <dgm:cxn modelId="{B209F308-FFA1-43BA-AE7F-9EF85DC892B0}" type="presParOf" srcId="{FB612014-CAB5-41AB-996B-F9C4C9D8A439}" destId="{0555875F-58F9-4054-A775-83B875CBE658}" srcOrd="1" destOrd="0" presId="urn:microsoft.com/office/officeart/2008/layout/VerticalCurvedList"/>
    <dgm:cxn modelId="{0B359C26-113A-4869-A084-A8F3351E7C86}" type="presParOf" srcId="{FB612014-CAB5-41AB-996B-F9C4C9D8A439}" destId="{A054A750-76F5-493C-A464-59FDE5C7C953}" srcOrd="2" destOrd="0" presId="urn:microsoft.com/office/officeart/2008/layout/VerticalCurvedList"/>
    <dgm:cxn modelId="{09741FFB-A1DC-4BAC-8B5F-BA09E745A1E8}" type="presParOf" srcId="{FB612014-CAB5-41AB-996B-F9C4C9D8A439}" destId="{4697DEED-E838-45A5-8EA1-F82E77FA6B95}" srcOrd="3" destOrd="0" presId="urn:microsoft.com/office/officeart/2008/layout/VerticalCurvedList"/>
    <dgm:cxn modelId="{48A87F4F-B805-474C-8A0C-F11EA9C9E892}" type="presParOf" srcId="{F9013920-8DBA-4F7C-AA0C-53A30DD24615}" destId="{8377EA6D-9A3D-41F2-8E3C-4E9C4D04F032}" srcOrd="1" destOrd="0" presId="urn:microsoft.com/office/officeart/2008/layout/VerticalCurvedList"/>
    <dgm:cxn modelId="{59E24519-6C09-4CBD-974D-AE21A51780FE}" type="presParOf" srcId="{F9013920-8DBA-4F7C-AA0C-53A30DD24615}" destId="{95839E50-92A0-4CB1-9CC9-122E6382616B}" srcOrd="2" destOrd="0" presId="urn:microsoft.com/office/officeart/2008/layout/VerticalCurvedList"/>
    <dgm:cxn modelId="{C1D32621-78BE-4231-B462-09C773E88475}" type="presParOf" srcId="{95839E50-92A0-4CB1-9CC9-122E6382616B}" destId="{3121F89F-8BD6-4B9C-A459-671649BA801A}" srcOrd="0" destOrd="0" presId="urn:microsoft.com/office/officeart/2008/layout/VerticalCurvedList"/>
    <dgm:cxn modelId="{ADD57CA3-D09E-40B1-BF9D-7A131E657AA3}" type="presParOf" srcId="{F9013920-8DBA-4F7C-AA0C-53A30DD24615}" destId="{3045184C-E74C-47FB-B124-19262D26CE0B}" srcOrd="3" destOrd="0" presId="urn:microsoft.com/office/officeart/2008/layout/VerticalCurvedList"/>
    <dgm:cxn modelId="{FA65FBD3-5099-4F15-ADE5-86C3563E919E}" type="presParOf" srcId="{F9013920-8DBA-4F7C-AA0C-53A30DD24615}" destId="{B5E815CC-03C1-4692-8725-55728E078654}" srcOrd="4" destOrd="0" presId="urn:microsoft.com/office/officeart/2008/layout/VerticalCurvedList"/>
    <dgm:cxn modelId="{BC11F103-AF16-4332-9376-0837640CCD53}" type="presParOf" srcId="{B5E815CC-03C1-4692-8725-55728E078654}" destId="{17584B2F-0828-4FAC-B22D-3CBDE7437FC6}" srcOrd="0" destOrd="0" presId="urn:microsoft.com/office/officeart/2008/layout/VerticalCurvedList"/>
    <dgm:cxn modelId="{A980B3A2-4A4D-4C71-863D-7C5D858B2310}" type="presParOf" srcId="{F9013920-8DBA-4F7C-AA0C-53A30DD24615}" destId="{691B1CFB-B858-43C8-9CCD-3038E7A261A4}" srcOrd="5" destOrd="0" presId="urn:microsoft.com/office/officeart/2008/layout/VerticalCurvedList"/>
    <dgm:cxn modelId="{02754539-106C-4700-AB3F-AE4FE204ADBE}" type="presParOf" srcId="{F9013920-8DBA-4F7C-AA0C-53A30DD24615}" destId="{79F8E4BA-DA8C-4946-9D4E-FD0E91C64C4C}" srcOrd="6" destOrd="0" presId="urn:microsoft.com/office/officeart/2008/layout/VerticalCurvedList"/>
    <dgm:cxn modelId="{47114C25-C55C-414E-917E-7DDBFE2D6B24}" type="presParOf" srcId="{79F8E4BA-DA8C-4946-9D4E-FD0E91C64C4C}" destId="{36938BD4-1D8B-430D-AF2C-471CC5EC30FC}" srcOrd="0" destOrd="0" presId="urn:microsoft.com/office/officeart/2008/layout/VerticalCurvedList"/>
    <dgm:cxn modelId="{76278A82-5CBD-4B92-802D-FCB9EC362007}" type="presParOf" srcId="{F9013920-8DBA-4F7C-AA0C-53A30DD24615}" destId="{4B6C2836-12E5-4626-B780-5B46478D2196}" srcOrd="7" destOrd="0" presId="urn:microsoft.com/office/officeart/2008/layout/VerticalCurvedList"/>
    <dgm:cxn modelId="{0A34F05F-72AD-443B-A774-0B5173702734}" type="presParOf" srcId="{F9013920-8DBA-4F7C-AA0C-53A30DD24615}" destId="{6218E4D7-BF95-4CCD-BDD4-D5AE09316BB0}" srcOrd="8" destOrd="0" presId="urn:microsoft.com/office/officeart/2008/layout/VerticalCurvedList"/>
    <dgm:cxn modelId="{5305DEB5-7A4C-4D25-AB04-5CB88F1847D6}" type="presParOf" srcId="{6218E4D7-BF95-4CCD-BDD4-D5AE09316BB0}" destId="{1292B664-0162-4D8F-92E6-FCF944B818D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55875F-58F9-4054-A775-83B875CBE658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4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77EA6D-9A3D-41F2-8E3C-4E9C4D04F032}">
      <dsp:nvSpPr>
        <dsp:cNvPr id="0" name=""/>
        <dsp:cNvSpPr/>
      </dsp:nvSpPr>
      <dsp:spPr>
        <a:xfrm>
          <a:off x="460128" y="312440"/>
          <a:ext cx="5580684" cy="625205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shade val="50000"/>
                <a:hueOff val="0"/>
                <a:satOff val="0"/>
                <a:lumOff val="0"/>
                <a:alphaOff val="0"/>
                <a:tint val="86000"/>
                <a:shade val="100000"/>
                <a:satMod val="115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1120" rIns="71120" bIns="7112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조사목적</a:t>
          </a:r>
          <a:endParaRPr lang="ko-KR" altLang="en-US" sz="28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460128" y="312440"/>
        <a:ext cx="5580684" cy="625205"/>
      </dsp:txXfrm>
    </dsp:sp>
    <dsp:sp modelId="{3121F89F-8BD6-4B9C-A459-671649BA801A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45184C-E74C-47FB-B124-19262D26CE0B}">
      <dsp:nvSpPr>
        <dsp:cNvPr id="0" name=""/>
        <dsp:cNvSpPr/>
      </dsp:nvSpPr>
      <dsp:spPr>
        <a:xfrm>
          <a:off x="818573" y="1250411"/>
          <a:ext cx="5222240" cy="625205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138910"/>
                <a:satOff val="4876"/>
                <a:lumOff val="19471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shade val="50000"/>
                <a:hueOff val="138910"/>
                <a:satOff val="4876"/>
                <a:lumOff val="19471"/>
                <a:alphaOff val="0"/>
                <a:tint val="86000"/>
                <a:shade val="100000"/>
                <a:satMod val="115000"/>
              </a:schemeClr>
            </a:gs>
            <a:gs pos="100000">
              <a:schemeClr val="accent4">
                <a:shade val="50000"/>
                <a:hueOff val="138910"/>
                <a:satOff val="4876"/>
                <a:lumOff val="19471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1120" rIns="71120" bIns="7112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컨벤션 산업 현황</a:t>
          </a:r>
          <a:endParaRPr lang="ko-KR" altLang="en-US" sz="28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818573" y="1250411"/>
        <a:ext cx="5222240" cy="625205"/>
      </dsp:txXfrm>
    </dsp:sp>
    <dsp:sp modelId="{17584B2F-0828-4FAC-B22D-3CBDE7437FC6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138910"/>
              <a:satOff val="4876"/>
              <a:lumOff val="19471"/>
              <a:alphaOff val="0"/>
            </a:schemeClr>
          </a:solidFill>
          <a:prstDash val="solid"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91B1CFB-B858-43C8-9CCD-3038E7A261A4}">
      <dsp:nvSpPr>
        <dsp:cNvPr id="0" name=""/>
        <dsp:cNvSpPr/>
      </dsp:nvSpPr>
      <dsp:spPr>
        <a:xfrm>
          <a:off x="818573" y="2188382"/>
          <a:ext cx="5222240" cy="625205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277820"/>
                <a:satOff val="9752"/>
                <a:lumOff val="38942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shade val="50000"/>
                <a:hueOff val="277820"/>
                <a:satOff val="9752"/>
                <a:lumOff val="38942"/>
                <a:alphaOff val="0"/>
                <a:tint val="86000"/>
                <a:shade val="100000"/>
                <a:satMod val="115000"/>
              </a:schemeClr>
            </a:gs>
            <a:gs pos="100000">
              <a:schemeClr val="accent4">
                <a:shade val="50000"/>
                <a:hueOff val="277820"/>
                <a:satOff val="9752"/>
                <a:lumOff val="38942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1120" rIns="71120" bIns="7112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cap="none" spc="0" dirty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미래발전방향</a:t>
          </a:r>
          <a:endParaRPr lang="ko-KR" altLang="en-US" sz="28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818573" y="2188382"/>
        <a:ext cx="5222240" cy="625205"/>
      </dsp:txXfrm>
    </dsp:sp>
    <dsp:sp modelId="{36938BD4-1D8B-430D-AF2C-471CC5EC30FC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277820"/>
              <a:satOff val="9752"/>
              <a:lumOff val="38942"/>
              <a:alphaOff val="0"/>
            </a:schemeClr>
          </a:solidFill>
          <a:prstDash val="solid"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B6C2836-12E5-4626-B780-5B46478D2196}">
      <dsp:nvSpPr>
        <dsp:cNvPr id="0" name=""/>
        <dsp:cNvSpPr/>
      </dsp:nvSpPr>
      <dsp:spPr>
        <a:xfrm>
          <a:off x="460128" y="3126353"/>
          <a:ext cx="5580684" cy="625205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138910"/>
                <a:satOff val="4876"/>
                <a:lumOff val="19471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shade val="50000"/>
                <a:hueOff val="138910"/>
                <a:satOff val="4876"/>
                <a:lumOff val="19471"/>
                <a:alphaOff val="0"/>
                <a:tint val="86000"/>
                <a:shade val="100000"/>
                <a:satMod val="115000"/>
              </a:schemeClr>
            </a:gs>
            <a:gs pos="100000">
              <a:schemeClr val="accent4">
                <a:shade val="50000"/>
                <a:hueOff val="138910"/>
                <a:satOff val="4876"/>
                <a:lumOff val="19471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1120" rIns="71120" bIns="7112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800" b="1" kern="1200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Q&amp;A</a:t>
          </a:r>
          <a:endParaRPr lang="ko-KR" altLang="en-US" sz="28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460128" y="3126353"/>
        <a:ext cx="5580684" cy="625205"/>
      </dsp:txXfrm>
    </dsp:sp>
    <dsp:sp modelId="{1292B664-0162-4D8F-92E6-FCF944B818D6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138910"/>
              <a:satOff val="4876"/>
              <a:lumOff val="19471"/>
              <a:alphaOff val="0"/>
            </a:schemeClr>
          </a:solidFill>
          <a:prstDash val="solid"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CD48A-A408-47AD-A59E-8114F8A23DE5}" type="datetimeFigureOut">
              <a:rPr lang="ko-KR" altLang="en-US" smtClean="0"/>
              <a:t>2017-08-29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E178D-97C7-4CBF-A3F1-7F748C290D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2562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대전시가 국내 </a:t>
            </a:r>
            <a:r>
              <a:rPr lang="en-US" altLang="ko-KR" dirty="0" smtClean="0"/>
              <a:t>MICE </a:t>
            </a:r>
            <a:r>
              <a:rPr lang="ko-KR" altLang="en-US" dirty="0" smtClean="0"/>
              <a:t>산업의 선점은 물론 세종시와의 상생 등을 위해 이른 시일 내 대전무역전시관을 중심으로 한 대전컨벤션센터의 시설 확충이 필요하다는 지적이다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 당장 시설이 부족하기 때문에 놓치는 행사가 많음</a:t>
            </a:r>
            <a:r>
              <a:rPr lang="en-US" altLang="ko-KR" dirty="0" smtClean="0"/>
              <a:t>. </a:t>
            </a:r>
            <a:r>
              <a:rPr lang="ko-KR" altLang="en-US" dirty="0" smtClean="0"/>
              <a:t>만일 이러한 상황이 장기간 지속된다면 대규모 행사를 개최하기에 부족하다는 이미지가 굳어져 후에 확충을 하더라도 부정적인 이미지가 남아있을 수 있음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지난 </a:t>
            </a:r>
            <a:r>
              <a:rPr lang="en-US" altLang="ko-KR" dirty="0" smtClean="0"/>
              <a:t>3</a:t>
            </a:r>
            <a:r>
              <a:rPr lang="ko-KR" altLang="en-US" dirty="0" smtClean="0"/>
              <a:t>월 대전컨벤션센터 시설 확충에 따른 관련 예산</a:t>
            </a:r>
            <a:r>
              <a:rPr lang="en-US" altLang="ko-KR" dirty="0" smtClean="0"/>
              <a:t>(500</a:t>
            </a:r>
            <a:r>
              <a:rPr lang="ko-KR" altLang="en-US" dirty="0" smtClean="0"/>
              <a:t>억 원 상당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중기지방재정계획에 반영하고</a:t>
            </a:r>
            <a:r>
              <a:rPr lang="en-US" altLang="ko-KR" dirty="0" smtClean="0"/>
              <a:t>, 5</a:t>
            </a:r>
            <a:r>
              <a:rPr lang="ko-KR" altLang="en-US" dirty="0" smtClean="0"/>
              <a:t>월 타당성조사 용역을 발주한 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오는 </a:t>
            </a:r>
            <a:r>
              <a:rPr lang="en-US" altLang="ko-KR" dirty="0" smtClean="0"/>
              <a:t>10-11</a:t>
            </a:r>
            <a:r>
              <a:rPr lang="ko-KR" altLang="en-US" dirty="0" smtClean="0"/>
              <a:t>월 행정안전부의 중앙투융자심사를 받을 계획이다</a:t>
            </a:r>
            <a:r>
              <a:rPr lang="en-US" altLang="ko-KR" dirty="0" smtClean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E178D-97C7-4CBF-A3F1-7F748C290DF4}" type="slidenum">
              <a:rPr lang="ko-KR" altLang="en-US" smtClean="0"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E178D-97C7-4CBF-A3F1-7F748C290DF4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1478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롯데시티호텔</a:t>
            </a:r>
            <a:r>
              <a:rPr lang="ko-KR" altLang="en-US" dirty="0" smtClean="0"/>
              <a:t> 건립사업은 </a:t>
            </a:r>
            <a:r>
              <a:rPr lang="ko-KR" altLang="en-US" dirty="0" err="1" smtClean="0"/>
              <a:t>클라우스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컴퍼니</a:t>
            </a:r>
            <a:r>
              <a:rPr lang="en-US" altLang="ko-KR" dirty="0" smtClean="0"/>
              <a:t>(</a:t>
            </a:r>
            <a:r>
              <a:rPr lang="ko-KR" altLang="en-US" dirty="0" smtClean="0"/>
              <a:t>주</a:t>
            </a:r>
            <a:r>
              <a:rPr lang="en-US" altLang="ko-KR" dirty="0" smtClean="0"/>
              <a:t>)</a:t>
            </a:r>
            <a:r>
              <a:rPr lang="ko-KR" altLang="en-US" dirty="0" smtClean="0"/>
              <a:t>가 엑스포과학공원 컨벤션복합센터 내에 지상 </a:t>
            </a:r>
            <a:r>
              <a:rPr lang="en-US" altLang="ko-KR" dirty="0" smtClean="0"/>
              <a:t>18</a:t>
            </a:r>
            <a:r>
              <a:rPr lang="ko-KR" altLang="en-US" dirty="0" smtClean="0"/>
              <a:t>층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지하</a:t>
            </a:r>
            <a:r>
              <a:rPr lang="en-US" altLang="ko-KR" baseline="0" dirty="0" smtClean="0"/>
              <a:t> 2</a:t>
            </a:r>
            <a:r>
              <a:rPr lang="ko-KR" altLang="en-US" baseline="0" dirty="0" smtClean="0"/>
              <a:t>층</a:t>
            </a:r>
            <a:r>
              <a:rPr lang="ko-KR" altLang="en-US" dirty="0" smtClean="0"/>
              <a:t> 객실 </a:t>
            </a:r>
            <a:r>
              <a:rPr lang="en-US" altLang="ko-KR" dirty="0" smtClean="0"/>
              <a:t>312</a:t>
            </a:r>
            <a:r>
              <a:rPr lang="ko-KR" altLang="en-US" dirty="0" smtClean="0"/>
              <a:t>개 규모의 특급 호텔을 건설하는 계획으로 </a:t>
            </a:r>
            <a:r>
              <a:rPr lang="ko-KR" altLang="en-US" dirty="0" err="1" smtClean="0"/>
              <a:t>롯데건설이</a:t>
            </a:r>
            <a:r>
              <a:rPr lang="ko-KR" altLang="en-US" dirty="0" smtClean="0"/>
              <a:t> 책임시공하고 </a:t>
            </a:r>
            <a:r>
              <a:rPr lang="ko-KR" altLang="en-US" dirty="0" err="1" smtClean="0"/>
              <a:t>롯데호텔이</a:t>
            </a:r>
            <a:r>
              <a:rPr lang="ko-KR" altLang="en-US" dirty="0" smtClean="0"/>
              <a:t> </a:t>
            </a:r>
            <a:r>
              <a:rPr lang="en-US" altLang="ko-KR" dirty="0" smtClean="0"/>
              <a:t>20</a:t>
            </a:r>
            <a:r>
              <a:rPr lang="ko-KR" altLang="en-US" dirty="0" smtClean="0"/>
              <a:t>년 장기 임차해 운영하기로 되어 있다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'</a:t>
            </a:r>
            <a:r>
              <a:rPr lang="ko-KR" altLang="en-US" dirty="0" err="1" smtClean="0"/>
              <a:t>롯데시티호텔대전</a:t>
            </a:r>
            <a:r>
              <a:rPr lang="en-US" altLang="ko-KR" dirty="0" smtClean="0"/>
              <a:t>' </a:t>
            </a:r>
            <a:r>
              <a:rPr lang="ko-KR" altLang="en-US" dirty="0" smtClean="0"/>
              <a:t>건립사업이 자금조달 확약서가 제출되지 않아 착공이 지연되고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시 관계자는 “지난달의 기공식은 사업의 시작을 알리는 의미로 공사를 시작하는 착공과는 의미가 다른 것으로 사업추진에는 변함이 없다”고 설명했다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또한 대전명소 </a:t>
            </a:r>
            <a:r>
              <a:rPr lang="en-US" altLang="ko-KR" dirty="0" smtClean="0"/>
              <a:t>7</a:t>
            </a:r>
            <a:r>
              <a:rPr lang="ko-KR" altLang="en-US" dirty="0" smtClean="0"/>
              <a:t>선으로 앞에 보시는 것이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대전</a:t>
            </a:r>
            <a:r>
              <a:rPr lang="en-US" altLang="ko-KR" dirty="0" smtClean="0"/>
              <a:t>8</a:t>
            </a:r>
            <a:r>
              <a:rPr lang="ko-KR" altLang="en-US" dirty="0" smtClean="0"/>
              <a:t>경으로 </a:t>
            </a:r>
            <a:r>
              <a:rPr lang="ko-KR" altLang="en-US" dirty="0" err="1" smtClean="0"/>
              <a:t>식장산자연생태림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보문산녹음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구봉산단풍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장태산휴양림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유성온천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엑스포과학공원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대청호수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계족산</a:t>
            </a:r>
            <a:r>
              <a:rPr lang="ko-KR" altLang="en-US" dirty="0" smtClean="0"/>
              <a:t> 노을이 있으나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유성온천은 </a:t>
            </a:r>
            <a:r>
              <a:rPr lang="ko-KR" altLang="en-US" dirty="0" err="1" smtClean="0"/>
              <a:t>꽤많이</a:t>
            </a:r>
            <a:r>
              <a:rPr lang="ko-KR" altLang="en-US" dirty="0" smtClean="0"/>
              <a:t> 유명한 편이지만 이것으로 관광인프라를 강조하기엔 턱없이 미약함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보다 대전의 특색을 잘 살릴 수 있는 관광 인프라를 확충해야함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아니면 기존 명소에서 조금</a:t>
            </a:r>
            <a:r>
              <a:rPr lang="ko-KR" altLang="en-US" baseline="0" dirty="0" smtClean="0"/>
              <a:t> 더 발전시켜 나아가야 할 필요가 있음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E178D-97C7-4CBF-A3F1-7F748C290DF4}" type="slidenum">
              <a:rPr lang="ko-KR" altLang="en-US" smtClean="0"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현재 </a:t>
            </a:r>
            <a:r>
              <a:rPr lang="en-US" altLang="ko-KR" dirty="0" smtClean="0"/>
              <a:t>DCC</a:t>
            </a:r>
            <a:r>
              <a:rPr lang="ko-KR" altLang="en-US" dirty="0" smtClean="0"/>
              <a:t>는 국제회의를 비롯하여 다양한 회의를 소화할 수 있는 시설을 갖추고 있으나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중부권 전시 수요가 많은 데 비하여 그 것을 다 감당하지 못할 정도로 협소함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코트라 등과 협의를 통해 전시 시설을 확대한다면 보다 나은 컨벤션 사업을 추진할 수 있을 것이다</a:t>
            </a:r>
            <a:r>
              <a:rPr lang="en-US" altLang="ko-KR" dirty="0" smtClean="0"/>
              <a:t>. </a:t>
            </a:r>
            <a:endParaRPr lang="ko-KR" altLang="en-US" dirty="0" smtClean="0"/>
          </a:p>
          <a:p>
            <a:r>
              <a:rPr lang="ko-KR" altLang="en-US" dirty="0" smtClean="0"/>
              <a:t>이에 따라 앞에 보시는 기사와 같이 시에서는 전시</a:t>
            </a:r>
            <a:r>
              <a:rPr lang="en-US" altLang="ko-KR" dirty="0" smtClean="0"/>
              <a:t>/</a:t>
            </a:r>
            <a:r>
              <a:rPr lang="ko-KR" altLang="en-US" dirty="0" smtClean="0"/>
              <a:t>컨벤션 시설을 확충하기</a:t>
            </a:r>
            <a:r>
              <a:rPr lang="ko-KR" altLang="en-US" baseline="0" dirty="0" smtClean="0"/>
              <a:t> 위해 빠르게 진행 중에 있음</a:t>
            </a:r>
            <a:r>
              <a:rPr lang="en-US" altLang="ko-KR" baseline="0" dirty="0" smtClean="0"/>
              <a:t>. </a:t>
            </a:r>
          </a:p>
          <a:p>
            <a:r>
              <a:rPr lang="ko-KR" altLang="en-US" baseline="0" dirty="0" smtClean="0"/>
              <a:t>무역전시관 확장공사가 </a:t>
            </a:r>
            <a:r>
              <a:rPr lang="en-US" altLang="ko-KR" baseline="0" dirty="0" smtClean="0"/>
              <a:t>2014</a:t>
            </a:r>
            <a:r>
              <a:rPr lang="ko-KR" altLang="en-US" baseline="0" dirty="0" smtClean="0"/>
              <a:t>년 착수</a:t>
            </a:r>
            <a:r>
              <a:rPr lang="en-US" altLang="ko-KR" baseline="0" dirty="0" smtClean="0"/>
              <a:t>, 2016</a:t>
            </a:r>
            <a:r>
              <a:rPr lang="ko-KR" altLang="en-US" baseline="0" dirty="0" smtClean="0"/>
              <a:t>년에 개관예정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이는 대전의 컨벤션 산업을 더 성장시킬 수 있는 좋인 기회가 될 거임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부족한 것을 확충하기 위해 서두르는 것은 좋으나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빠른 성장 못지 않게 튼튼한 기반을 마련하는 것 역시 중요함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잰걸음으로</a:t>
            </a:r>
            <a:r>
              <a:rPr lang="ko-KR" altLang="en-US" baseline="0" dirty="0" smtClean="0"/>
              <a:t> 재촉하다가 후에 더 큰 문제를 낳을 수 있음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급해도 차근차근 문제점을 해결해 나가는 것이 짱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E178D-97C7-4CBF-A3F1-7F748C290DF4}" type="slidenum">
              <a:rPr lang="ko-KR" altLang="en-US" smtClean="0"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9271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8534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0526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01386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2090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06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0933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023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0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4735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456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05AA09F-1B2C-42D7-9DA0-FEE344B0DC3F}" type="datetimeFigureOut">
              <a:rPr lang="ko-KR" altLang="en-US" smtClean="0"/>
              <a:pPr/>
              <a:t>2017-08-29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2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xStyles>
    <p:titleStyle>
      <a:lvl1pPr algn="l" defTabSz="914400" rtl="0" eaLnBrk="1" latinLnBrk="1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0898" y="6553042"/>
            <a:ext cx="9144000" cy="297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87" y="2909950"/>
            <a:ext cx="9180000" cy="39588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7282" y="1124744"/>
            <a:ext cx="40126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HY견고딕" panose="02030600000101010101" pitchFamily="18" charset="-127"/>
                <a:ea typeface="HY견고딕" panose="02030600000101010101" pitchFamily="18" charset="-127"/>
              </a:rPr>
              <a:t>컨벤션 산업</a:t>
            </a:r>
            <a:r>
              <a:rPr lang="ko-KR" altLang="en-US" sz="36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HY견고딕" panose="02030600000101010101" pitchFamily="18" charset="-127"/>
                <a:ea typeface="HY견고딕" panose="02030600000101010101" pitchFamily="18" charset="-127"/>
              </a:rPr>
              <a:t>의</a:t>
            </a:r>
            <a:endParaRPr lang="en-US" altLang="ko-KR" sz="4800" b="1" dirty="0" smtClean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HY견고딕" panose="02030600000101010101" pitchFamily="18" charset="-127"/>
                <a:ea typeface="HY견고딕" panose="02030600000101010101" pitchFamily="18" charset="-127"/>
              </a:rPr>
              <a:t>발전방향</a:t>
            </a:r>
            <a:endParaRPr lang="ko-KR" altLang="en-US" sz="4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8557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308304" y="6434752"/>
            <a:ext cx="19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한국관광공사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6" name="차트 15"/>
          <p:cNvGraphicFramePr/>
          <p:nvPr>
            <p:extLst>
              <p:ext uri="{D42A27DB-BD31-4B8C-83A1-F6EECF244321}">
                <p14:modId xmlns:p14="http://schemas.microsoft.com/office/powerpoint/2010/main" val="3785731902"/>
              </p:ext>
            </p:extLst>
          </p:nvPr>
        </p:nvGraphicFramePr>
        <p:xfrm>
          <a:off x="539552" y="1988840"/>
          <a:ext cx="813690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도시 별 국제회의 개최 </a:t>
            </a:r>
            <a:r>
              <a:rPr lang="ko-KR" altLang="en-US" dirty="0" smtClean="0"/>
              <a:t>건수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996806"/>
              </p:ext>
            </p:extLst>
          </p:nvPr>
        </p:nvGraphicFramePr>
        <p:xfrm>
          <a:off x="251520" y="1916832"/>
          <a:ext cx="230425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30264321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185589871"/>
                    </a:ext>
                  </a:extLst>
                </a:gridCol>
              </a:tblGrid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도시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횟수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606218"/>
                  </a:ext>
                </a:extLst>
              </a:tr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서울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214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560621"/>
                  </a:ext>
                </a:extLst>
              </a:tr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대전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111674"/>
                  </a:ext>
                </a:extLst>
              </a:tr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부산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87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9914069"/>
                  </a:ext>
                </a:extLst>
              </a:tr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제주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54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1088027"/>
                  </a:ext>
                </a:extLst>
              </a:tr>
            </a:tbl>
          </a:graphicData>
        </a:graphic>
      </p:graphicFrame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도시 별 </a:t>
            </a:r>
            <a:r>
              <a:rPr lang="en-US" altLang="ko-KR" dirty="0"/>
              <a:t>2010 </a:t>
            </a:r>
            <a:r>
              <a:rPr lang="ko-KR" altLang="en-US" dirty="0"/>
              <a:t>컨벤션 개최 </a:t>
            </a:r>
            <a:r>
              <a:rPr lang="ko-KR" altLang="en-US" dirty="0" smtClean="0"/>
              <a:t>건수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직선 연결선 27"/>
          <p:cNvCxnSpPr/>
          <p:nvPr/>
        </p:nvCxnSpPr>
        <p:spPr>
          <a:xfrm>
            <a:off x="0" y="0"/>
            <a:ext cx="1907703" cy="14971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7260894" y="5229200"/>
            <a:ext cx="1883106" cy="16288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한쪽 모서리가 잘린 사각형 21"/>
          <p:cNvSpPr/>
          <p:nvPr/>
        </p:nvSpPr>
        <p:spPr>
          <a:xfrm>
            <a:off x="2375756" y="1988840"/>
            <a:ext cx="4392488" cy="2880320"/>
          </a:xfrm>
          <a:prstGeom prst="snip1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325236" y="2696260"/>
            <a:ext cx="449353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발</a:t>
            </a:r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전방향 및</a:t>
            </a:r>
            <a:endParaRPr lang="en-US" altLang="ko-KR" sz="3600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  <a:p>
            <a:pPr algn="ctr"/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컨벤션산업 육성과제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54515" y="1700808"/>
            <a:ext cx="4834970" cy="331540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907703" y="1497129"/>
            <a:ext cx="5328593" cy="3732071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11760" y="1988840"/>
            <a:ext cx="870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03.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6874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796136" y="647755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중도일보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,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동아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economy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52457"/>
            <a:ext cx="4041739" cy="19878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6485" y="4232963"/>
            <a:ext cx="4041739" cy="20043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 r="2162"/>
          <a:stretch>
            <a:fillRect/>
          </a:stretch>
        </p:blipFill>
        <p:spPr bwMode="auto">
          <a:xfrm>
            <a:off x="4799899" y="1928707"/>
            <a:ext cx="3984190" cy="2039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보다 나은 인프라 </a:t>
            </a:r>
            <a:r>
              <a:rPr lang="ko-KR" altLang="en-US" dirty="0" smtClean="0"/>
              <a:t>확충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429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513330" y="6519446"/>
            <a:ext cx="1692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sz="1600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sz="1600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sz="1600" dirty="0" smtClean="0">
                <a:latin typeface="휴먼아미체" pitchFamily="18" charset="-127"/>
                <a:ea typeface="휴먼아미체" pitchFamily="18" charset="-127"/>
              </a:rPr>
              <a:t>네이버뉴스</a:t>
            </a:r>
            <a:endParaRPr lang="en-US" altLang="ko-KR" sz="1600" dirty="0" smtClean="0">
              <a:latin typeface="휴먼아미체" pitchFamily="18" charset="-127"/>
              <a:ea typeface="휴먼아미체" pitchFamily="18" charset="-127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20409"/>
            <a:ext cx="4284096" cy="42365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한쪽 모서리가 잘린 사각형 13"/>
          <p:cNvSpPr/>
          <p:nvPr/>
        </p:nvSpPr>
        <p:spPr>
          <a:xfrm>
            <a:off x="251520" y="1340768"/>
            <a:ext cx="8640960" cy="4608512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" name="TextBox 14"/>
          <p:cNvSpPr txBox="1"/>
          <p:nvPr/>
        </p:nvSpPr>
        <p:spPr>
          <a:xfrm>
            <a:off x="5076056" y="2110204"/>
            <a:ext cx="35283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1. </a:t>
            </a:r>
            <a:r>
              <a:rPr lang="ko-KR" altLang="en-US" sz="2800" dirty="0" smtClean="0">
                <a:latin typeface="휴먼아미체" pitchFamily="18" charset="-127"/>
                <a:ea typeface="휴먼아미체" pitchFamily="18" charset="-127"/>
              </a:rPr>
              <a:t>코트라 등과 협의를 통한</a:t>
            </a:r>
            <a:endParaRPr lang="en-US" altLang="ko-KR" sz="28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/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  </a:t>
            </a:r>
            <a:r>
              <a:rPr lang="ko-KR" altLang="en-US" sz="2800" dirty="0" smtClean="0">
                <a:latin typeface="휴먼아미체" pitchFamily="18" charset="-127"/>
                <a:ea typeface="휴먼아미체" pitchFamily="18" charset="-127"/>
              </a:rPr>
              <a:t>전시시설 확충</a:t>
            </a:r>
            <a:endParaRPr lang="en-US" altLang="ko-KR" sz="28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2. </a:t>
            </a:r>
            <a:r>
              <a:rPr lang="ko-KR" altLang="en-US" sz="2800" dirty="0" smtClean="0">
                <a:latin typeface="휴먼아미체" pitchFamily="18" charset="-127"/>
                <a:ea typeface="휴먼아미체" pitchFamily="18" charset="-127"/>
              </a:rPr>
              <a:t>무역전시관 확장공사</a:t>
            </a:r>
            <a:endParaRPr lang="en-US" altLang="ko-KR" sz="28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3. </a:t>
            </a:r>
            <a:r>
              <a:rPr lang="ko-KR" altLang="en-US" sz="2800" dirty="0" smtClean="0">
                <a:latin typeface="휴먼아미체" pitchFamily="18" charset="-127"/>
                <a:ea typeface="휴먼아미체" pitchFamily="18" charset="-127"/>
              </a:rPr>
              <a:t>빠른 성장 및 튼튼한 기반</a:t>
            </a:r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 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73224" y="0"/>
            <a:ext cx="8579296" cy="987552"/>
          </a:xfrm>
        </p:spPr>
        <p:txBody>
          <a:bodyPr>
            <a:normAutofit/>
          </a:bodyPr>
          <a:lstStyle/>
          <a:p>
            <a:r>
              <a:rPr lang="en-US" altLang="ko-KR" sz="3200" dirty="0"/>
              <a:t>- </a:t>
            </a:r>
            <a:r>
              <a:rPr lang="ko-KR" altLang="en-US" sz="3200" dirty="0"/>
              <a:t>주변 컨벤션시설과 연계하여 전시시설 </a:t>
            </a:r>
            <a:r>
              <a:rPr lang="ko-KR" altLang="en-US" sz="3200" dirty="0" smtClean="0"/>
              <a:t>확대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9429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한쪽 모서리가 잘린 사각형 7"/>
          <p:cNvSpPr/>
          <p:nvPr/>
        </p:nvSpPr>
        <p:spPr>
          <a:xfrm>
            <a:off x="827584" y="1700808"/>
            <a:ext cx="7560840" cy="3888432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43608" y="1844412"/>
            <a:ext cx="7128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Ⅰ.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 전략적 국제회의 유치를 위한 마케팅 지원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Ⅱ. 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유치경쟁력 제고를 위한 국가적 캠페인 실시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Ⅲ. 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국제기구</a:t>
            </a:r>
            <a:r>
              <a:rPr lang="ko-KR" altLang="en-US" sz="3600" dirty="0" smtClean="0"/>
              <a:t> </a:t>
            </a:r>
            <a:r>
              <a:rPr lang="en-US" altLang="ko-KR" sz="3600" dirty="0" smtClean="0"/>
              <a:t>․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지역기구</a:t>
            </a:r>
            <a:r>
              <a:rPr lang="ko-KR" altLang="en-US" sz="3600" dirty="0" smtClean="0"/>
              <a:t> </a:t>
            </a:r>
            <a:r>
              <a:rPr lang="en-US" altLang="ko-KR" sz="3600" dirty="0" smtClean="0"/>
              <a:t>․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학술단체의 사무국 유치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과제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4296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2000" y="4581128"/>
            <a:ext cx="4392488" cy="1707632"/>
          </a:xfrm>
        </p:spPr>
        <p:txBody>
          <a:bodyPr>
            <a:noAutofit/>
          </a:bodyPr>
          <a:lstStyle/>
          <a:p>
            <a:pPr algn="ctr"/>
            <a:r>
              <a:rPr lang="ko-KR" altLang="en-US" sz="6000" dirty="0" smtClean="0"/>
              <a:t>컨벤션 산업 홍보영상</a:t>
            </a:r>
            <a:endParaRPr lang="ko-KR" altLang="en-US" sz="6000" dirty="0"/>
          </a:p>
        </p:txBody>
      </p:sp>
      <p:pic>
        <p:nvPicPr>
          <p:cNvPr id="3" name="홍보영상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0001" y="540000"/>
            <a:ext cx="7316221" cy="284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83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4508" y="502163"/>
            <a:ext cx="2858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sz="2800" b="1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-윤고딕330" pitchFamily="18" charset="-127"/>
              <a:ea typeface="-윤고딕330" pitchFamily="18" charset="-127"/>
            </a:endParaRPr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2003658176"/>
              </p:ext>
            </p:extLst>
          </p:nvPr>
        </p:nvGraphicFramePr>
        <p:xfrm>
          <a:off x="-55017" y="175874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6765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직선 연결선 27"/>
          <p:cNvCxnSpPr/>
          <p:nvPr/>
        </p:nvCxnSpPr>
        <p:spPr>
          <a:xfrm>
            <a:off x="0" y="0"/>
            <a:ext cx="1907703" cy="14971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7260894" y="5229200"/>
            <a:ext cx="1883106" cy="16288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한쪽 모서리가 잘린 사각형 21"/>
          <p:cNvSpPr/>
          <p:nvPr/>
        </p:nvSpPr>
        <p:spPr>
          <a:xfrm>
            <a:off x="2375756" y="1988840"/>
            <a:ext cx="4392488" cy="2880320"/>
          </a:xfrm>
          <a:prstGeom prst="snip1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363978" y="3068960"/>
            <a:ext cx="24160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조</a:t>
            </a:r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사 목적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54515" y="1700808"/>
            <a:ext cx="4834970" cy="331540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907703" y="1497129"/>
            <a:ext cx="5328593" cy="3732071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11760" y="1988840"/>
            <a:ext cx="870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01.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6874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43608" y="1844412"/>
            <a:ext cx="7128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Ⅰ.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 선진 지역에 비해 부족한 컨벤션 시설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Ⅱ. 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대전시에서의 컨벤션 관련 사업 비중 증대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Ⅲ. 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대전시 컨벤션 산업의 문제점에 대한 방안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9" name="한쪽 모서리가 잘린 사각형 8"/>
          <p:cNvSpPr/>
          <p:nvPr/>
        </p:nvSpPr>
        <p:spPr>
          <a:xfrm>
            <a:off x="827584" y="1700808"/>
            <a:ext cx="7560840" cy="3888432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PURPOSEs</a:t>
            </a:r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 smtClean="0"/>
              <a:t>조사목적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2664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직선 연결선 27"/>
          <p:cNvCxnSpPr/>
          <p:nvPr/>
        </p:nvCxnSpPr>
        <p:spPr>
          <a:xfrm>
            <a:off x="0" y="0"/>
            <a:ext cx="1907703" cy="14971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7260894" y="5229200"/>
            <a:ext cx="1883106" cy="16288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한쪽 모서리가 잘린 사각형 21"/>
          <p:cNvSpPr/>
          <p:nvPr/>
        </p:nvSpPr>
        <p:spPr>
          <a:xfrm>
            <a:off x="2375756" y="1988840"/>
            <a:ext cx="4392488" cy="2880320"/>
          </a:xfrm>
          <a:prstGeom prst="snip1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633013" y="263691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컨벤션 산업 현황 </a:t>
            </a:r>
            <a:endParaRPr lang="en-US" altLang="ko-KR" sz="3600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  <a:p>
            <a:pPr algn="ctr"/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및 문제점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54515" y="1700808"/>
            <a:ext cx="4834970" cy="331540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907703" y="1497129"/>
            <a:ext cx="5328593" cy="3732071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11760" y="1988840"/>
            <a:ext cx="870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02.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6874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그룹 37"/>
          <p:cNvGrpSpPr/>
          <p:nvPr/>
        </p:nvGrpSpPr>
        <p:grpSpPr>
          <a:xfrm>
            <a:off x="2771800" y="1700808"/>
            <a:ext cx="3843823" cy="4211036"/>
            <a:chOff x="2754730" y="1124745"/>
            <a:chExt cx="3843823" cy="4211036"/>
          </a:xfrm>
        </p:grpSpPr>
        <p:sp>
          <p:nvSpPr>
            <p:cNvPr id="39" name="Freeform 3"/>
            <p:cNvSpPr>
              <a:spLocks/>
            </p:cNvSpPr>
            <p:nvPr/>
          </p:nvSpPr>
          <p:spPr bwMode="auto">
            <a:xfrm>
              <a:off x="3318877" y="3516178"/>
              <a:ext cx="3279676" cy="1819603"/>
            </a:xfrm>
            <a:custGeom>
              <a:avLst/>
              <a:gdLst/>
              <a:ahLst/>
              <a:cxnLst>
                <a:cxn ang="0">
                  <a:pos x="1206" y="1218"/>
                </a:cxn>
                <a:cxn ang="0">
                  <a:pos x="1271" y="1206"/>
                </a:cxn>
                <a:cxn ang="0">
                  <a:pos x="1321" y="1194"/>
                </a:cxn>
                <a:cxn ang="0">
                  <a:pos x="1375" y="1179"/>
                </a:cxn>
                <a:cxn ang="0">
                  <a:pos x="1426" y="1160"/>
                </a:cxn>
                <a:cxn ang="0">
                  <a:pos x="1488" y="1136"/>
                </a:cxn>
                <a:cxn ang="0">
                  <a:pos x="1546" y="1110"/>
                </a:cxn>
                <a:cxn ang="0">
                  <a:pos x="1602" y="1082"/>
                </a:cxn>
                <a:cxn ang="0">
                  <a:pos x="1649" y="1052"/>
                </a:cxn>
                <a:cxn ang="0">
                  <a:pos x="1698" y="1021"/>
                </a:cxn>
                <a:cxn ang="0">
                  <a:pos x="1752" y="983"/>
                </a:cxn>
                <a:cxn ang="0">
                  <a:pos x="1798" y="948"/>
                </a:cxn>
                <a:cxn ang="0">
                  <a:pos x="1869" y="889"/>
                </a:cxn>
                <a:cxn ang="0">
                  <a:pos x="1938" y="816"/>
                </a:cxn>
                <a:cxn ang="0">
                  <a:pos x="1989" y="756"/>
                </a:cxn>
                <a:cxn ang="0">
                  <a:pos x="2044" y="686"/>
                </a:cxn>
                <a:cxn ang="0">
                  <a:pos x="2098" y="605"/>
                </a:cxn>
                <a:cxn ang="0">
                  <a:pos x="2103" y="0"/>
                </a:cxn>
                <a:cxn ang="0">
                  <a:pos x="1570" y="296"/>
                </a:cxn>
                <a:cxn ang="0">
                  <a:pos x="1523" y="357"/>
                </a:cxn>
                <a:cxn ang="0">
                  <a:pos x="1474" y="412"/>
                </a:cxn>
                <a:cxn ang="0">
                  <a:pos x="1432" y="455"/>
                </a:cxn>
                <a:cxn ang="0">
                  <a:pos x="1381" y="494"/>
                </a:cxn>
                <a:cxn ang="0">
                  <a:pos x="1322" y="534"/>
                </a:cxn>
                <a:cxn ang="0">
                  <a:pos x="1265" y="566"/>
                </a:cxn>
                <a:cxn ang="0">
                  <a:pos x="1210" y="586"/>
                </a:cxn>
                <a:cxn ang="0">
                  <a:pos x="1144" y="606"/>
                </a:cxn>
                <a:cxn ang="0">
                  <a:pos x="1066" y="616"/>
                </a:cxn>
                <a:cxn ang="0">
                  <a:pos x="933" y="620"/>
                </a:cxn>
                <a:cxn ang="0">
                  <a:pos x="822" y="600"/>
                </a:cxn>
                <a:cxn ang="0">
                  <a:pos x="708" y="559"/>
                </a:cxn>
                <a:cxn ang="0">
                  <a:pos x="605" y="501"/>
                </a:cxn>
                <a:cxn ang="0">
                  <a:pos x="0" y="781"/>
                </a:cxn>
                <a:cxn ang="0">
                  <a:pos x="55" y="839"/>
                </a:cxn>
                <a:cxn ang="0">
                  <a:pos x="109" y="892"/>
                </a:cxn>
                <a:cxn ang="0">
                  <a:pos x="169" y="944"/>
                </a:cxn>
                <a:cxn ang="0">
                  <a:pos x="228" y="989"/>
                </a:cxn>
                <a:cxn ang="0">
                  <a:pos x="294" y="1033"/>
                </a:cxn>
                <a:cxn ang="0">
                  <a:pos x="359" y="1072"/>
                </a:cxn>
                <a:cxn ang="0">
                  <a:pos x="419" y="1105"/>
                </a:cxn>
                <a:cxn ang="0">
                  <a:pos x="497" y="1140"/>
                </a:cxn>
                <a:cxn ang="0">
                  <a:pos x="573" y="1168"/>
                </a:cxn>
                <a:cxn ang="0">
                  <a:pos x="640" y="1191"/>
                </a:cxn>
                <a:cxn ang="0">
                  <a:pos x="710" y="1208"/>
                </a:cxn>
                <a:cxn ang="0">
                  <a:pos x="791" y="1223"/>
                </a:cxn>
                <a:cxn ang="0">
                  <a:pos x="876" y="1233"/>
                </a:cxn>
                <a:cxn ang="0">
                  <a:pos x="953" y="1237"/>
                </a:cxn>
                <a:cxn ang="0">
                  <a:pos x="1032" y="1235"/>
                </a:cxn>
                <a:cxn ang="0">
                  <a:pos x="1112" y="1231"/>
                </a:cxn>
                <a:cxn ang="0">
                  <a:pos x="1182" y="1222"/>
                </a:cxn>
              </a:cxnLst>
              <a:rect l="0" t="0" r="r" b="b"/>
              <a:pathLst>
                <a:path w="2351" h="1237">
                  <a:moveTo>
                    <a:pt x="1182" y="1222"/>
                  </a:moveTo>
                  <a:lnTo>
                    <a:pt x="1206" y="1218"/>
                  </a:lnTo>
                  <a:lnTo>
                    <a:pt x="1238" y="1212"/>
                  </a:lnTo>
                  <a:lnTo>
                    <a:pt x="1271" y="1206"/>
                  </a:lnTo>
                  <a:lnTo>
                    <a:pt x="1294" y="1200"/>
                  </a:lnTo>
                  <a:lnTo>
                    <a:pt x="1321" y="1194"/>
                  </a:lnTo>
                  <a:lnTo>
                    <a:pt x="1348" y="1185"/>
                  </a:lnTo>
                  <a:lnTo>
                    <a:pt x="1375" y="1179"/>
                  </a:lnTo>
                  <a:lnTo>
                    <a:pt x="1399" y="1171"/>
                  </a:lnTo>
                  <a:lnTo>
                    <a:pt x="1426" y="1160"/>
                  </a:lnTo>
                  <a:lnTo>
                    <a:pt x="1459" y="1148"/>
                  </a:lnTo>
                  <a:lnTo>
                    <a:pt x="1488" y="1136"/>
                  </a:lnTo>
                  <a:lnTo>
                    <a:pt x="1515" y="1123"/>
                  </a:lnTo>
                  <a:lnTo>
                    <a:pt x="1546" y="1110"/>
                  </a:lnTo>
                  <a:lnTo>
                    <a:pt x="1575" y="1095"/>
                  </a:lnTo>
                  <a:lnTo>
                    <a:pt x="1602" y="1082"/>
                  </a:lnTo>
                  <a:lnTo>
                    <a:pt x="1626" y="1066"/>
                  </a:lnTo>
                  <a:lnTo>
                    <a:pt x="1649" y="1052"/>
                  </a:lnTo>
                  <a:lnTo>
                    <a:pt x="1672" y="1036"/>
                  </a:lnTo>
                  <a:lnTo>
                    <a:pt x="1698" y="1021"/>
                  </a:lnTo>
                  <a:lnTo>
                    <a:pt x="1726" y="1002"/>
                  </a:lnTo>
                  <a:lnTo>
                    <a:pt x="1752" y="983"/>
                  </a:lnTo>
                  <a:lnTo>
                    <a:pt x="1776" y="965"/>
                  </a:lnTo>
                  <a:lnTo>
                    <a:pt x="1798" y="948"/>
                  </a:lnTo>
                  <a:lnTo>
                    <a:pt x="1835" y="919"/>
                  </a:lnTo>
                  <a:lnTo>
                    <a:pt x="1869" y="889"/>
                  </a:lnTo>
                  <a:lnTo>
                    <a:pt x="1903" y="855"/>
                  </a:lnTo>
                  <a:lnTo>
                    <a:pt x="1938" y="816"/>
                  </a:lnTo>
                  <a:lnTo>
                    <a:pt x="1962" y="788"/>
                  </a:lnTo>
                  <a:lnTo>
                    <a:pt x="1989" y="756"/>
                  </a:lnTo>
                  <a:lnTo>
                    <a:pt x="2019" y="721"/>
                  </a:lnTo>
                  <a:lnTo>
                    <a:pt x="2044" y="686"/>
                  </a:lnTo>
                  <a:lnTo>
                    <a:pt x="2068" y="648"/>
                  </a:lnTo>
                  <a:lnTo>
                    <a:pt x="2098" y="605"/>
                  </a:lnTo>
                  <a:lnTo>
                    <a:pt x="2351" y="753"/>
                  </a:lnTo>
                  <a:lnTo>
                    <a:pt x="2103" y="0"/>
                  </a:lnTo>
                  <a:lnTo>
                    <a:pt x="1299" y="143"/>
                  </a:lnTo>
                  <a:lnTo>
                    <a:pt x="1570" y="296"/>
                  </a:lnTo>
                  <a:lnTo>
                    <a:pt x="1547" y="329"/>
                  </a:lnTo>
                  <a:lnTo>
                    <a:pt x="1523" y="357"/>
                  </a:lnTo>
                  <a:lnTo>
                    <a:pt x="1498" y="385"/>
                  </a:lnTo>
                  <a:lnTo>
                    <a:pt x="1474" y="412"/>
                  </a:lnTo>
                  <a:lnTo>
                    <a:pt x="1454" y="433"/>
                  </a:lnTo>
                  <a:lnTo>
                    <a:pt x="1432" y="455"/>
                  </a:lnTo>
                  <a:lnTo>
                    <a:pt x="1408" y="474"/>
                  </a:lnTo>
                  <a:lnTo>
                    <a:pt x="1381" y="494"/>
                  </a:lnTo>
                  <a:lnTo>
                    <a:pt x="1349" y="516"/>
                  </a:lnTo>
                  <a:lnTo>
                    <a:pt x="1322" y="534"/>
                  </a:lnTo>
                  <a:lnTo>
                    <a:pt x="1299" y="547"/>
                  </a:lnTo>
                  <a:lnTo>
                    <a:pt x="1265" y="566"/>
                  </a:lnTo>
                  <a:lnTo>
                    <a:pt x="1236" y="578"/>
                  </a:lnTo>
                  <a:lnTo>
                    <a:pt x="1210" y="586"/>
                  </a:lnTo>
                  <a:lnTo>
                    <a:pt x="1183" y="595"/>
                  </a:lnTo>
                  <a:lnTo>
                    <a:pt x="1144" y="606"/>
                  </a:lnTo>
                  <a:lnTo>
                    <a:pt x="1105" y="612"/>
                  </a:lnTo>
                  <a:lnTo>
                    <a:pt x="1066" y="616"/>
                  </a:lnTo>
                  <a:lnTo>
                    <a:pt x="1008" y="618"/>
                  </a:lnTo>
                  <a:lnTo>
                    <a:pt x="933" y="620"/>
                  </a:lnTo>
                  <a:lnTo>
                    <a:pt x="875" y="612"/>
                  </a:lnTo>
                  <a:lnTo>
                    <a:pt x="822" y="600"/>
                  </a:lnTo>
                  <a:lnTo>
                    <a:pt x="761" y="582"/>
                  </a:lnTo>
                  <a:lnTo>
                    <a:pt x="708" y="559"/>
                  </a:lnTo>
                  <a:lnTo>
                    <a:pt x="654" y="532"/>
                  </a:lnTo>
                  <a:lnTo>
                    <a:pt x="605" y="501"/>
                  </a:lnTo>
                  <a:lnTo>
                    <a:pt x="558" y="459"/>
                  </a:lnTo>
                  <a:lnTo>
                    <a:pt x="0" y="781"/>
                  </a:lnTo>
                  <a:lnTo>
                    <a:pt x="23" y="808"/>
                  </a:lnTo>
                  <a:lnTo>
                    <a:pt x="55" y="839"/>
                  </a:lnTo>
                  <a:lnTo>
                    <a:pt x="82" y="866"/>
                  </a:lnTo>
                  <a:lnTo>
                    <a:pt x="109" y="892"/>
                  </a:lnTo>
                  <a:lnTo>
                    <a:pt x="136" y="917"/>
                  </a:lnTo>
                  <a:lnTo>
                    <a:pt x="169" y="944"/>
                  </a:lnTo>
                  <a:lnTo>
                    <a:pt x="198" y="967"/>
                  </a:lnTo>
                  <a:lnTo>
                    <a:pt x="228" y="989"/>
                  </a:lnTo>
                  <a:lnTo>
                    <a:pt x="262" y="1010"/>
                  </a:lnTo>
                  <a:lnTo>
                    <a:pt x="294" y="1033"/>
                  </a:lnTo>
                  <a:lnTo>
                    <a:pt x="328" y="1055"/>
                  </a:lnTo>
                  <a:lnTo>
                    <a:pt x="359" y="1072"/>
                  </a:lnTo>
                  <a:lnTo>
                    <a:pt x="390" y="1090"/>
                  </a:lnTo>
                  <a:lnTo>
                    <a:pt x="419" y="1105"/>
                  </a:lnTo>
                  <a:lnTo>
                    <a:pt x="460" y="1123"/>
                  </a:lnTo>
                  <a:lnTo>
                    <a:pt x="497" y="1140"/>
                  </a:lnTo>
                  <a:lnTo>
                    <a:pt x="540" y="1156"/>
                  </a:lnTo>
                  <a:lnTo>
                    <a:pt x="573" y="1168"/>
                  </a:lnTo>
                  <a:lnTo>
                    <a:pt x="604" y="1180"/>
                  </a:lnTo>
                  <a:lnTo>
                    <a:pt x="640" y="1191"/>
                  </a:lnTo>
                  <a:lnTo>
                    <a:pt x="675" y="1200"/>
                  </a:lnTo>
                  <a:lnTo>
                    <a:pt x="710" y="1208"/>
                  </a:lnTo>
                  <a:lnTo>
                    <a:pt x="751" y="1216"/>
                  </a:lnTo>
                  <a:lnTo>
                    <a:pt x="791" y="1223"/>
                  </a:lnTo>
                  <a:lnTo>
                    <a:pt x="833" y="1229"/>
                  </a:lnTo>
                  <a:lnTo>
                    <a:pt x="876" y="1233"/>
                  </a:lnTo>
                  <a:lnTo>
                    <a:pt x="908" y="1234"/>
                  </a:lnTo>
                  <a:lnTo>
                    <a:pt x="953" y="1237"/>
                  </a:lnTo>
                  <a:lnTo>
                    <a:pt x="997" y="1237"/>
                  </a:lnTo>
                  <a:lnTo>
                    <a:pt x="1032" y="1235"/>
                  </a:lnTo>
                  <a:lnTo>
                    <a:pt x="1070" y="1234"/>
                  </a:lnTo>
                  <a:lnTo>
                    <a:pt x="1112" y="1231"/>
                  </a:lnTo>
                  <a:lnTo>
                    <a:pt x="1150" y="1226"/>
                  </a:lnTo>
                  <a:lnTo>
                    <a:pt x="1182" y="1222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ko-KR" altLang="en-US"/>
            </a:p>
          </p:txBody>
        </p:sp>
        <p:sp>
          <p:nvSpPr>
            <p:cNvPr id="40" name="Freeform 4"/>
            <p:cNvSpPr>
              <a:spLocks/>
            </p:cNvSpPr>
            <p:nvPr/>
          </p:nvSpPr>
          <p:spPr bwMode="auto">
            <a:xfrm>
              <a:off x="2754730" y="1546009"/>
              <a:ext cx="1661946" cy="3245173"/>
            </a:xfrm>
            <a:custGeom>
              <a:avLst/>
              <a:gdLst/>
              <a:ahLst/>
              <a:cxnLst>
                <a:cxn ang="0">
                  <a:pos x="1166" y="4"/>
                </a:cxn>
                <a:cxn ang="0">
                  <a:pos x="1106" y="16"/>
                </a:cxn>
                <a:cxn ang="0">
                  <a:pos x="1053" y="30"/>
                </a:cxn>
                <a:cxn ang="0">
                  <a:pos x="1001" y="45"/>
                </a:cxn>
                <a:cxn ang="0">
                  <a:pos x="948" y="64"/>
                </a:cxn>
                <a:cxn ang="0">
                  <a:pos x="889" y="88"/>
                </a:cxn>
                <a:cxn ang="0">
                  <a:pos x="831" y="113"/>
                </a:cxn>
                <a:cxn ang="0">
                  <a:pos x="774" y="142"/>
                </a:cxn>
                <a:cxn ang="0">
                  <a:pos x="726" y="171"/>
                </a:cxn>
                <a:cxn ang="0">
                  <a:pos x="677" y="202"/>
                </a:cxn>
                <a:cxn ang="0">
                  <a:pos x="623" y="241"/>
                </a:cxn>
                <a:cxn ang="0">
                  <a:pos x="576" y="276"/>
                </a:cxn>
                <a:cxn ang="0">
                  <a:pos x="501" y="344"/>
                </a:cxn>
                <a:cxn ang="0">
                  <a:pos x="436" y="410"/>
                </a:cxn>
                <a:cxn ang="0">
                  <a:pos x="385" y="470"/>
                </a:cxn>
                <a:cxn ang="0">
                  <a:pos x="331" y="540"/>
                </a:cxn>
                <a:cxn ang="0">
                  <a:pos x="283" y="617"/>
                </a:cxn>
                <a:cxn ang="0">
                  <a:pos x="238" y="693"/>
                </a:cxn>
                <a:cxn ang="0">
                  <a:pos x="200" y="777"/>
                </a:cxn>
                <a:cxn ang="0">
                  <a:pos x="168" y="868"/>
                </a:cxn>
                <a:cxn ang="0">
                  <a:pos x="134" y="980"/>
                </a:cxn>
                <a:cxn ang="0">
                  <a:pos x="114" y="1089"/>
                </a:cxn>
                <a:cxn ang="0">
                  <a:pos x="98" y="1230"/>
                </a:cxn>
                <a:cxn ang="0">
                  <a:pos x="98" y="1353"/>
                </a:cxn>
                <a:cxn ang="0">
                  <a:pos x="110" y="1464"/>
                </a:cxn>
                <a:cxn ang="0">
                  <a:pos x="129" y="1579"/>
                </a:cxn>
                <a:cxn ang="0">
                  <a:pos x="165" y="1704"/>
                </a:cxn>
                <a:cxn ang="0">
                  <a:pos x="208" y="1821"/>
                </a:cxn>
                <a:cxn ang="0">
                  <a:pos x="268" y="1932"/>
                </a:cxn>
                <a:cxn ang="0">
                  <a:pos x="817" y="2205"/>
                </a:cxn>
                <a:cxn ang="0">
                  <a:pos x="804" y="1622"/>
                </a:cxn>
                <a:cxn ang="0">
                  <a:pos x="754" y="1530"/>
                </a:cxn>
                <a:cxn ang="0">
                  <a:pos x="725" y="1442"/>
                </a:cxn>
                <a:cxn ang="0">
                  <a:pos x="714" y="1357"/>
                </a:cxn>
                <a:cxn ang="0">
                  <a:pos x="710" y="1273"/>
                </a:cxn>
                <a:cxn ang="0">
                  <a:pos x="718" y="1175"/>
                </a:cxn>
                <a:cxn ang="0">
                  <a:pos x="741" y="1078"/>
                </a:cxn>
                <a:cxn ang="0">
                  <a:pos x="776" y="988"/>
                </a:cxn>
                <a:cxn ang="0">
                  <a:pos x="817" y="916"/>
                </a:cxn>
                <a:cxn ang="0">
                  <a:pos x="855" y="865"/>
                </a:cxn>
                <a:cxn ang="0">
                  <a:pos x="900" y="813"/>
                </a:cxn>
                <a:cxn ang="0">
                  <a:pos x="943" y="769"/>
                </a:cxn>
                <a:cxn ang="0">
                  <a:pos x="993" y="730"/>
                </a:cxn>
                <a:cxn ang="0">
                  <a:pos x="1052" y="691"/>
                </a:cxn>
                <a:cxn ang="0">
                  <a:pos x="1109" y="659"/>
                </a:cxn>
                <a:cxn ang="0">
                  <a:pos x="1192" y="631"/>
                </a:cxn>
              </a:cxnLst>
              <a:rect l="0" t="0" r="r" b="b"/>
              <a:pathLst>
                <a:path w="1192" h="2205">
                  <a:moveTo>
                    <a:pt x="1192" y="0"/>
                  </a:moveTo>
                  <a:lnTo>
                    <a:pt x="1166" y="4"/>
                  </a:lnTo>
                  <a:lnTo>
                    <a:pt x="1141" y="8"/>
                  </a:lnTo>
                  <a:lnTo>
                    <a:pt x="1106" y="16"/>
                  </a:lnTo>
                  <a:lnTo>
                    <a:pt x="1080" y="22"/>
                  </a:lnTo>
                  <a:lnTo>
                    <a:pt x="1053" y="30"/>
                  </a:lnTo>
                  <a:lnTo>
                    <a:pt x="1028" y="38"/>
                  </a:lnTo>
                  <a:lnTo>
                    <a:pt x="1001" y="45"/>
                  </a:lnTo>
                  <a:lnTo>
                    <a:pt x="975" y="53"/>
                  </a:lnTo>
                  <a:lnTo>
                    <a:pt x="948" y="64"/>
                  </a:lnTo>
                  <a:lnTo>
                    <a:pt x="916" y="76"/>
                  </a:lnTo>
                  <a:lnTo>
                    <a:pt x="889" y="88"/>
                  </a:lnTo>
                  <a:lnTo>
                    <a:pt x="861" y="100"/>
                  </a:lnTo>
                  <a:lnTo>
                    <a:pt x="831" y="113"/>
                  </a:lnTo>
                  <a:lnTo>
                    <a:pt x="801" y="128"/>
                  </a:lnTo>
                  <a:lnTo>
                    <a:pt x="774" y="142"/>
                  </a:lnTo>
                  <a:lnTo>
                    <a:pt x="749" y="158"/>
                  </a:lnTo>
                  <a:lnTo>
                    <a:pt x="726" y="171"/>
                  </a:lnTo>
                  <a:lnTo>
                    <a:pt x="703" y="188"/>
                  </a:lnTo>
                  <a:lnTo>
                    <a:pt x="677" y="202"/>
                  </a:lnTo>
                  <a:lnTo>
                    <a:pt x="649" y="221"/>
                  </a:lnTo>
                  <a:lnTo>
                    <a:pt x="623" y="241"/>
                  </a:lnTo>
                  <a:lnTo>
                    <a:pt x="599" y="260"/>
                  </a:lnTo>
                  <a:lnTo>
                    <a:pt x="576" y="276"/>
                  </a:lnTo>
                  <a:lnTo>
                    <a:pt x="539" y="307"/>
                  </a:lnTo>
                  <a:lnTo>
                    <a:pt x="501" y="344"/>
                  </a:lnTo>
                  <a:lnTo>
                    <a:pt x="471" y="371"/>
                  </a:lnTo>
                  <a:lnTo>
                    <a:pt x="436" y="410"/>
                  </a:lnTo>
                  <a:lnTo>
                    <a:pt x="412" y="438"/>
                  </a:lnTo>
                  <a:lnTo>
                    <a:pt x="385" y="470"/>
                  </a:lnTo>
                  <a:lnTo>
                    <a:pt x="355" y="507"/>
                  </a:lnTo>
                  <a:lnTo>
                    <a:pt x="331" y="540"/>
                  </a:lnTo>
                  <a:lnTo>
                    <a:pt x="307" y="579"/>
                  </a:lnTo>
                  <a:lnTo>
                    <a:pt x="283" y="617"/>
                  </a:lnTo>
                  <a:lnTo>
                    <a:pt x="258" y="658"/>
                  </a:lnTo>
                  <a:lnTo>
                    <a:pt x="238" y="693"/>
                  </a:lnTo>
                  <a:lnTo>
                    <a:pt x="219" y="736"/>
                  </a:lnTo>
                  <a:lnTo>
                    <a:pt x="200" y="777"/>
                  </a:lnTo>
                  <a:lnTo>
                    <a:pt x="184" y="821"/>
                  </a:lnTo>
                  <a:lnTo>
                    <a:pt x="168" y="868"/>
                  </a:lnTo>
                  <a:lnTo>
                    <a:pt x="148" y="926"/>
                  </a:lnTo>
                  <a:lnTo>
                    <a:pt x="134" y="980"/>
                  </a:lnTo>
                  <a:lnTo>
                    <a:pt x="121" y="1035"/>
                  </a:lnTo>
                  <a:lnTo>
                    <a:pt x="114" y="1089"/>
                  </a:lnTo>
                  <a:lnTo>
                    <a:pt x="105" y="1152"/>
                  </a:lnTo>
                  <a:lnTo>
                    <a:pt x="98" y="1230"/>
                  </a:lnTo>
                  <a:lnTo>
                    <a:pt x="97" y="1292"/>
                  </a:lnTo>
                  <a:lnTo>
                    <a:pt x="98" y="1353"/>
                  </a:lnTo>
                  <a:lnTo>
                    <a:pt x="103" y="1411"/>
                  </a:lnTo>
                  <a:lnTo>
                    <a:pt x="110" y="1464"/>
                  </a:lnTo>
                  <a:lnTo>
                    <a:pt x="117" y="1521"/>
                  </a:lnTo>
                  <a:lnTo>
                    <a:pt x="129" y="1579"/>
                  </a:lnTo>
                  <a:lnTo>
                    <a:pt x="145" y="1641"/>
                  </a:lnTo>
                  <a:lnTo>
                    <a:pt x="165" y="1704"/>
                  </a:lnTo>
                  <a:lnTo>
                    <a:pt x="186" y="1763"/>
                  </a:lnTo>
                  <a:lnTo>
                    <a:pt x="208" y="1821"/>
                  </a:lnTo>
                  <a:lnTo>
                    <a:pt x="235" y="1878"/>
                  </a:lnTo>
                  <a:lnTo>
                    <a:pt x="268" y="1932"/>
                  </a:lnTo>
                  <a:lnTo>
                    <a:pt x="0" y="2084"/>
                  </a:lnTo>
                  <a:lnTo>
                    <a:pt x="817" y="2205"/>
                  </a:lnTo>
                  <a:lnTo>
                    <a:pt x="1118" y="1454"/>
                  </a:lnTo>
                  <a:lnTo>
                    <a:pt x="804" y="1622"/>
                  </a:lnTo>
                  <a:lnTo>
                    <a:pt x="773" y="1574"/>
                  </a:lnTo>
                  <a:lnTo>
                    <a:pt x="754" y="1530"/>
                  </a:lnTo>
                  <a:lnTo>
                    <a:pt x="737" y="1486"/>
                  </a:lnTo>
                  <a:lnTo>
                    <a:pt x="725" y="1442"/>
                  </a:lnTo>
                  <a:lnTo>
                    <a:pt x="716" y="1398"/>
                  </a:lnTo>
                  <a:lnTo>
                    <a:pt x="714" y="1357"/>
                  </a:lnTo>
                  <a:lnTo>
                    <a:pt x="710" y="1315"/>
                  </a:lnTo>
                  <a:lnTo>
                    <a:pt x="710" y="1273"/>
                  </a:lnTo>
                  <a:lnTo>
                    <a:pt x="712" y="1223"/>
                  </a:lnTo>
                  <a:lnTo>
                    <a:pt x="718" y="1175"/>
                  </a:lnTo>
                  <a:lnTo>
                    <a:pt x="729" y="1121"/>
                  </a:lnTo>
                  <a:lnTo>
                    <a:pt x="741" y="1078"/>
                  </a:lnTo>
                  <a:lnTo>
                    <a:pt x="760" y="1029"/>
                  </a:lnTo>
                  <a:lnTo>
                    <a:pt x="776" y="988"/>
                  </a:lnTo>
                  <a:lnTo>
                    <a:pt x="799" y="947"/>
                  </a:lnTo>
                  <a:lnTo>
                    <a:pt x="817" y="916"/>
                  </a:lnTo>
                  <a:lnTo>
                    <a:pt x="836" y="891"/>
                  </a:lnTo>
                  <a:lnTo>
                    <a:pt x="855" y="865"/>
                  </a:lnTo>
                  <a:lnTo>
                    <a:pt x="877" y="839"/>
                  </a:lnTo>
                  <a:lnTo>
                    <a:pt x="900" y="813"/>
                  </a:lnTo>
                  <a:lnTo>
                    <a:pt x="920" y="794"/>
                  </a:lnTo>
                  <a:lnTo>
                    <a:pt x="943" y="769"/>
                  </a:lnTo>
                  <a:lnTo>
                    <a:pt x="966" y="751"/>
                  </a:lnTo>
                  <a:lnTo>
                    <a:pt x="993" y="730"/>
                  </a:lnTo>
                  <a:lnTo>
                    <a:pt x="1025" y="709"/>
                  </a:lnTo>
                  <a:lnTo>
                    <a:pt x="1052" y="691"/>
                  </a:lnTo>
                  <a:lnTo>
                    <a:pt x="1075" y="678"/>
                  </a:lnTo>
                  <a:lnTo>
                    <a:pt x="1109" y="659"/>
                  </a:lnTo>
                  <a:lnTo>
                    <a:pt x="1141" y="645"/>
                  </a:lnTo>
                  <a:lnTo>
                    <a:pt x="1192" y="631"/>
                  </a:lnTo>
                  <a:lnTo>
                    <a:pt x="119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ko-KR" alt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4029397" y="1124745"/>
              <a:ext cx="2471573" cy="2936033"/>
            </a:xfrm>
            <a:custGeom>
              <a:avLst/>
              <a:gdLst/>
              <a:ahLst/>
              <a:cxnLst>
                <a:cxn ang="0">
                  <a:pos x="699" y="297"/>
                </a:cxn>
                <a:cxn ang="0">
                  <a:pos x="764" y="310"/>
                </a:cxn>
                <a:cxn ang="0">
                  <a:pos x="814" y="322"/>
                </a:cxn>
                <a:cxn ang="0">
                  <a:pos x="866" y="338"/>
                </a:cxn>
                <a:cxn ang="0">
                  <a:pos x="919" y="356"/>
                </a:cxn>
                <a:cxn ang="0">
                  <a:pos x="979" y="380"/>
                </a:cxn>
                <a:cxn ang="0">
                  <a:pos x="1037" y="406"/>
                </a:cxn>
                <a:cxn ang="0">
                  <a:pos x="1094" y="434"/>
                </a:cxn>
                <a:cxn ang="0">
                  <a:pos x="1142" y="464"/>
                </a:cxn>
                <a:cxn ang="0">
                  <a:pos x="1191" y="495"/>
                </a:cxn>
                <a:cxn ang="0">
                  <a:pos x="1245" y="532"/>
                </a:cxn>
                <a:cxn ang="0">
                  <a:pos x="1292" y="569"/>
                </a:cxn>
                <a:cxn ang="0">
                  <a:pos x="1366" y="635"/>
                </a:cxn>
                <a:cxn ang="0">
                  <a:pos x="1431" y="701"/>
                </a:cxn>
                <a:cxn ang="0">
                  <a:pos x="1482" y="761"/>
                </a:cxn>
                <a:cxn ang="0">
                  <a:pos x="1536" y="833"/>
                </a:cxn>
                <a:cxn ang="0">
                  <a:pos x="1586" y="909"/>
                </a:cxn>
                <a:cxn ang="0">
                  <a:pos x="1629" y="985"/>
                </a:cxn>
                <a:cxn ang="0">
                  <a:pos x="1668" y="1070"/>
                </a:cxn>
                <a:cxn ang="0">
                  <a:pos x="1700" y="1160"/>
                </a:cxn>
                <a:cxn ang="0">
                  <a:pos x="1734" y="1272"/>
                </a:cxn>
                <a:cxn ang="0">
                  <a:pos x="1754" y="1381"/>
                </a:cxn>
                <a:cxn ang="0">
                  <a:pos x="1770" y="1522"/>
                </a:cxn>
                <a:cxn ang="0">
                  <a:pos x="1770" y="1644"/>
                </a:cxn>
                <a:cxn ang="0">
                  <a:pos x="1758" y="1755"/>
                </a:cxn>
                <a:cxn ang="0">
                  <a:pos x="1739" y="1870"/>
                </a:cxn>
                <a:cxn ang="0">
                  <a:pos x="1703" y="1996"/>
                </a:cxn>
                <a:cxn ang="0">
                  <a:pos x="1145" y="1711"/>
                </a:cxn>
                <a:cxn ang="0">
                  <a:pos x="1159" y="1607"/>
                </a:cxn>
                <a:cxn ang="0">
                  <a:pos x="1156" y="1514"/>
                </a:cxn>
                <a:cxn ang="0">
                  <a:pos x="1140" y="1413"/>
                </a:cxn>
                <a:cxn ang="0">
                  <a:pos x="1109" y="1322"/>
                </a:cxn>
                <a:cxn ang="0">
                  <a:pos x="1070" y="1239"/>
                </a:cxn>
                <a:cxn ang="0">
                  <a:pos x="1032" y="1183"/>
                </a:cxn>
                <a:cxn ang="0">
                  <a:pos x="992" y="1132"/>
                </a:cxn>
                <a:cxn ang="0">
                  <a:pos x="947" y="1086"/>
                </a:cxn>
                <a:cxn ang="0">
                  <a:pos x="901" y="1043"/>
                </a:cxn>
                <a:cxn ang="0">
                  <a:pos x="842" y="1002"/>
                </a:cxn>
                <a:cxn ang="0">
                  <a:pos x="792" y="971"/>
                </a:cxn>
                <a:cxn ang="0">
                  <a:pos x="729" y="940"/>
                </a:cxn>
                <a:cxn ang="0">
                  <a:pos x="676" y="922"/>
                </a:cxn>
                <a:cxn ang="0">
                  <a:pos x="598" y="905"/>
                </a:cxn>
                <a:cxn ang="0">
                  <a:pos x="520" y="899"/>
                </a:cxn>
                <a:cxn ang="0">
                  <a:pos x="498" y="1222"/>
                </a:cxn>
                <a:cxn ang="0">
                  <a:pos x="497" y="0"/>
                </a:cxn>
                <a:cxn ang="0">
                  <a:pos x="524" y="280"/>
                </a:cxn>
                <a:cxn ang="0">
                  <a:pos x="604" y="285"/>
                </a:cxn>
                <a:cxn ang="0">
                  <a:pos x="675" y="293"/>
                </a:cxn>
              </a:cxnLst>
              <a:rect l="0" t="0" r="r" b="b"/>
              <a:pathLst>
                <a:path w="1772" h="1996">
                  <a:moveTo>
                    <a:pt x="675" y="293"/>
                  </a:moveTo>
                  <a:lnTo>
                    <a:pt x="699" y="297"/>
                  </a:lnTo>
                  <a:lnTo>
                    <a:pt x="732" y="302"/>
                  </a:lnTo>
                  <a:lnTo>
                    <a:pt x="764" y="310"/>
                  </a:lnTo>
                  <a:lnTo>
                    <a:pt x="787" y="315"/>
                  </a:lnTo>
                  <a:lnTo>
                    <a:pt x="814" y="322"/>
                  </a:lnTo>
                  <a:lnTo>
                    <a:pt x="839" y="330"/>
                  </a:lnTo>
                  <a:lnTo>
                    <a:pt x="866" y="338"/>
                  </a:lnTo>
                  <a:lnTo>
                    <a:pt x="891" y="345"/>
                  </a:lnTo>
                  <a:lnTo>
                    <a:pt x="919" y="356"/>
                  </a:lnTo>
                  <a:lnTo>
                    <a:pt x="951" y="369"/>
                  </a:lnTo>
                  <a:lnTo>
                    <a:pt x="979" y="380"/>
                  </a:lnTo>
                  <a:lnTo>
                    <a:pt x="1006" y="392"/>
                  </a:lnTo>
                  <a:lnTo>
                    <a:pt x="1037" y="406"/>
                  </a:lnTo>
                  <a:lnTo>
                    <a:pt x="1067" y="421"/>
                  </a:lnTo>
                  <a:lnTo>
                    <a:pt x="1094" y="434"/>
                  </a:lnTo>
                  <a:lnTo>
                    <a:pt x="1120" y="450"/>
                  </a:lnTo>
                  <a:lnTo>
                    <a:pt x="1142" y="464"/>
                  </a:lnTo>
                  <a:lnTo>
                    <a:pt x="1165" y="480"/>
                  </a:lnTo>
                  <a:lnTo>
                    <a:pt x="1191" y="495"/>
                  </a:lnTo>
                  <a:lnTo>
                    <a:pt x="1219" y="513"/>
                  </a:lnTo>
                  <a:lnTo>
                    <a:pt x="1245" y="532"/>
                  </a:lnTo>
                  <a:lnTo>
                    <a:pt x="1269" y="551"/>
                  </a:lnTo>
                  <a:lnTo>
                    <a:pt x="1292" y="569"/>
                  </a:lnTo>
                  <a:lnTo>
                    <a:pt x="1328" y="600"/>
                  </a:lnTo>
                  <a:lnTo>
                    <a:pt x="1366" y="635"/>
                  </a:lnTo>
                  <a:lnTo>
                    <a:pt x="1396" y="662"/>
                  </a:lnTo>
                  <a:lnTo>
                    <a:pt x="1431" y="701"/>
                  </a:lnTo>
                  <a:lnTo>
                    <a:pt x="1455" y="729"/>
                  </a:lnTo>
                  <a:lnTo>
                    <a:pt x="1482" y="761"/>
                  </a:lnTo>
                  <a:lnTo>
                    <a:pt x="1512" y="798"/>
                  </a:lnTo>
                  <a:lnTo>
                    <a:pt x="1536" y="833"/>
                  </a:lnTo>
                  <a:lnTo>
                    <a:pt x="1560" y="872"/>
                  </a:lnTo>
                  <a:lnTo>
                    <a:pt x="1586" y="909"/>
                  </a:lnTo>
                  <a:lnTo>
                    <a:pt x="1607" y="950"/>
                  </a:lnTo>
                  <a:lnTo>
                    <a:pt x="1629" y="985"/>
                  </a:lnTo>
                  <a:lnTo>
                    <a:pt x="1649" y="1028"/>
                  </a:lnTo>
                  <a:lnTo>
                    <a:pt x="1668" y="1070"/>
                  </a:lnTo>
                  <a:lnTo>
                    <a:pt x="1684" y="1113"/>
                  </a:lnTo>
                  <a:lnTo>
                    <a:pt x="1700" y="1160"/>
                  </a:lnTo>
                  <a:lnTo>
                    <a:pt x="1720" y="1218"/>
                  </a:lnTo>
                  <a:lnTo>
                    <a:pt x="1734" y="1272"/>
                  </a:lnTo>
                  <a:lnTo>
                    <a:pt x="1747" y="1327"/>
                  </a:lnTo>
                  <a:lnTo>
                    <a:pt x="1754" y="1381"/>
                  </a:lnTo>
                  <a:lnTo>
                    <a:pt x="1764" y="1444"/>
                  </a:lnTo>
                  <a:lnTo>
                    <a:pt x="1770" y="1522"/>
                  </a:lnTo>
                  <a:lnTo>
                    <a:pt x="1772" y="1583"/>
                  </a:lnTo>
                  <a:lnTo>
                    <a:pt x="1770" y="1644"/>
                  </a:lnTo>
                  <a:lnTo>
                    <a:pt x="1765" y="1701"/>
                  </a:lnTo>
                  <a:lnTo>
                    <a:pt x="1758" y="1755"/>
                  </a:lnTo>
                  <a:lnTo>
                    <a:pt x="1751" y="1812"/>
                  </a:lnTo>
                  <a:lnTo>
                    <a:pt x="1739" y="1870"/>
                  </a:lnTo>
                  <a:lnTo>
                    <a:pt x="1723" y="1932"/>
                  </a:lnTo>
                  <a:lnTo>
                    <a:pt x="1703" y="1996"/>
                  </a:lnTo>
                  <a:lnTo>
                    <a:pt x="1587" y="1635"/>
                  </a:lnTo>
                  <a:lnTo>
                    <a:pt x="1145" y="1711"/>
                  </a:lnTo>
                  <a:lnTo>
                    <a:pt x="1155" y="1648"/>
                  </a:lnTo>
                  <a:lnTo>
                    <a:pt x="1159" y="1607"/>
                  </a:lnTo>
                  <a:lnTo>
                    <a:pt x="1159" y="1564"/>
                  </a:lnTo>
                  <a:lnTo>
                    <a:pt x="1156" y="1514"/>
                  </a:lnTo>
                  <a:lnTo>
                    <a:pt x="1149" y="1467"/>
                  </a:lnTo>
                  <a:lnTo>
                    <a:pt x="1140" y="1413"/>
                  </a:lnTo>
                  <a:lnTo>
                    <a:pt x="1128" y="1370"/>
                  </a:lnTo>
                  <a:lnTo>
                    <a:pt x="1109" y="1322"/>
                  </a:lnTo>
                  <a:lnTo>
                    <a:pt x="1091" y="1280"/>
                  </a:lnTo>
                  <a:lnTo>
                    <a:pt x="1070" y="1239"/>
                  </a:lnTo>
                  <a:lnTo>
                    <a:pt x="1051" y="1208"/>
                  </a:lnTo>
                  <a:lnTo>
                    <a:pt x="1032" y="1183"/>
                  </a:lnTo>
                  <a:lnTo>
                    <a:pt x="1013" y="1157"/>
                  </a:lnTo>
                  <a:lnTo>
                    <a:pt x="992" y="1132"/>
                  </a:lnTo>
                  <a:lnTo>
                    <a:pt x="967" y="1105"/>
                  </a:lnTo>
                  <a:lnTo>
                    <a:pt x="947" y="1086"/>
                  </a:lnTo>
                  <a:lnTo>
                    <a:pt x="924" y="1063"/>
                  </a:lnTo>
                  <a:lnTo>
                    <a:pt x="901" y="1043"/>
                  </a:lnTo>
                  <a:lnTo>
                    <a:pt x="874" y="1023"/>
                  </a:lnTo>
                  <a:lnTo>
                    <a:pt x="842" y="1002"/>
                  </a:lnTo>
                  <a:lnTo>
                    <a:pt x="815" y="984"/>
                  </a:lnTo>
                  <a:lnTo>
                    <a:pt x="792" y="971"/>
                  </a:lnTo>
                  <a:lnTo>
                    <a:pt x="758" y="951"/>
                  </a:lnTo>
                  <a:lnTo>
                    <a:pt x="729" y="940"/>
                  </a:lnTo>
                  <a:lnTo>
                    <a:pt x="703" y="931"/>
                  </a:lnTo>
                  <a:lnTo>
                    <a:pt x="676" y="922"/>
                  </a:lnTo>
                  <a:lnTo>
                    <a:pt x="636" y="912"/>
                  </a:lnTo>
                  <a:lnTo>
                    <a:pt x="598" y="905"/>
                  </a:lnTo>
                  <a:lnTo>
                    <a:pt x="559" y="901"/>
                  </a:lnTo>
                  <a:lnTo>
                    <a:pt x="520" y="899"/>
                  </a:lnTo>
                  <a:lnTo>
                    <a:pt x="498" y="897"/>
                  </a:lnTo>
                  <a:lnTo>
                    <a:pt x="498" y="1222"/>
                  </a:lnTo>
                  <a:lnTo>
                    <a:pt x="0" y="620"/>
                  </a:lnTo>
                  <a:lnTo>
                    <a:pt x="497" y="0"/>
                  </a:lnTo>
                  <a:lnTo>
                    <a:pt x="497" y="279"/>
                  </a:lnTo>
                  <a:lnTo>
                    <a:pt x="524" y="280"/>
                  </a:lnTo>
                  <a:lnTo>
                    <a:pt x="563" y="282"/>
                  </a:lnTo>
                  <a:lnTo>
                    <a:pt x="604" y="285"/>
                  </a:lnTo>
                  <a:lnTo>
                    <a:pt x="643" y="289"/>
                  </a:lnTo>
                  <a:lnTo>
                    <a:pt x="675" y="29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3607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ko-KR" altLang="en-US"/>
            </a:p>
          </p:txBody>
        </p:sp>
        <p:sp>
          <p:nvSpPr>
            <p:cNvPr id="42" name="WordArt 6"/>
            <p:cNvSpPr>
              <a:spLocks noChangeArrowheads="1" noChangeShapeType="1" noTextEdit="1"/>
            </p:cNvSpPr>
            <p:nvPr/>
          </p:nvSpPr>
          <p:spPr bwMode="auto">
            <a:xfrm rot="2811262">
              <a:off x="4454718" y="2432292"/>
              <a:ext cx="1968567" cy="65410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1089087"/>
                </a:avLst>
              </a:prstTxWarp>
            </a:bodyPr>
            <a:lstStyle/>
            <a:p>
              <a:r>
                <a:rPr lang="ko-KR" altLang="en-US" sz="60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40161" dir="4293903" algn="ctr" rotWithShape="0">
                      <a:schemeClr val="tx1">
                        <a:alpha val="50000"/>
                      </a:schemeClr>
                    </a:outerShdw>
                  </a:effectLst>
                  <a:latin typeface="HY나무B" pitchFamily="18" charset="-127"/>
                  <a:ea typeface="HY나무B" pitchFamily="18" charset="-127"/>
                </a:rPr>
                <a:t>지역경제활성화</a:t>
              </a:r>
              <a:endParaRPr lang="ko-KR" altLang="en-US" sz="60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0161" dir="4293903" algn="ctr" rotWithShape="0">
                    <a:schemeClr val="tx1">
                      <a:alpha val="50000"/>
                    </a:schemeClr>
                  </a:outerShdw>
                </a:effectLst>
                <a:latin typeface="HY나무B" pitchFamily="18" charset="-127"/>
                <a:ea typeface="HY나무B" pitchFamily="18" charset="-127"/>
              </a:endParaRPr>
            </a:p>
          </p:txBody>
        </p:sp>
        <p:sp>
          <p:nvSpPr>
            <p:cNvPr id="43" name="WordArt 7"/>
            <p:cNvSpPr>
              <a:spLocks noChangeArrowheads="1" noChangeShapeType="1" noTextEdit="1"/>
            </p:cNvSpPr>
            <p:nvPr/>
          </p:nvSpPr>
          <p:spPr bwMode="auto">
            <a:xfrm rot="20643477">
              <a:off x="3829659" y="3658735"/>
              <a:ext cx="2061423" cy="1190110"/>
            </a:xfrm>
            <a:prstGeom prst="rect">
              <a:avLst/>
            </a:prstGeom>
            <a:scene3d>
              <a:camera prst="orthographicFront">
                <a:rot lat="10800000" lon="10799999" rev="10799999"/>
              </a:camera>
              <a:lightRig rig="threePt" dir="t"/>
            </a:scene3d>
          </p:spPr>
          <p:txBody>
            <a:bodyPr spcFirstLastPara="1" wrap="none" fromWordArt="1">
              <a:prstTxWarp prst="textArchUp">
                <a:avLst>
                  <a:gd name="adj" fmla="val 12082838"/>
                </a:avLst>
              </a:prstTxWarp>
            </a:bodyPr>
            <a:lstStyle/>
            <a:p>
              <a:r>
                <a:rPr lang="ko-KR" altLang="en-US" sz="6000" kern="1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40161" dir="4293903" algn="ctr" rotWithShape="0">
                      <a:schemeClr val="tx1">
                        <a:alpha val="50000"/>
                      </a:schemeClr>
                    </a:outerShdw>
                  </a:effectLst>
                  <a:latin typeface="HY나무B" pitchFamily="18" charset="-127"/>
                  <a:ea typeface="HY나무B" pitchFamily="18" charset="-127"/>
                </a:rPr>
                <a:t>도시 정체성 확립</a:t>
              </a:r>
              <a:endParaRPr lang="ko-KR" altLang="en-US" sz="60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0161" dir="4293903" algn="ctr" rotWithShape="0">
                    <a:schemeClr val="tx1">
                      <a:alpha val="50000"/>
                    </a:schemeClr>
                  </a:outerShdw>
                </a:effectLst>
                <a:latin typeface="HY나무B" pitchFamily="18" charset="-127"/>
                <a:ea typeface="HY나무B" pitchFamily="18" charset="-127"/>
              </a:endParaRPr>
            </a:p>
          </p:txBody>
        </p:sp>
        <p:sp>
          <p:nvSpPr>
            <p:cNvPr id="44" name="WordArt 8"/>
            <p:cNvSpPr>
              <a:spLocks noChangeArrowheads="1" noChangeShapeType="1" noTextEdit="1"/>
            </p:cNvSpPr>
            <p:nvPr/>
          </p:nvSpPr>
          <p:spPr bwMode="auto">
            <a:xfrm rot="17096133">
              <a:off x="2856103" y="2633214"/>
              <a:ext cx="2146363" cy="1006316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1378587"/>
                </a:avLst>
              </a:prstTxWarp>
            </a:bodyPr>
            <a:lstStyle/>
            <a:p>
              <a:r>
                <a:rPr lang="en-US" altLang="ko-KR" sz="6000" kern="1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40161" dir="4293903" algn="ctr" rotWithShape="0">
                      <a:schemeClr val="tx1">
                        <a:alpha val="50000"/>
                      </a:schemeClr>
                    </a:outerShdw>
                  </a:effectLst>
                  <a:latin typeface="HY나무B" pitchFamily="18" charset="-127"/>
                  <a:ea typeface="HY나무B" pitchFamily="18" charset="-127"/>
                </a:rPr>
                <a:t> </a:t>
              </a:r>
              <a:r>
                <a:rPr lang="ko-KR" altLang="en-US" sz="60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40161" dir="4293903" algn="ctr" rotWithShape="0">
                      <a:schemeClr val="tx1">
                        <a:alpha val="50000"/>
                      </a:schemeClr>
                    </a:outerShdw>
                  </a:effectLst>
                  <a:latin typeface="HY나무B" pitchFamily="18" charset="-127"/>
                  <a:ea typeface="HY나무B" pitchFamily="18" charset="-127"/>
                </a:rPr>
                <a:t>지역문화활성화</a:t>
              </a:r>
              <a:endParaRPr lang="ko-KR" altLang="en-US" sz="60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0161" dir="4293903" algn="ctr" rotWithShape="0">
                    <a:schemeClr val="tx1">
                      <a:alpha val="50000"/>
                    </a:schemeClr>
                  </a:outerShdw>
                </a:effectLst>
                <a:latin typeface="HY나무B" pitchFamily="18" charset="-127"/>
                <a:ea typeface="HY나무B" pitchFamily="18" charset="-127"/>
              </a:endParaRPr>
            </a:p>
          </p:txBody>
        </p:sp>
        <p:grpSp>
          <p:nvGrpSpPr>
            <p:cNvPr id="45" name="Group 9"/>
            <p:cNvGrpSpPr>
              <a:grpSpLocks/>
            </p:cNvGrpSpPr>
            <p:nvPr/>
          </p:nvGrpSpPr>
          <p:grpSpPr bwMode="auto">
            <a:xfrm>
              <a:off x="5200383" y="3520983"/>
              <a:ext cx="1201480" cy="1105217"/>
              <a:chOff x="3188" y="2310"/>
              <a:chExt cx="788" cy="690"/>
            </a:xfrm>
          </p:grpSpPr>
          <p:sp>
            <p:nvSpPr>
              <p:cNvPr id="52" name="AutoShape 10"/>
              <p:cNvSpPr>
                <a:spLocks noChangeArrowheads="1"/>
              </p:cNvSpPr>
              <p:nvPr/>
            </p:nvSpPr>
            <p:spPr bwMode="auto">
              <a:xfrm rot="-17356082">
                <a:off x="3571" y="2595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3" name="AutoShape 11"/>
              <p:cNvSpPr>
                <a:spLocks noChangeArrowheads="1"/>
              </p:cNvSpPr>
              <p:nvPr/>
            </p:nvSpPr>
            <p:spPr bwMode="auto">
              <a:xfrm rot="-43758464">
                <a:off x="3188" y="2380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6" name="Group 12"/>
            <p:cNvGrpSpPr>
              <a:grpSpLocks/>
            </p:cNvGrpSpPr>
            <p:nvPr/>
          </p:nvGrpSpPr>
          <p:grpSpPr bwMode="auto">
            <a:xfrm>
              <a:off x="2862985" y="3700381"/>
              <a:ext cx="1221302" cy="1105217"/>
              <a:chOff x="1655" y="2422"/>
              <a:chExt cx="801" cy="690"/>
            </a:xfrm>
          </p:grpSpPr>
          <p:sp>
            <p:nvSpPr>
              <p:cNvPr id="50" name="AutoShape 13"/>
              <p:cNvSpPr>
                <a:spLocks noChangeArrowheads="1"/>
              </p:cNvSpPr>
              <p:nvPr/>
            </p:nvSpPr>
            <p:spPr bwMode="auto">
              <a:xfrm rot="-14959448">
                <a:off x="2051" y="2707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1" name="AutoShape 14"/>
              <p:cNvSpPr>
                <a:spLocks noChangeArrowheads="1"/>
              </p:cNvSpPr>
              <p:nvPr/>
            </p:nvSpPr>
            <p:spPr bwMode="auto">
              <a:xfrm rot="-31855378">
                <a:off x="1655" y="2931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7" name="Group 15"/>
            <p:cNvGrpSpPr>
              <a:grpSpLocks/>
            </p:cNvGrpSpPr>
            <p:nvPr/>
          </p:nvGrpSpPr>
          <p:grpSpPr bwMode="auto">
            <a:xfrm rot="14316584">
              <a:off x="4058507" y="1625447"/>
              <a:ext cx="1262190" cy="1052058"/>
              <a:chOff x="3188" y="2310"/>
              <a:chExt cx="788" cy="690"/>
            </a:xfrm>
          </p:grpSpPr>
          <p:sp>
            <p:nvSpPr>
              <p:cNvPr id="48" name="AutoShape 16"/>
              <p:cNvSpPr>
                <a:spLocks noChangeArrowheads="1"/>
              </p:cNvSpPr>
              <p:nvPr/>
            </p:nvSpPr>
            <p:spPr bwMode="auto">
              <a:xfrm rot="-17356082">
                <a:off x="3571" y="2595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9" name="AutoShape 17"/>
              <p:cNvSpPr>
                <a:spLocks noChangeArrowheads="1"/>
              </p:cNvSpPr>
              <p:nvPr/>
            </p:nvSpPr>
            <p:spPr bwMode="auto">
              <a:xfrm rot="-43758464">
                <a:off x="3188" y="2380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</p:grp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마케팅 공사 출범</a:t>
            </a:r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467544" y="1660738"/>
            <a:ext cx="2680062" cy="4288542"/>
            <a:chOff x="379770" y="2132856"/>
            <a:chExt cx="2680062" cy="4288542"/>
          </a:xfrm>
        </p:grpSpPr>
        <p:pic>
          <p:nvPicPr>
            <p:cNvPr id="27" name="그림 26" descr="대전무역전시관(KOTREX)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2427" y="2132856"/>
              <a:ext cx="2159373" cy="151216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379770" y="3789040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대전무역전시관</a:t>
              </a:r>
              <a:r>
                <a:rPr lang="en-US" altLang="ko-KR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(KOTREX)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endParaRPr>
            </a:p>
          </p:txBody>
        </p:sp>
        <p:pic>
          <p:nvPicPr>
            <p:cNvPr id="29" name="그림 28" descr="정심화국제문화회관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1560" y="4293096"/>
              <a:ext cx="2223993" cy="152793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0" name="TextBox 29"/>
            <p:cNvSpPr txBox="1"/>
            <p:nvPr/>
          </p:nvSpPr>
          <p:spPr>
            <a:xfrm>
              <a:off x="395536" y="6021288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정심화 국제문화회관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6052636" y="1660738"/>
            <a:ext cx="2671118" cy="4288542"/>
            <a:chOff x="5364088" y="2132856"/>
            <a:chExt cx="2671118" cy="4288542"/>
          </a:xfrm>
        </p:grpSpPr>
        <p:pic>
          <p:nvPicPr>
            <p:cNvPr id="31" name="그림 30" descr="대전문화예술의전당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66396" y="2132856"/>
              <a:ext cx="2245964" cy="152793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3" name="TextBox 32"/>
            <p:cNvSpPr txBox="1"/>
            <p:nvPr/>
          </p:nvSpPr>
          <p:spPr>
            <a:xfrm>
              <a:off x="5364088" y="3789040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대전 문화예술의 전당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endParaRPr>
            </a:p>
          </p:txBody>
        </p:sp>
        <p:pic>
          <p:nvPicPr>
            <p:cNvPr id="34" name="그림 33" descr="국립중앙과학관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08104" y="4268386"/>
              <a:ext cx="2320022" cy="160888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5370910" y="6021288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국립 중앙 과학관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endParaRPr>
            </a:p>
          </p:txBody>
        </p:sp>
      </p:grpSp>
      <p:pic>
        <p:nvPicPr>
          <p:cNvPr id="37" name="그림 36" descr="ug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51404" y="2421294"/>
            <a:ext cx="2232248" cy="1543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3219614" y="415596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rPr>
              <a:t>대전컨벤션센터</a:t>
            </a:r>
            <a:r>
              <a:rPr lang="en-US" altLang="ko-K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rPr>
              <a:t>(DCC)</a:t>
            </a:r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06550" y="618371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대전컨벤션센터 홈페이지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컨벤션 시설 </a:t>
            </a:r>
            <a:r>
              <a:rPr lang="ko-KR" altLang="en-US" dirty="0" smtClean="0"/>
              <a:t>현황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3289" y="1988840"/>
            <a:ext cx="5976664" cy="3514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7559953" y="6210511"/>
            <a:ext cx="154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대전일보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9552" y="0"/>
            <a:ext cx="8615346" cy="987552"/>
          </a:xfrm>
        </p:spPr>
        <p:txBody>
          <a:bodyPr>
            <a:noAutofit/>
          </a:bodyPr>
          <a:lstStyle/>
          <a:p>
            <a:r>
              <a:rPr lang="en-US" altLang="ko-KR" sz="3200" dirty="0"/>
              <a:t>- </a:t>
            </a:r>
            <a:r>
              <a:rPr lang="ko-KR" altLang="en-US" sz="3200" dirty="0"/>
              <a:t>시설부족으로 인한 회의 및 전시 유치 난항</a:t>
            </a:r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308304" y="6520716"/>
            <a:ext cx="19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문화체육관광부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5" name="표 24"/>
          <p:cNvGraphicFramePr>
            <a:graphicFrameLocks noGrp="1"/>
          </p:cNvGraphicFramePr>
          <p:nvPr/>
        </p:nvGraphicFramePr>
        <p:xfrm>
          <a:off x="251522" y="1844826"/>
          <a:ext cx="8640958" cy="4579301"/>
        </p:xfrm>
        <a:graphic>
          <a:graphicData uri="http://schemas.openxmlformats.org/drawingml/2006/table">
            <a:tbl>
              <a:tblPr firstRow="1">
                <a:tableStyleId>{68D230F3-CF80-4859-8CE7-A43EE81993B5}</a:tableStyleId>
              </a:tblPr>
              <a:tblGrid>
                <a:gridCol w="829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9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9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89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89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89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864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895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31388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구 분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서울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부산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대구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인천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광주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대전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울산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계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751">
                <a:tc rowSpan="1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관</a:t>
                      </a:r>
                      <a:endParaRPr lang="ko-KR" altLang="en-US" sz="120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광</a:t>
                      </a:r>
                      <a:endParaRPr lang="ko-KR" altLang="en-US" sz="120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호</a:t>
                      </a:r>
                      <a:endParaRPr lang="ko-KR" altLang="en-US" sz="120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텔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특</a:t>
                      </a:r>
                      <a:r>
                        <a:rPr lang="en-US" altLang="ko-KR" sz="1400">
                          <a:effectLst/>
                        </a:rPr>
                        <a:t>1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err="1">
                          <a:effectLst/>
                        </a:rPr>
                        <a:t>업체수</a:t>
                      </a:r>
                      <a:endParaRPr lang="ko-KR" alt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err="1">
                          <a:effectLst/>
                        </a:rPr>
                        <a:t>객실수</a:t>
                      </a:r>
                      <a:endParaRPr lang="ko-KR" alt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8,701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2,469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696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1,020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495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13,675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특</a:t>
                      </a:r>
                      <a:r>
                        <a:rPr lang="en-US" altLang="ko-KR" sz="1400">
                          <a:effectLst/>
                        </a:rPr>
                        <a:t>2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26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6192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783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534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1380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198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394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9,481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>
                          <a:effectLst/>
                        </a:rPr>
                        <a:t>1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3820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1155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210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149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363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453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6,150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>
                          <a:effectLst/>
                        </a:rPr>
                        <a:t>2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59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1309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585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252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257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3,055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>
                          <a:effectLst/>
                        </a:rPr>
                        <a:t>3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1321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75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2,683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등급</a:t>
                      </a:r>
                      <a:endParaRPr lang="ko-KR" altLang="en-US" sz="1200">
                        <a:effectLst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미정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1408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663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493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486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65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3,705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계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296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64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effectLst/>
                        </a:rPr>
                        <a:t>객실수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22,150</a:t>
                      </a:r>
                      <a:endParaRPr lang="en-US" sz="1200" b="0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6,729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2,103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3878</a:t>
                      </a:r>
                      <a:endParaRPr lang="en-US" sz="1200" b="0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1,151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1,957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781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38,749</a:t>
                      </a:r>
                      <a:endParaRPr lang="en-US" sz="1200" b="0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2" name="직사각형 31"/>
          <p:cNvSpPr/>
          <p:nvPr/>
        </p:nvSpPr>
        <p:spPr>
          <a:xfrm>
            <a:off x="6372200" y="1844824"/>
            <a:ext cx="792088" cy="5013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2759925" y="1844824"/>
            <a:ext cx="792088" cy="5013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관광호텔 등록 현황</a:t>
            </a:r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_Korea03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우주 테마</Template>
  <TotalTime>1824</TotalTime>
  <Words>705</Words>
  <Application>Microsoft Office PowerPoint</Application>
  <PresentationFormat>화면 슬라이드 쇼(4:3)</PresentationFormat>
  <Paragraphs>221</Paragraphs>
  <Slides>16</Slides>
  <Notes>4</Notes>
  <HiddenSlides>0</HiddenSlides>
  <MMClips>1</MMClips>
  <ScaleCrop>false</ScaleCrop>
  <HeadingPairs>
    <vt:vector size="8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  <vt:variant>
        <vt:lpstr>재구성한 쇼</vt:lpstr>
      </vt:variant>
      <vt:variant>
        <vt:i4>1</vt:i4>
      </vt:variant>
    </vt:vector>
  </HeadingPairs>
  <TitlesOfParts>
    <vt:vector size="30" baseType="lpstr">
      <vt:lpstr>HY견고딕</vt:lpstr>
      <vt:lpstr>HY나무B</vt:lpstr>
      <vt:lpstr>HY나무L</vt:lpstr>
      <vt:lpstr>맑은 고딕</vt:lpstr>
      <vt:lpstr>-윤고딕330</vt:lpstr>
      <vt:lpstr>휴먼모음T</vt:lpstr>
      <vt:lpstr>휴먼아미체</vt:lpstr>
      <vt:lpstr>Arial</vt:lpstr>
      <vt:lpstr>Corbel</vt:lpstr>
      <vt:lpstr>Tw Cen MT</vt:lpstr>
      <vt:lpstr>Wingdings</vt:lpstr>
      <vt:lpstr>Wingdings 2</vt:lpstr>
      <vt:lpstr>New_Korea03</vt:lpstr>
      <vt:lpstr>PowerPoint 프레젠테이션</vt:lpstr>
      <vt:lpstr>PowerPoint 프레젠테이션</vt:lpstr>
      <vt:lpstr>PowerPoint 프레젠테이션</vt:lpstr>
      <vt:lpstr>PURPOSEs</vt:lpstr>
      <vt:lpstr>PowerPoint 프레젠테이션</vt:lpstr>
      <vt:lpstr>- 마케팅 공사 출범</vt:lpstr>
      <vt:lpstr>- 컨벤션 시설 현황</vt:lpstr>
      <vt:lpstr>- 시설부족으로 인한 회의 및 전시 유치 난항</vt:lpstr>
      <vt:lpstr>- 관광호텔 등록 현황</vt:lpstr>
      <vt:lpstr>- 도시 별 국제회의 개최 건수</vt:lpstr>
      <vt:lpstr>- 도시 별 2010 컨벤션 개최 건수</vt:lpstr>
      <vt:lpstr>PowerPoint 프레젠테이션</vt:lpstr>
      <vt:lpstr>- 보다 나은 인프라 확충</vt:lpstr>
      <vt:lpstr>- 주변 컨벤션시설과 연계하여 전시시설 확대</vt:lpstr>
      <vt:lpstr>과제</vt:lpstr>
      <vt:lpstr>컨벤션 산업 홍보영상</vt:lpstr>
      <vt:lpstr>자료분석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Haegang</cp:lastModifiedBy>
  <cp:revision>82</cp:revision>
  <dcterms:created xsi:type="dcterms:W3CDTF">2011-10-21T14:28:05Z</dcterms:created>
  <dcterms:modified xsi:type="dcterms:W3CDTF">2017-08-29T03:47:27Z</dcterms:modified>
</cp:coreProperties>
</file>