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</p:sldMasterIdLst>
  <p:notesMasterIdLst>
    <p:notesMasterId r:id="rId5"/>
  </p:notesMasterIdLst>
  <p:sldIdLst>
    <p:sldId id="262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008" autoAdjust="0"/>
    <p:restoredTop sz="92890" autoAdjust="0"/>
  </p:normalViewPr>
  <p:slideViewPr>
    <p:cSldViewPr snapToGrid="0">
      <p:cViewPr>
        <p:scale>
          <a:sx n="60" d="100"/>
          <a:sy n="60" d="100"/>
        </p:scale>
        <p:origin x="180" y="60"/>
      </p:cViewPr>
      <p:guideLst>
        <p:guide orient="horz" pos="100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4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행정 민원</a:t>
            </a:r>
            <a:endParaRPr lang="ko-KR" altLang="en-US" sz="2400" dirty="0"/>
          </a:p>
        </c:rich>
      </c:tx>
      <c:layout>
        <c:manualLayout>
          <c:xMode val="edge"/>
          <c:yMode val="edge"/>
          <c:x val="0.15615489099857607"/>
          <c:y val="8.0384723184010409E-2"/>
        </c:manualLayout>
      </c:layout>
      <c:overlay val="0"/>
      <c:spPr>
        <a:solidFill>
          <a:schemeClr val="dk1"/>
        </a:solidFill>
        <a:ln w="19050" cap="flat" cmpd="sng" algn="ctr">
          <a:solidFill>
            <a:schemeClr val="dk1">
              <a:shade val="50000"/>
            </a:schemeClr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4565008927539506"/>
          <c:y val="9.6392834445645073E-2"/>
          <c:w val="0.41773532677540937"/>
          <c:h val="0.8664786803455197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민원수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/>
                  </a:gs>
                  <a:gs pos="90000">
                    <a:schemeClr val="accent6">
                      <a:shade val="100000"/>
                      <a:satMod val="105000"/>
                    </a:schemeClr>
                  </a:gs>
                  <a:gs pos="100000">
                    <a:schemeClr val="accent6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017-4480-B7AF-C743306F9E7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/>
                  </a:gs>
                  <a:gs pos="90000">
                    <a:schemeClr val="accent5">
                      <a:shade val="100000"/>
                      <a:satMod val="105000"/>
                    </a:schemeClr>
                  </a:gs>
                  <a:gs pos="100000">
                    <a:schemeClr val="accent5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A017-4480-B7AF-C743306F9E7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/>
                  </a:gs>
                  <a:gs pos="90000">
                    <a:schemeClr val="accent4">
                      <a:shade val="100000"/>
                      <a:satMod val="105000"/>
                    </a:schemeClr>
                  </a:gs>
                  <a:gs pos="100000">
                    <a:schemeClr val="accent4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454-43E8-A10D-B03DB83BF06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</a:schemeClr>
                  </a:gs>
                  <a:gs pos="90000">
                    <a:schemeClr val="accent6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6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454-43E8-A10D-B03DB83BF06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</a:schemeClr>
                  </a:gs>
                  <a:gs pos="90000">
                    <a:schemeClr val="accent5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5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454-43E8-A10D-B03DB83BF062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</a:schemeClr>
                  </a:gs>
                  <a:gs pos="90000">
                    <a:schemeClr val="accent4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4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7454-43E8-A10D-B03DB83BF062}"/>
              </c:ext>
            </c:extLst>
          </c:dPt>
          <c:dLbls>
            <c:dLbl>
              <c:idx val="0"/>
              <c:layout>
                <c:manualLayout>
                  <c:x val="-5.311161274351432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17-4480-B7AF-C743306F9E7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A017-4480-B7AF-C743306F9E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55</c:v>
                </c:pt>
                <c:pt idx="1">
                  <c:v>38</c:v>
                </c:pt>
                <c:pt idx="2">
                  <c:v>43</c:v>
                </c:pt>
                <c:pt idx="3">
                  <c:v>62</c:v>
                </c:pt>
                <c:pt idx="4">
                  <c:v>70</c:v>
                </c:pt>
                <c:pt idx="5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40-4DB6-880F-3BD3C5054C81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/>
                  </a:gs>
                  <a:gs pos="90000">
                    <a:schemeClr val="accent6">
                      <a:shade val="100000"/>
                      <a:satMod val="105000"/>
                    </a:schemeClr>
                  </a:gs>
                  <a:gs pos="100000">
                    <a:schemeClr val="accent6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7454-43E8-A10D-B03DB83BF062}"/>
              </c:ext>
            </c:extLst>
          </c:dPt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40-4DB6-880F-3BD3C5054C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207896151970286"/>
          <c:y val="0.32097912707016868"/>
          <c:w val="0.12942292628522509"/>
          <c:h val="0.418330090450615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F4438-FEA7-4B5F-BE9A-555537979F1B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36517-CCE6-4A3F-AC96-612D12EDC9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50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48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31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09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979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915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04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214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661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4622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729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501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78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88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7600C01-0501-4D20-9631-F8CE1E901A14}" type="datetimeFigureOut">
              <a:rPr lang="ko-KR" altLang="en-US" smtClean="0"/>
              <a:t>2021-10-04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0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내용 개체 틀 1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1755296"/>
              </p:ext>
            </p:extLst>
          </p:nvPr>
        </p:nvGraphicFramePr>
        <p:xfrm>
          <a:off x="1720093" y="1562238"/>
          <a:ext cx="8795930" cy="5055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직선 연결선 10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id="{EF771F31-0B2F-4191-9C67-C9967964724E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F958ECD1-FA60-4844-BE43-762038A950A4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민원 현황</a:t>
              </a: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ADEDDC1-26E5-4EA3-8B12-F576D0ED01B8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1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883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2"/>
          <p:cNvGrpSpPr/>
          <p:nvPr/>
        </p:nvGrpSpPr>
        <p:grpSpPr>
          <a:xfrm>
            <a:off x="4611943" y="4267272"/>
            <a:ext cx="2773428" cy="2154754"/>
            <a:chOff x="4611943" y="4267272"/>
            <a:chExt cx="2773428" cy="2154754"/>
          </a:xfrm>
        </p:grpSpPr>
        <p:sp>
          <p:nvSpPr>
            <p:cNvPr id="12" name="직사각형 1"/>
            <p:cNvSpPr/>
            <p:nvPr/>
          </p:nvSpPr>
          <p:spPr>
            <a:xfrm>
              <a:off x="4611943" y="4267272"/>
              <a:ext cx="2773428" cy="591676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bg1"/>
                  </a:solidFill>
                  <a:latin typeface="+mn-ea"/>
                </a:rPr>
                <a:t>시간적 특성 분석</a:t>
              </a:r>
            </a:p>
          </p:txBody>
        </p:sp>
        <p:sp>
          <p:nvSpPr>
            <p:cNvPr id="15" name="직사각형 3"/>
            <p:cNvSpPr/>
            <p:nvPr/>
          </p:nvSpPr>
          <p:spPr>
            <a:xfrm>
              <a:off x="4611943" y="5296029"/>
              <a:ext cx="2773428" cy="11259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월</a:t>
              </a:r>
              <a:r>
                <a:rPr lang="en-US" altLang="ko-KR" sz="20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시간대별 발생 빈도</a:t>
              </a:r>
            </a:p>
          </p:txBody>
        </p:sp>
        <p:sp>
          <p:nvSpPr>
            <p:cNvPr id="17" name="직사각형 2"/>
            <p:cNvSpPr/>
            <p:nvPr/>
          </p:nvSpPr>
          <p:spPr>
            <a:xfrm>
              <a:off x="4611943" y="5025236"/>
              <a:ext cx="2773428" cy="45038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관리 지표</a:t>
              </a:r>
            </a:p>
          </p:txBody>
        </p:sp>
      </p:grpSp>
      <p:grpSp>
        <p:nvGrpSpPr>
          <p:cNvPr id="5" name="그룹 3"/>
          <p:cNvGrpSpPr/>
          <p:nvPr/>
        </p:nvGrpSpPr>
        <p:grpSpPr>
          <a:xfrm>
            <a:off x="7921920" y="4263838"/>
            <a:ext cx="2773428" cy="2154754"/>
            <a:chOff x="7921920" y="4263838"/>
            <a:chExt cx="2773428" cy="2154754"/>
          </a:xfrm>
        </p:grpSpPr>
        <p:sp>
          <p:nvSpPr>
            <p:cNvPr id="13" name="직사각형 1"/>
            <p:cNvSpPr/>
            <p:nvPr/>
          </p:nvSpPr>
          <p:spPr>
            <a:xfrm>
              <a:off x="7921920" y="4263838"/>
              <a:ext cx="2773428" cy="591676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bg1"/>
                  </a:solidFill>
                  <a:latin typeface="+mn-ea"/>
                </a:rPr>
                <a:t>공간적 특성 분석</a:t>
              </a:r>
            </a:p>
          </p:txBody>
        </p:sp>
        <p:sp>
          <p:nvSpPr>
            <p:cNvPr id="16" name="직사각형 3"/>
            <p:cNvSpPr/>
            <p:nvPr/>
          </p:nvSpPr>
          <p:spPr>
            <a:xfrm>
              <a:off x="7921920" y="5292595"/>
              <a:ext cx="2773428" cy="11259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특정 지역 밀집도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지역 고유 특성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" name="직사각형 2"/>
            <p:cNvSpPr/>
            <p:nvPr/>
          </p:nvSpPr>
          <p:spPr>
            <a:xfrm>
              <a:off x="7921920" y="5021802"/>
              <a:ext cx="2773428" cy="4538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관리 지표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9" name="오른쪽 화살표 1"/>
          <p:cNvSpPr/>
          <p:nvPr/>
        </p:nvSpPr>
        <p:spPr>
          <a:xfrm rot="5400000">
            <a:off x="3284195" y="5223094"/>
            <a:ext cx="2118945" cy="27205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" name="오른쪽 화살표 2"/>
          <p:cNvSpPr/>
          <p:nvPr/>
        </p:nvSpPr>
        <p:spPr>
          <a:xfrm rot="5400000">
            <a:off x="6605508" y="5223094"/>
            <a:ext cx="2118945" cy="27205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사각형 1"/>
          <p:cNvSpPr/>
          <p:nvPr/>
        </p:nvSpPr>
        <p:spPr>
          <a:xfrm>
            <a:off x="2443942" y="2966952"/>
            <a:ext cx="7132319" cy="61967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+mn-ea"/>
              </a:rPr>
              <a:t>민원 유형별 발생 시간 </a:t>
            </a:r>
            <a:r>
              <a:rPr lang="en-US" altLang="ko-KR" sz="2000" b="1" dirty="0">
                <a:solidFill>
                  <a:schemeClr val="tx1"/>
                </a:solidFill>
                <a:latin typeface="+mn-ea"/>
              </a:rPr>
              <a:t>〮 </a:t>
            </a:r>
            <a:r>
              <a:rPr lang="ko-KR" altLang="en-US" sz="2000" b="1" dirty="0">
                <a:solidFill>
                  <a:schemeClr val="tx1"/>
                </a:solidFill>
                <a:latin typeface="+mn-ea"/>
              </a:rPr>
              <a:t>공간 패턴 파악</a:t>
            </a:r>
          </a:p>
        </p:txBody>
      </p:sp>
      <p:sp>
        <p:nvSpPr>
          <p:cNvPr id="22" name="사각형 2"/>
          <p:cNvSpPr/>
          <p:nvPr/>
        </p:nvSpPr>
        <p:spPr>
          <a:xfrm>
            <a:off x="2443942" y="1755168"/>
            <a:ext cx="7132319" cy="61967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+mn-ea"/>
              </a:rPr>
              <a:t>관련 부서 사전 공지 및 예방 활동</a:t>
            </a:r>
          </a:p>
        </p:txBody>
      </p:sp>
      <p:sp>
        <p:nvSpPr>
          <p:cNvPr id="23" name="위쪽 화살표 2"/>
          <p:cNvSpPr/>
          <p:nvPr/>
        </p:nvSpPr>
        <p:spPr>
          <a:xfrm rot="16200000">
            <a:off x="5828182" y="3596159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위쪽 화살표 1"/>
          <p:cNvSpPr/>
          <p:nvPr/>
        </p:nvSpPr>
        <p:spPr>
          <a:xfrm rot="16200000">
            <a:off x="2614850" y="3582010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위쪽 화살표 3"/>
          <p:cNvSpPr/>
          <p:nvPr/>
        </p:nvSpPr>
        <p:spPr>
          <a:xfrm rot="16200000">
            <a:off x="9138789" y="3581794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위쪽 화살표 4"/>
          <p:cNvSpPr/>
          <p:nvPr/>
        </p:nvSpPr>
        <p:spPr>
          <a:xfrm rot="16200000">
            <a:off x="5828182" y="2328350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1"/>
          <p:cNvGrpSpPr/>
          <p:nvPr/>
        </p:nvGrpSpPr>
        <p:grpSpPr>
          <a:xfrm>
            <a:off x="1301966" y="4263838"/>
            <a:ext cx="2773436" cy="2154754"/>
            <a:chOff x="1301966" y="4263838"/>
            <a:chExt cx="2773436" cy="2154754"/>
          </a:xfrm>
        </p:grpSpPr>
        <p:sp>
          <p:nvSpPr>
            <p:cNvPr id="11" name="직사각형 1"/>
            <p:cNvSpPr/>
            <p:nvPr/>
          </p:nvSpPr>
          <p:spPr>
            <a:xfrm>
              <a:off x="1301966" y="4263838"/>
              <a:ext cx="2773428" cy="591676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bg1"/>
                  </a:solidFill>
                  <a:latin typeface="+mn-ea"/>
                </a:rPr>
                <a:t>민원 현황 파악</a:t>
              </a:r>
            </a:p>
          </p:txBody>
        </p:sp>
        <p:sp>
          <p:nvSpPr>
            <p:cNvPr id="14" name="직사각형 3"/>
            <p:cNvSpPr/>
            <p:nvPr/>
          </p:nvSpPr>
          <p:spPr>
            <a:xfrm>
              <a:off x="1301966" y="5292595"/>
              <a:ext cx="2773428" cy="11259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민원 유형별 건수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민원 유형별 증가율</a:t>
              </a:r>
            </a:p>
          </p:txBody>
        </p:sp>
        <p:sp>
          <p:nvSpPr>
            <p:cNvPr id="27" name="직사각형 2"/>
            <p:cNvSpPr/>
            <p:nvPr/>
          </p:nvSpPr>
          <p:spPr>
            <a:xfrm>
              <a:off x="1301974" y="5021804"/>
              <a:ext cx="2773428" cy="4538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관리 지표</a:t>
              </a:r>
            </a:p>
          </p:txBody>
        </p:sp>
      </p:grpSp>
      <p:cxnSp>
        <p:nvCxnSpPr>
          <p:cNvPr id="28" name="직선 연결선 27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5C1B4D7-A459-44F1-88A9-148E723F0C00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75780EAD-CD07-424A-8009-999E3DA99A8A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활용 체계</a:t>
              </a:r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B3AEAD76-3242-4180-BC00-3820A02790FA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2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3" name="화살표: 오각형 32">
            <a:extLst>
              <a:ext uri="{FF2B5EF4-FFF2-40B4-BE49-F238E27FC236}">
                <a16:creationId xmlns:a16="http://schemas.microsoft.com/office/drawing/2014/main" id="{36B8B21C-9D8F-448F-A152-269604451179}"/>
              </a:ext>
            </a:extLst>
          </p:cNvPr>
          <p:cNvSpPr/>
          <p:nvPr/>
        </p:nvSpPr>
        <p:spPr>
          <a:xfrm>
            <a:off x="11117179" y="6268745"/>
            <a:ext cx="825332" cy="292466"/>
          </a:xfrm>
          <a:prstGeom prst="homePlate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>
                <a:solidFill>
                  <a:schemeClr val="bg2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Thank</a:t>
            </a:r>
            <a:r>
              <a:rPr lang="en-US" altLang="ko-KR" sz="1100" dirty="0">
                <a:solidFill>
                  <a:schemeClr val="bg2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You!</a:t>
            </a:r>
            <a:endParaRPr lang="ko-KR" altLang="en-US" sz="1100" dirty="0">
              <a:solidFill>
                <a:schemeClr val="bg2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6469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B58E1BD-D76C-4BF6-AE9A-BC77084B9B5D}"/>
              </a:ext>
            </a:extLst>
          </p:cNvPr>
          <p:cNvSpPr/>
          <p:nvPr/>
        </p:nvSpPr>
        <p:spPr>
          <a:xfrm>
            <a:off x="2374232" y="0"/>
            <a:ext cx="9817768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0"/>
                </a:schemeClr>
              </a:gs>
              <a:gs pos="53000">
                <a:schemeClr val="accent6">
                  <a:lumMod val="75000"/>
                  <a:alpha val="6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57E3DF54-762D-4453-B395-A69232F58FDB}"/>
              </a:ext>
            </a:extLst>
          </p:cNvPr>
          <p:cNvSpPr/>
          <p:nvPr/>
        </p:nvSpPr>
        <p:spPr>
          <a:xfrm>
            <a:off x="1267326" y="2486526"/>
            <a:ext cx="5132732" cy="154004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>
                <a:gd name="adj" fmla="val 22436"/>
              </a:avLst>
            </a:prstTxWarp>
            <a:spAutoFit/>
          </a:bodyPr>
          <a:lstStyle/>
          <a:p>
            <a:pPr algn="ctr"/>
            <a:r>
              <a:rPr lang="en-US" altLang="ko-KR" sz="80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4335512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기본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기본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기본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887</TotalTime>
  <Words>65</Words>
  <Application>Microsoft Office PowerPoint</Application>
  <PresentationFormat>와이드스크린</PresentationFormat>
  <Paragraphs>24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HY견고딕</vt:lpstr>
      <vt:lpstr>맑은 고딕</vt:lpstr>
      <vt:lpstr>Arial</vt:lpstr>
      <vt:lpstr>Corbel</vt:lpstr>
      <vt:lpstr>기본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mom</dc:creator>
  <cp:lastModifiedBy>김지연</cp:lastModifiedBy>
  <cp:revision>75</cp:revision>
  <dcterms:created xsi:type="dcterms:W3CDTF">2017-10-15T12:57:24Z</dcterms:created>
  <dcterms:modified xsi:type="dcterms:W3CDTF">2021-10-04T01:03:28Z</dcterms:modified>
</cp:coreProperties>
</file>