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Nunito Semi Bold" panose="020B0600000101010101" charset="0"/>
      <p:regular r:id="rId12"/>
    </p:embeddedFont>
    <p:embeddedFont>
      <p:font typeface="PT Sans" panose="020B0503020203020204" pitchFamily="34" charset="0"/>
      <p:regular r:id="rId13"/>
      <p:bold r:id="rId14"/>
    </p:embeddedFont>
    <p:embeddedFont>
      <p:font typeface="Roboto" panose="02000000000000000000" pitchFamily="2" charset="0"/>
      <p:regular r:id="rId15"/>
      <p:bold r:id="rId1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0" d="100"/>
          <a:sy n="50" d="100"/>
        </p:scale>
        <p:origin x="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79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2E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848213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 활용방법 및 주의사항 안내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615220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공공 및 업무 환경에서의 챗GPT 활용을 위한 활용 사례와 주의사항을 정리한 안내 보고서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43125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보고서 요약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Shape 2"/>
          <p:cNvSpPr/>
          <p:nvPr/>
        </p:nvSpPr>
        <p:spPr>
          <a:xfrm>
            <a:off x="807244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5" name="Text 3"/>
          <p:cNvSpPr/>
          <p:nvPr/>
        </p:nvSpPr>
        <p:spPr>
          <a:xfrm>
            <a:off x="11989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분야와 사례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119895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챗GPT가 다양한 업무 영역에서 어떻게 활용되고 있는지 소개합니다.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5235773" y="3614023"/>
            <a:ext cx="4158734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Shape 6"/>
          <p:cNvSpPr/>
          <p:nvPr/>
        </p:nvSpPr>
        <p:spPr>
          <a:xfrm>
            <a:off x="520529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742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9" name="Text 7"/>
          <p:cNvSpPr/>
          <p:nvPr/>
        </p:nvSpPr>
        <p:spPr>
          <a:xfrm>
            <a:off x="559700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5597009" y="4379357"/>
            <a:ext cx="35277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개인정보 및 비공개 정보 입력 금지, 답변의 사실 여부 확인 필수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9633823" y="3614023"/>
            <a:ext cx="4158853" cy="2184202"/>
          </a:xfrm>
          <a:prstGeom prst="roundRect">
            <a:avLst>
              <a:gd name="adj" fmla="val 6698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2" name="Shape 10"/>
          <p:cNvSpPr/>
          <p:nvPr/>
        </p:nvSpPr>
        <p:spPr>
          <a:xfrm>
            <a:off x="9603343" y="3614023"/>
            <a:ext cx="121920" cy="2184202"/>
          </a:xfrm>
          <a:prstGeom prst="roundRect">
            <a:avLst>
              <a:gd name="adj" fmla="val 294514"/>
            </a:avLst>
          </a:prstGeom>
          <a:solidFill>
            <a:srgbClr val="DD785E"/>
          </a:solidFill>
          <a:ln/>
        </p:spPr>
        <p:txBody>
          <a:bodyPr/>
          <a:lstStyle/>
          <a:p>
            <a:endParaRPr lang="ko-KR" altLang="en-US"/>
          </a:p>
        </p:txBody>
      </p:sp>
      <p:sp>
        <p:nvSpPr>
          <p:cNvPr id="13" name="Text 11"/>
          <p:cNvSpPr/>
          <p:nvPr/>
        </p:nvSpPr>
        <p:spPr>
          <a:xfrm>
            <a:off x="9995059" y="388381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올바른 활용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9995059" y="4379357"/>
            <a:ext cx="35278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적절한 사용 방법을 통해 업무 효율성을 향상시키는 방안을 안내합니다.</a:t>
            </a:r>
            <a:endParaRPr lang="en-US" sz="1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090398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활용 배경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18" y="1798796"/>
            <a:ext cx="6294239" cy="6294239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86663" y="1798796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8289727" y="1873091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기술 확산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8289727" y="2407563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초거대 AI 기술이 빠르게 확산되고 있습니다.</a:t>
            </a:r>
            <a:endParaRPr lang="en-US" sz="1700" dirty="0"/>
          </a:p>
        </p:txBody>
      </p:sp>
      <p:sp>
        <p:nvSpPr>
          <p:cNvPr id="7" name="Shape 4"/>
          <p:cNvSpPr/>
          <p:nvPr/>
        </p:nvSpPr>
        <p:spPr>
          <a:xfrm>
            <a:off x="7586663" y="3186351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8289727" y="3260646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부족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8289727" y="3795117"/>
            <a:ext cx="5591175" cy="6922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 도입은 늘어나지만, 정확한 활용 정보가 부족한 상황입니다.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586663" y="4920020"/>
            <a:ext cx="486727" cy="486728"/>
          </a:xfrm>
          <a:prstGeom prst="roundRect">
            <a:avLst>
              <a:gd name="adj" fmla="val 66673"/>
            </a:avLst>
          </a:prstGeom>
          <a:solidFill>
            <a:srgbClr val="00002E"/>
          </a:solidFill>
          <a:ln w="2286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8289727" y="4994315"/>
            <a:ext cx="2545199" cy="3181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사전 안내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8289727" y="5528786"/>
            <a:ext cx="5591175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오남용 방지를 위한 가이드라인이 필요합니다.</a:t>
            </a:r>
            <a:endParaRPr lang="en-US" sz="1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986915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① 정보탐색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724" y="3169682"/>
            <a:ext cx="598408" cy="59840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35336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기획 아이디어 제시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735336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새로운 프로젝트나 정책 개발을 위한 다양한 아이디어를 얻을 수 있습니다.</a:t>
            </a:r>
            <a:endParaRPr lang="en-US" sz="18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776" y="3169682"/>
            <a:ext cx="598408" cy="59840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153388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국내외 자료 조사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6153388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다양한 국가의 사례와 정보를 빠르게 수집하고 비교할 수 있습니다.</a:t>
            </a:r>
            <a:endParaRPr lang="en-US" sz="18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3828" y="3169682"/>
            <a:ext cx="598408" cy="59840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571440" y="331172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외부자료 요약 및 번역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0571440" y="3807262"/>
            <a:ext cx="3221236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방대한 자료를 간결하게 요약하고 필요시 다양한 언어로 번역할 수 있습니다.</a:t>
            </a:r>
            <a:endParaRPr lang="en-US" sz="1850" dirty="0"/>
          </a:p>
        </p:txBody>
      </p:sp>
      <p:sp>
        <p:nvSpPr>
          <p:cNvPr id="12" name="Shape 7"/>
          <p:cNvSpPr/>
          <p:nvPr/>
        </p:nvSpPr>
        <p:spPr>
          <a:xfrm>
            <a:off x="837724" y="5225534"/>
            <a:ext cx="12954952" cy="1017151"/>
          </a:xfrm>
          <a:prstGeom prst="roundRect">
            <a:avLst>
              <a:gd name="adj" fmla="val 35302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7039" y="5589508"/>
            <a:ext cx="299204" cy="239316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1615559" y="5524619"/>
            <a:ext cx="1193780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"저출산 정책 아이디어를 외국 사례와 함께 알려줘"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5863590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② 언어 활용</a:t>
            </a:r>
            <a:endParaRPr lang="en-US" sz="4000" dirty="0"/>
          </a:p>
        </p:txBody>
      </p:sp>
      <p:sp>
        <p:nvSpPr>
          <p:cNvPr id="4" name="Text 1"/>
          <p:cNvSpPr/>
          <p:nvPr/>
        </p:nvSpPr>
        <p:spPr>
          <a:xfrm>
            <a:off x="7586663" y="1771769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방법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7586663" y="236982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보도자료, 인사말 초안 작성</a:t>
            </a:r>
            <a:endParaRPr lang="en-US" sz="1700" dirty="0"/>
          </a:p>
        </p:txBody>
      </p:sp>
      <p:sp>
        <p:nvSpPr>
          <p:cNvPr id="6" name="Text 3"/>
          <p:cNvSpPr/>
          <p:nvPr/>
        </p:nvSpPr>
        <p:spPr>
          <a:xfrm>
            <a:off x="7586663" y="279153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긴 기사/논문 요약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7586663" y="3213259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언어 간 번역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7586663" y="3775710"/>
            <a:ext cx="3054191" cy="38171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실제 활용 예시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586663" y="4373761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세미나 인사말 1500자 초안 작성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7586663" y="4795480"/>
            <a:ext cx="6294239" cy="3461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700"/>
              </a:lnSpc>
              <a:buSzPct val="100000"/>
              <a:buChar char="•"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프랑스어 자료를 한국어로 번역</a:t>
            </a:r>
            <a:endParaRPr lang="en-US" sz="1700" dirty="0"/>
          </a:p>
        </p:txBody>
      </p:sp>
      <p:sp>
        <p:nvSpPr>
          <p:cNvPr id="13" name="Rounded Rectangle 1">
            <a:extLst>
              <a:ext uri="{FF2B5EF4-FFF2-40B4-BE49-F238E27FC236}">
                <a16:creationId xmlns:a16="http://schemas.microsoft.com/office/drawing/2014/main" id="{38240008-D74D-FF88-0ABC-A0CC218DB246}"/>
              </a:ext>
            </a:extLst>
          </p:cNvPr>
          <p:cNvSpPr/>
          <p:nvPr/>
        </p:nvSpPr>
        <p:spPr>
          <a:xfrm>
            <a:off x="1991868" y="3334988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1485900"/>
                </a:moveTo>
                <a:cubicBezTo>
                  <a:pt x="0" y="1549050"/>
                  <a:pt x="51149" y="1600200"/>
                  <a:pt x="114300" y="1600200"/>
                </a:cubicBezTo>
                <a:lnTo>
                  <a:pt x="1485900" y="1600200"/>
                </a:lnTo>
                <a:cubicBezTo>
                  <a:pt x="1549050" y="1600200"/>
                  <a:pt x="1600200" y="1549050"/>
                  <a:pt x="1600200" y="1485900"/>
                </a:cubicBezTo>
                <a:lnTo>
                  <a:pt x="1600200" y="342900"/>
                </a:lnTo>
                <a:cubicBezTo>
                  <a:pt x="1600200" y="279749"/>
                  <a:pt x="1549050" y="228600"/>
                  <a:pt x="1485900" y="228600"/>
                </a:cubicBezTo>
                <a:lnTo>
                  <a:pt x="1028700" y="228600"/>
                </a:lnTo>
                <a:lnTo>
                  <a:pt x="800100" y="0"/>
                </a:lnTo>
                <a:lnTo>
                  <a:pt x="571500" y="228600"/>
                </a:lnTo>
                <a:lnTo>
                  <a:pt x="114300" y="228600"/>
                </a:lnTo>
                <a:cubicBezTo>
                  <a:pt x="51244" y="228600"/>
                  <a:pt x="0" y="279749"/>
                  <a:pt x="0" y="342900"/>
                </a:cubicBezTo>
                <a:lnTo>
                  <a:pt x="0" y="1485900"/>
                </a:lnTo>
              </a:path>
            </a:pathLst>
          </a:custGeom>
          <a:gradFill rotWithShape="1">
            <a:gsLst>
              <a:gs pos="0">
                <a:srgbClr val="FFEF63"/>
              </a:gs>
              <a:gs pos="100000">
                <a:srgbClr val="FFE60A"/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E038E6F3-BF7B-0B94-1186-CFFEEBB1288A}"/>
              </a:ext>
            </a:extLst>
          </p:cNvPr>
          <p:cNvSpPr/>
          <p:nvPr/>
        </p:nvSpPr>
        <p:spPr>
          <a:xfrm>
            <a:off x="1991868" y="3334988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457200"/>
                </a:moveTo>
                <a:lnTo>
                  <a:pt x="0" y="342900"/>
                </a:lnTo>
                <a:cubicBezTo>
                  <a:pt x="0" y="279749"/>
                  <a:pt x="51244" y="228600"/>
                  <a:pt x="114300" y="228600"/>
                </a:cubicBezTo>
                <a:lnTo>
                  <a:pt x="571500" y="228600"/>
                </a:lnTo>
                <a:lnTo>
                  <a:pt x="800100" y="0"/>
                </a:lnTo>
                <a:lnTo>
                  <a:pt x="1028700" y="228600"/>
                </a:lnTo>
                <a:lnTo>
                  <a:pt x="1485900" y="228600"/>
                </a:lnTo>
                <a:cubicBezTo>
                  <a:pt x="1549050" y="228600"/>
                  <a:pt x="1600200" y="279749"/>
                  <a:pt x="1600200" y="342900"/>
                </a:cubicBezTo>
                <a:lnTo>
                  <a:pt x="1600200" y="457200"/>
                </a:lnTo>
                <a:moveTo>
                  <a:pt x="1600200" y="457200"/>
                </a:moveTo>
                <a:lnTo>
                  <a:pt x="1600200" y="1371600"/>
                </a:lnTo>
                <a:moveTo>
                  <a:pt x="0" y="1371600"/>
                </a:moveTo>
                <a:lnTo>
                  <a:pt x="0" y="457200"/>
                </a:lnTo>
                <a:moveTo>
                  <a:pt x="1600200" y="1371600"/>
                </a:moveTo>
                <a:lnTo>
                  <a:pt x="1600200" y="1485900"/>
                </a:lnTo>
                <a:cubicBezTo>
                  <a:pt x="1600200" y="1549050"/>
                  <a:pt x="1549050" y="1600200"/>
                  <a:pt x="1485900" y="1600200"/>
                </a:cubicBezTo>
                <a:lnTo>
                  <a:pt x="114300" y="1600200"/>
                </a:lnTo>
                <a:cubicBezTo>
                  <a:pt x="51149" y="1600200"/>
                  <a:pt x="0" y="1549050"/>
                  <a:pt x="0" y="1485900"/>
                </a:cubicBezTo>
                <a:lnTo>
                  <a:pt x="0" y="137160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DEF1D904-DB42-01E6-2365-D96630152CA6}"/>
              </a:ext>
            </a:extLst>
          </p:cNvPr>
          <p:cNvSpPr/>
          <p:nvPr/>
        </p:nvSpPr>
        <p:spPr>
          <a:xfrm>
            <a:off x="3820668" y="3334988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1485900"/>
                </a:moveTo>
                <a:cubicBezTo>
                  <a:pt x="0" y="1549050"/>
                  <a:pt x="51149" y="1600200"/>
                  <a:pt x="114300" y="1600200"/>
                </a:cubicBezTo>
                <a:lnTo>
                  <a:pt x="1485900" y="1600200"/>
                </a:lnTo>
                <a:cubicBezTo>
                  <a:pt x="1549050" y="1600200"/>
                  <a:pt x="1600200" y="1549050"/>
                  <a:pt x="1600200" y="1485900"/>
                </a:cubicBezTo>
                <a:lnTo>
                  <a:pt x="1600200" y="342900"/>
                </a:lnTo>
                <a:cubicBezTo>
                  <a:pt x="1600200" y="279749"/>
                  <a:pt x="1549050" y="228600"/>
                  <a:pt x="1485900" y="228600"/>
                </a:cubicBezTo>
                <a:lnTo>
                  <a:pt x="1028700" y="228600"/>
                </a:lnTo>
                <a:lnTo>
                  <a:pt x="800100" y="0"/>
                </a:lnTo>
                <a:lnTo>
                  <a:pt x="571500" y="228600"/>
                </a:lnTo>
                <a:lnTo>
                  <a:pt x="114300" y="228600"/>
                </a:lnTo>
                <a:cubicBezTo>
                  <a:pt x="51244" y="228600"/>
                  <a:pt x="0" y="279749"/>
                  <a:pt x="0" y="342900"/>
                </a:cubicBezTo>
                <a:lnTo>
                  <a:pt x="0" y="1485900"/>
                </a:lnTo>
              </a:path>
            </a:pathLst>
          </a:custGeom>
          <a:gradFill rotWithShape="1">
            <a:gsLst>
              <a:gs pos="0">
                <a:srgbClr val="FFBF84"/>
              </a:gs>
              <a:gs pos="100000">
                <a:srgbClr val="F99539"/>
              </a:gs>
            </a:gsLst>
            <a:lin ang="5400000" scaled="1"/>
          </a:gradFill>
          <a:ln>
            <a:noFill/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ed Rectangle 4">
            <a:extLst>
              <a:ext uri="{FF2B5EF4-FFF2-40B4-BE49-F238E27FC236}">
                <a16:creationId xmlns:a16="http://schemas.microsoft.com/office/drawing/2014/main" id="{5EDDE01C-B157-7AAE-7E12-F62628D1F31D}"/>
              </a:ext>
            </a:extLst>
          </p:cNvPr>
          <p:cNvSpPr/>
          <p:nvPr/>
        </p:nvSpPr>
        <p:spPr>
          <a:xfrm>
            <a:off x="3820668" y="3334988"/>
            <a:ext cx="1600200" cy="1600200"/>
          </a:xfrm>
          <a:custGeom>
            <a:avLst/>
            <a:gdLst/>
            <a:ahLst/>
            <a:cxnLst/>
            <a:rect l="0" t="0" r="0" b="0"/>
            <a:pathLst>
              <a:path w="1600200" h="1600200">
                <a:moveTo>
                  <a:pt x="0" y="457200"/>
                </a:moveTo>
                <a:lnTo>
                  <a:pt x="0" y="342900"/>
                </a:lnTo>
                <a:cubicBezTo>
                  <a:pt x="0" y="279749"/>
                  <a:pt x="51244" y="228600"/>
                  <a:pt x="114300" y="228600"/>
                </a:cubicBezTo>
                <a:lnTo>
                  <a:pt x="571500" y="228600"/>
                </a:lnTo>
                <a:lnTo>
                  <a:pt x="800100" y="0"/>
                </a:lnTo>
                <a:lnTo>
                  <a:pt x="1028700" y="228600"/>
                </a:lnTo>
                <a:lnTo>
                  <a:pt x="1485900" y="228600"/>
                </a:lnTo>
                <a:cubicBezTo>
                  <a:pt x="1549050" y="228600"/>
                  <a:pt x="1600200" y="279749"/>
                  <a:pt x="1600200" y="342900"/>
                </a:cubicBezTo>
                <a:lnTo>
                  <a:pt x="1600200" y="457200"/>
                </a:lnTo>
                <a:moveTo>
                  <a:pt x="1600200" y="457200"/>
                </a:moveTo>
                <a:lnTo>
                  <a:pt x="1600200" y="1371600"/>
                </a:lnTo>
                <a:moveTo>
                  <a:pt x="0" y="1371600"/>
                </a:moveTo>
                <a:lnTo>
                  <a:pt x="0" y="457200"/>
                </a:lnTo>
                <a:moveTo>
                  <a:pt x="1600200" y="1371600"/>
                </a:moveTo>
                <a:lnTo>
                  <a:pt x="1600200" y="1485900"/>
                </a:lnTo>
                <a:cubicBezTo>
                  <a:pt x="1600200" y="1549050"/>
                  <a:pt x="1549050" y="1600200"/>
                  <a:pt x="1485900" y="1600200"/>
                </a:cubicBezTo>
                <a:lnTo>
                  <a:pt x="114300" y="1600200"/>
                </a:lnTo>
                <a:cubicBezTo>
                  <a:pt x="51149" y="1600200"/>
                  <a:pt x="0" y="1549050"/>
                  <a:pt x="0" y="1485900"/>
                </a:cubicBezTo>
                <a:lnTo>
                  <a:pt x="0" y="137160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D070FB-52B5-FB04-D122-F5C63881EFD2}"/>
              </a:ext>
            </a:extLst>
          </p:cNvPr>
          <p:cNvSpPr txBox="1"/>
          <p:nvPr/>
        </p:nvSpPr>
        <p:spPr>
          <a:xfrm>
            <a:off x="2212848" y="3830288"/>
            <a:ext cx="11583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484848"/>
                </a:solidFill>
                <a:latin typeface="Roboto"/>
              </a:rPr>
              <a:t>주요 활용 방법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1E0F35-3078-EE53-06D4-48A5C533787D}"/>
              </a:ext>
            </a:extLst>
          </p:cNvPr>
          <p:cNvSpPr txBox="1"/>
          <p:nvPr/>
        </p:nvSpPr>
        <p:spPr>
          <a:xfrm>
            <a:off x="4047648" y="3811238"/>
            <a:ext cx="1146276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500" b="1">
                <a:solidFill>
                  <a:srgbClr val="484848"/>
                </a:solidFill>
                <a:latin typeface="Roboto"/>
              </a:rPr>
              <a:t>실제 활용 예시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61C294-F2EE-A784-C68D-CB8F1AA7F475}"/>
              </a:ext>
            </a:extLst>
          </p:cNvPr>
          <p:cNvSpPr txBox="1"/>
          <p:nvPr/>
        </p:nvSpPr>
        <p:spPr>
          <a:xfrm>
            <a:off x="2138076" y="4177950"/>
            <a:ext cx="1307753" cy="5143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484848"/>
                </a:solidFill>
                <a:latin typeface="Roboto"/>
              </a:rPr>
              <a:t>보도자료, 인사말 초안
작성, 긴 기사/논문 요
약, 언어 간 번역.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72BCF8-A681-05CF-63A3-C9B7CDAEF648}"/>
              </a:ext>
            </a:extLst>
          </p:cNvPr>
          <p:cNvSpPr txBox="1"/>
          <p:nvPr/>
        </p:nvSpPr>
        <p:spPr>
          <a:xfrm>
            <a:off x="3953160" y="4177950"/>
            <a:ext cx="1335138" cy="5143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ctr"/>
            <a:r>
              <a:rPr sz="1100" b="0">
                <a:solidFill>
                  <a:srgbClr val="484848"/>
                </a:solidFill>
                <a:latin typeface="Roboto"/>
              </a:rPr>
              <a:t>세미나 인사말 1500자
초안 작성, 프랑스어 자
료를 한국어로 번역.</a:t>
            </a:r>
          </a:p>
        </p:txBody>
      </p:sp>
      <p:sp>
        <p:nvSpPr>
          <p:cNvPr id="21" name="Rounded Rectangle 10">
            <a:extLst>
              <a:ext uri="{FF2B5EF4-FFF2-40B4-BE49-F238E27FC236}">
                <a16:creationId xmlns:a16="http://schemas.microsoft.com/office/drawing/2014/main" id="{663F4B86-B0DC-03A9-8DA3-DAB6F198FE07}"/>
              </a:ext>
            </a:extLst>
          </p:cNvPr>
          <p:cNvSpPr/>
          <p:nvPr/>
        </p:nvSpPr>
        <p:spPr>
          <a:xfrm>
            <a:off x="2244280" y="1987200"/>
            <a:ext cx="1095470" cy="1095375"/>
          </a:xfrm>
          <a:custGeom>
            <a:avLst/>
            <a:gdLst/>
            <a:ahLst/>
            <a:cxnLst/>
            <a:rect l="0" t="0" r="0" b="0"/>
            <a:pathLst>
              <a:path w="1095470" h="1095375">
                <a:moveTo>
                  <a:pt x="904875" y="523875"/>
                </a:moveTo>
                <a:lnTo>
                  <a:pt x="904875" y="1047750"/>
                </a:lnTo>
                <a:cubicBezTo>
                  <a:pt x="904875" y="1074052"/>
                  <a:pt x="883552" y="1095375"/>
                  <a:pt x="857250" y="1095375"/>
                </a:cubicBezTo>
                <a:lnTo>
                  <a:pt x="47625" y="1095375"/>
                </a:lnTo>
                <a:cubicBezTo>
                  <a:pt x="21322" y="1095375"/>
                  <a:pt x="0" y="1074052"/>
                  <a:pt x="0" y="1047750"/>
                </a:cubicBezTo>
                <a:lnTo>
                  <a:pt x="0" y="142875"/>
                </a:lnTo>
                <a:cubicBezTo>
                  <a:pt x="0" y="116572"/>
                  <a:pt x="21322" y="95250"/>
                  <a:pt x="47625" y="95250"/>
                </a:cubicBezTo>
                <a:lnTo>
                  <a:pt x="666750" y="95250"/>
                </a:lnTo>
                <a:moveTo>
                  <a:pt x="586930" y="643270"/>
                </a:moveTo>
                <a:lnTo>
                  <a:pt x="351234" y="744235"/>
                </a:lnTo>
                <a:lnTo>
                  <a:pt x="452247" y="508492"/>
                </a:lnTo>
                <a:lnTo>
                  <a:pt x="960786" y="0"/>
                </a:lnTo>
                <a:lnTo>
                  <a:pt x="1095470" y="134683"/>
                </a:lnTo>
                <a:close/>
                <a:moveTo>
                  <a:pt x="873347" y="87391"/>
                </a:moveTo>
                <a:lnTo>
                  <a:pt x="1008078" y="222123"/>
                </a:lnTo>
                <a:moveTo>
                  <a:pt x="452247" y="508492"/>
                </a:moveTo>
                <a:lnTo>
                  <a:pt x="586930" y="643270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ounded Rectangle 11">
            <a:extLst>
              <a:ext uri="{FF2B5EF4-FFF2-40B4-BE49-F238E27FC236}">
                <a16:creationId xmlns:a16="http://schemas.microsoft.com/office/drawing/2014/main" id="{00EB30B1-8121-2939-3036-D0AFA5F1FDBB}"/>
              </a:ext>
            </a:extLst>
          </p:cNvPr>
          <p:cNvSpPr/>
          <p:nvPr/>
        </p:nvSpPr>
        <p:spPr>
          <a:xfrm>
            <a:off x="4082034" y="1989962"/>
            <a:ext cx="1077467" cy="1093673"/>
          </a:xfrm>
          <a:custGeom>
            <a:avLst/>
            <a:gdLst/>
            <a:ahLst/>
            <a:cxnLst/>
            <a:rect l="0" t="0" r="0" b="0"/>
            <a:pathLst>
              <a:path w="1077467" h="1093673">
                <a:moveTo>
                  <a:pt x="834913" y="167687"/>
                </a:moveTo>
                <a:cubicBezTo>
                  <a:pt x="845180" y="181074"/>
                  <a:pt x="845180" y="199687"/>
                  <a:pt x="834913" y="213074"/>
                </a:cubicBezTo>
                <a:cubicBezTo>
                  <a:pt x="796385" y="263604"/>
                  <a:pt x="690562" y="380761"/>
                  <a:pt x="538019" y="380761"/>
                </a:cubicBezTo>
                <a:cubicBezTo>
                  <a:pt x="385476" y="380761"/>
                  <a:pt x="279606" y="263556"/>
                  <a:pt x="241077" y="213074"/>
                </a:cubicBezTo>
                <a:cubicBezTo>
                  <a:pt x="230794" y="199692"/>
                  <a:pt x="230794" y="181069"/>
                  <a:pt x="241077" y="167687"/>
                </a:cubicBezTo>
                <a:cubicBezTo>
                  <a:pt x="279606" y="117205"/>
                  <a:pt x="385429" y="0"/>
                  <a:pt x="538019" y="0"/>
                </a:cubicBezTo>
                <a:cubicBezTo>
                  <a:pt x="690610" y="0"/>
                  <a:pt x="796385" y="117205"/>
                  <a:pt x="834913" y="167687"/>
                </a:cubicBezTo>
                <a:close/>
                <a:moveTo>
                  <a:pt x="538019" y="114252"/>
                </a:moveTo>
                <a:cubicBezTo>
                  <a:pt x="495935" y="114252"/>
                  <a:pt x="461819" y="148368"/>
                  <a:pt x="461819" y="190452"/>
                </a:cubicBezTo>
                <a:cubicBezTo>
                  <a:pt x="461819" y="232536"/>
                  <a:pt x="495935" y="266652"/>
                  <a:pt x="538019" y="266652"/>
                </a:cubicBezTo>
                <a:cubicBezTo>
                  <a:pt x="580103" y="266652"/>
                  <a:pt x="614219" y="232536"/>
                  <a:pt x="614219" y="190452"/>
                </a:cubicBezTo>
                <a:cubicBezTo>
                  <a:pt x="614219" y="148368"/>
                  <a:pt x="580103" y="114252"/>
                  <a:pt x="538019" y="114252"/>
                </a:cubicBezTo>
                <a:moveTo>
                  <a:pt x="935688" y="897112"/>
                </a:moveTo>
                <a:lnTo>
                  <a:pt x="697944" y="916924"/>
                </a:lnTo>
                <a:moveTo>
                  <a:pt x="654415" y="616362"/>
                </a:moveTo>
                <a:lnTo>
                  <a:pt x="488346" y="671226"/>
                </a:lnTo>
                <a:cubicBezTo>
                  <a:pt x="461729" y="680018"/>
                  <a:pt x="432756" y="667408"/>
                  <a:pt x="421052" y="641937"/>
                </a:cubicBezTo>
                <a:cubicBezTo>
                  <a:pt x="408384" y="614697"/>
                  <a:pt x="419591" y="582318"/>
                  <a:pt x="446389" y="568737"/>
                </a:cubicBezTo>
                <a:lnTo>
                  <a:pt x="607266" y="487775"/>
                </a:lnTo>
                <a:cubicBezTo>
                  <a:pt x="634979" y="473812"/>
                  <a:pt x="667237" y="471950"/>
                  <a:pt x="696372" y="482631"/>
                </a:cubicBezTo>
                <a:lnTo>
                  <a:pt x="934497" y="569737"/>
                </a:lnTo>
                <a:moveTo>
                  <a:pt x="470916" y="556402"/>
                </a:moveTo>
                <a:lnTo>
                  <a:pt x="453770" y="542115"/>
                </a:lnTo>
                <a:cubicBezTo>
                  <a:pt x="425763" y="521503"/>
                  <a:pt x="389095" y="516821"/>
                  <a:pt x="356806" y="529732"/>
                </a:cubicBezTo>
                <a:lnTo>
                  <a:pt x="143684" y="614981"/>
                </a:lnTo>
                <a:moveTo>
                  <a:pt x="0" y="533638"/>
                </a:moveTo>
                <a:lnTo>
                  <a:pt x="95821" y="533638"/>
                </a:lnTo>
                <a:cubicBezTo>
                  <a:pt x="121156" y="532588"/>
                  <a:pt x="142573" y="552217"/>
                  <a:pt x="143732" y="577548"/>
                </a:cubicBezTo>
                <a:lnTo>
                  <a:pt x="143732" y="884824"/>
                </a:lnTo>
                <a:cubicBezTo>
                  <a:pt x="142574" y="910148"/>
                  <a:pt x="121148" y="929763"/>
                  <a:pt x="95821" y="928687"/>
                </a:cubicBezTo>
                <a:lnTo>
                  <a:pt x="0" y="928687"/>
                </a:lnTo>
                <a:moveTo>
                  <a:pt x="1077467" y="928687"/>
                </a:moveTo>
                <a:lnTo>
                  <a:pt x="981646" y="928687"/>
                </a:lnTo>
                <a:cubicBezTo>
                  <a:pt x="956319" y="929763"/>
                  <a:pt x="934893" y="910148"/>
                  <a:pt x="933735" y="884824"/>
                </a:cubicBezTo>
                <a:lnTo>
                  <a:pt x="933735" y="577548"/>
                </a:lnTo>
                <a:cubicBezTo>
                  <a:pt x="934894" y="552217"/>
                  <a:pt x="956311" y="532588"/>
                  <a:pt x="981646" y="533638"/>
                </a:cubicBezTo>
                <a:lnTo>
                  <a:pt x="1077420" y="533638"/>
                </a:lnTo>
                <a:moveTo>
                  <a:pt x="588645" y="653653"/>
                </a:moveTo>
                <a:lnTo>
                  <a:pt x="712469" y="823674"/>
                </a:lnTo>
                <a:cubicBezTo>
                  <a:pt x="728060" y="845126"/>
                  <a:pt x="729455" y="873778"/>
                  <a:pt x="716023" y="896643"/>
                </a:cubicBezTo>
                <a:cubicBezTo>
                  <a:pt x="702591" y="919509"/>
                  <a:pt x="676885" y="932241"/>
                  <a:pt x="650557" y="929068"/>
                </a:cubicBezTo>
                <a:cubicBezTo>
                  <a:pt x="644106" y="963416"/>
                  <a:pt x="612034" y="986808"/>
                  <a:pt x="577357" y="982456"/>
                </a:cubicBezTo>
                <a:cubicBezTo>
                  <a:pt x="570928" y="1016812"/>
                  <a:pt x="538832" y="1040200"/>
                  <a:pt x="504158" y="1035796"/>
                </a:cubicBezTo>
                <a:cubicBezTo>
                  <a:pt x="499025" y="1061707"/>
                  <a:pt x="479081" y="1082145"/>
                  <a:pt x="453303" y="1087909"/>
                </a:cubicBezTo>
                <a:cubicBezTo>
                  <a:pt x="427525" y="1093673"/>
                  <a:pt x="400774" y="1083676"/>
                  <a:pt x="385095" y="1062418"/>
                </a:cubicBezTo>
                <a:lnTo>
                  <a:pt x="260175" y="905494"/>
                </a:lnTo>
                <a:cubicBezTo>
                  <a:pt x="241704" y="882017"/>
                  <a:pt x="213828" y="867870"/>
                  <a:pt x="183975" y="866822"/>
                </a:cubicBezTo>
                <a:lnTo>
                  <a:pt x="143684" y="865346"/>
                </a:lnTo>
                <a:moveTo>
                  <a:pt x="470916" y="994790"/>
                </a:moveTo>
                <a:lnTo>
                  <a:pt x="504348" y="1035796"/>
                </a:lnTo>
                <a:moveTo>
                  <a:pt x="548925" y="944403"/>
                </a:moveTo>
                <a:lnTo>
                  <a:pt x="577548" y="982456"/>
                </a:lnTo>
                <a:moveTo>
                  <a:pt x="619458" y="886539"/>
                </a:moveTo>
                <a:lnTo>
                  <a:pt x="650748" y="929068"/>
                </a:lnTo>
              </a:path>
            </a:pathLst>
          </a:custGeom>
          <a:noFill/>
          <a:ln w="14287">
            <a:solidFill>
              <a:srgbClr val="484848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0818" y="652820"/>
            <a:ext cx="6948011" cy="6983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43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주요 활용 분야 ③ 컴퓨터 활용</a:t>
            </a:r>
            <a:endParaRPr lang="en-US" sz="43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748" y="1825823"/>
            <a:ext cx="7616904" cy="452068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5942" y="2930754"/>
            <a:ext cx="648426" cy="64842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08236" y="5308649"/>
            <a:ext cx="1893401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반복작업 간소화</a:t>
            </a:r>
            <a:endParaRPr lang="en-US" sz="125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2100" y="2931970"/>
            <a:ext cx="648425" cy="648425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6422034" y="5137221"/>
            <a:ext cx="1893401" cy="6861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자동화 코드 생성</a:t>
            </a:r>
            <a:endParaRPr lang="en-US" sz="125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5898" y="2931970"/>
            <a:ext cx="648425" cy="648425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3996926" y="5308649"/>
            <a:ext cx="1893400" cy="34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엑셀 함수 활용</a:t>
            </a:r>
            <a:endParaRPr lang="en-US" sz="1250" dirty="0"/>
          </a:p>
        </p:txBody>
      </p:sp>
      <p:sp>
        <p:nvSpPr>
          <p:cNvPr id="10" name="Shape 4"/>
          <p:cNvSpPr/>
          <p:nvPr/>
        </p:nvSpPr>
        <p:spPr>
          <a:xfrm>
            <a:off x="830818" y="6613565"/>
            <a:ext cx="12968764" cy="1008578"/>
          </a:xfrm>
          <a:prstGeom prst="roundRect">
            <a:avLst>
              <a:gd name="adj" fmla="val 35308"/>
            </a:avLst>
          </a:prstGeom>
          <a:solidFill>
            <a:srgbClr val="022349"/>
          </a:solidFill>
          <a:ln/>
        </p:spPr>
        <p:txBody>
          <a:bodyPr/>
          <a:lstStyle/>
          <a:p>
            <a:endParaRPr lang="ko-KR" altLang="en-US"/>
          </a:p>
        </p:txBody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8110" y="6976824"/>
            <a:ext cx="296704" cy="237292"/>
          </a:xfrm>
          <a:prstGeom prst="rect">
            <a:avLst/>
          </a:prstGeom>
        </p:spPr>
      </p:pic>
      <p:sp>
        <p:nvSpPr>
          <p:cNvPr id="12" name="Text 5"/>
          <p:cNvSpPr/>
          <p:nvPr/>
        </p:nvSpPr>
        <p:spPr>
          <a:xfrm>
            <a:off x="1602105" y="6910149"/>
            <a:ext cx="11960185" cy="3798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5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예시 질문: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"엑셀에서 50 이상 값만 노란색으로 표시하는 방법은?"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1258610"/>
            <a:ext cx="6339007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① 입력 금지 정보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837724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" name="Text 2"/>
          <p:cNvSpPr/>
          <p:nvPr/>
        </p:nvSpPr>
        <p:spPr>
          <a:xfrm>
            <a:off x="1107519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정책 관련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107519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의사결정 전인 정책 내용이나 미공개 정책 정보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4691658" y="2321600"/>
            <a:ext cx="3614618" cy="1801177"/>
          </a:xfrm>
          <a:prstGeom prst="roundRect">
            <a:avLst>
              <a:gd name="adj" fmla="val 19935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8" name="Text 5"/>
          <p:cNvSpPr/>
          <p:nvPr/>
        </p:nvSpPr>
        <p:spPr>
          <a:xfrm>
            <a:off x="4961453" y="259139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내부 계획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61453" y="3086933"/>
            <a:ext cx="307502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대외비 행사 계획이나 기관 내부 민감 자료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837724" y="4362093"/>
            <a:ext cx="7468553" cy="1418153"/>
          </a:xfrm>
          <a:prstGeom prst="roundRect">
            <a:avLst>
              <a:gd name="adj" fmla="val 25320"/>
            </a:avLst>
          </a:prstGeom>
          <a:solidFill>
            <a:srgbClr val="00002E">
              <a:alpha val="75000"/>
            </a:srgbClr>
          </a:solidFill>
          <a:ln w="30480">
            <a:solidFill>
              <a:srgbClr val="DD78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1" name="Text 8"/>
          <p:cNvSpPr/>
          <p:nvPr/>
        </p:nvSpPr>
        <p:spPr>
          <a:xfrm>
            <a:off x="1107519" y="463188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개인정보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107519" y="5127427"/>
            <a:ext cx="6928961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민원인의 개인정보나 업무상 취득한 개인정보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1196697" y="6318647"/>
            <a:ext cx="7109579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실제 사례:</a:t>
            </a:r>
            <a:r>
              <a:rPr lang="en-US" sz="18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삼성 직원이 소스코드 입력 → 보안 이슈 발생</a:t>
            </a:r>
            <a:endParaRPr lang="en-US" sz="1850" dirty="0"/>
          </a:p>
        </p:txBody>
      </p:sp>
      <p:sp>
        <p:nvSpPr>
          <p:cNvPr id="14" name="Shape 11"/>
          <p:cNvSpPr/>
          <p:nvPr/>
        </p:nvSpPr>
        <p:spPr>
          <a:xfrm>
            <a:off x="837724" y="6049447"/>
            <a:ext cx="30480" cy="921425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20792" y="487799"/>
            <a:ext cx="4971098" cy="521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0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주의사항 ② 신뢰성과 저작권</a:t>
            </a:r>
            <a:endParaRPr lang="en-US" sz="3250" dirty="0"/>
          </a:p>
        </p:txBody>
      </p:sp>
      <p:sp>
        <p:nvSpPr>
          <p:cNvPr id="3" name="Shape 1"/>
          <p:cNvSpPr/>
          <p:nvPr/>
        </p:nvSpPr>
        <p:spPr>
          <a:xfrm>
            <a:off x="620792" y="1475065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F2B42D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4" name="Text 2"/>
          <p:cNvSpPr/>
          <p:nvPr/>
        </p:nvSpPr>
        <p:spPr>
          <a:xfrm>
            <a:off x="1197173" y="1536025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신뢰성 문제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1197173" y="1974175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답변은 생성형 AI의 추측일 수 있으며, 법률 조항 등에서 오답 사례가 존재합니다.</a:t>
            </a:r>
            <a:endParaRPr lang="en-US" sz="1350" dirty="0"/>
          </a:p>
        </p:txBody>
      </p:sp>
      <p:sp>
        <p:nvSpPr>
          <p:cNvPr id="6" name="Shape 4"/>
          <p:cNvSpPr/>
          <p:nvPr/>
        </p:nvSpPr>
        <p:spPr>
          <a:xfrm>
            <a:off x="620792" y="2612708"/>
            <a:ext cx="399098" cy="399098"/>
          </a:xfrm>
          <a:prstGeom prst="roundRect">
            <a:avLst>
              <a:gd name="adj" fmla="val 66670"/>
            </a:avLst>
          </a:prstGeom>
          <a:solidFill>
            <a:srgbClr val="00002E"/>
          </a:solidFill>
          <a:ln w="15240">
            <a:solidFill>
              <a:srgbClr val="D7425E"/>
            </a:solidFill>
            <a:prstDash val="solid"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7" name="Text 5"/>
          <p:cNvSpPr/>
          <p:nvPr/>
        </p:nvSpPr>
        <p:spPr>
          <a:xfrm>
            <a:off x="1197173" y="2673668"/>
            <a:ext cx="2086808" cy="2608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0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검증 필수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97173" y="3111818"/>
            <a:ext cx="5901690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출처가 없는 내용은 반드시 검토해야 합니다.</a:t>
            </a:r>
            <a:endParaRPr lang="en-US" sz="135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9157" y="1475065"/>
            <a:ext cx="6478072" cy="6478072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7539157" y="8152686"/>
            <a:ext cx="6478072" cy="2838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무단 학습으로 인한 저작권 논란이 발생할 수 있으므로 주의가 필요합니다.</a:t>
            </a:r>
            <a:endParaRPr lang="en-US" sz="13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67477" y="602933"/>
            <a:ext cx="5159454" cy="64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결론 및 제안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002" y="1686282"/>
            <a:ext cx="9642396" cy="496728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738410" y="2091158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챗GPT의 유용성</a:t>
            </a:r>
            <a:endParaRPr lang="en-US" sz="1250" dirty="0"/>
          </a:p>
        </p:txBody>
      </p:sp>
      <p:sp>
        <p:nvSpPr>
          <p:cNvPr id="5" name="Text 2"/>
          <p:cNvSpPr/>
          <p:nvPr/>
        </p:nvSpPr>
        <p:spPr>
          <a:xfrm>
            <a:off x="4336031" y="5901876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신중한 사용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5959842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정보 보안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7557462" y="5888781"/>
            <a:ext cx="2710717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답변 검증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9181273" y="2091158"/>
            <a:ext cx="2710716" cy="3464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550"/>
              </a:lnSpc>
              <a:buNone/>
            </a:pPr>
            <a:r>
              <a:rPr lang="en-US" sz="1250" dirty="0">
                <a:solidFill>
                  <a:srgbClr val="FFFFFF"/>
                </a:solidFill>
                <a:latin typeface="Nunito Semi Bold" pitchFamily="34" charset="0"/>
                <a:ea typeface="Nunito Semi Bold" pitchFamily="34" charset="-122"/>
                <a:cs typeface="Nunito Semi Bold" pitchFamily="34" charset="-120"/>
              </a:rPr>
              <a:t>지속적 발굴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1096328" y="7146727"/>
            <a:ext cx="12766596" cy="7017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챗GPT는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잘 활용하면 유용한 도구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이지만, </a:t>
            </a:r>
            <a:r>
              <a:rPr lang="en-US" sz="1700" b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신중하게 사용</a:t>
            </a:r>
            <a:r>
              <a:rPr lang="en-US" sz="17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해야 합니다. 민감한 정보는 절대 입력하지 말고, 모든 답변은 사람이 반드시 확인해야 합니다.</a:t>
            </a:r>
            <a:endParaRPr lang="en-US" sz="1700" dirty="0"/>
          </a:p>
        </p:txBody>
      </p:sp>
      <p:sp>
        <p:nvSpPr>
          <p:cNvPr id="10" name="Shape 7"/>
          <p:cNvSpPr/>
          <p:nvPr/>
        </p:nvSpPr>
        <p:spPr>
          <a:xfrm>
            <a:off x="767477" y="6900148"/>
            <a:ext cx="30480" cy="1194911"/>
          </a:xfrm>
          <a:prstGeom prst="rect">
            <a:avLst/>
          </a:prstGeom>
          <a:solidFill>
            <a:srgbClr val="F2B42D"/>
          </a:solidFill>
          <a:ln/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6618</TotalTime>
  <Words>383</Words>
  <Application>Microsoft Office PowerPoint</Application>
  <PresentationFormat>사용자 지정</PresentationFormat>
  <Paragraphs>71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PT Sans</vt:lpstr>
      <vt:lpstr>Arial</vt:lpstr>
      <vt:lpstr>Roboto</vt:lpstr>
      <vt:lpstr>Nunito Semi Bold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배윤미</dc:creator>
  <cp:lastModifiedBy>IT활용서팀</cp:lastModifiedBy>
  <cp:revision>2</cp:revision>
  <dcterms:created xsi:type="dcterms:W3CDTF">2025-08-01T02:17:00Z</dcterms:created>
  <dcterms:modified xsi:type="dcterms:W3CDTF">2026-01-12T05:08:18Z</dcterms:modified>
</cp:coreProperties>
</file>