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51444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540000"/>
            <a:ext cx="8280000" cy="54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68"/>
                </a:solidFill>
                <a:latin typeface="맑은 고딕"/>
              </a:rPr>
              <a:t>카드뉴스 구성안 (양식)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1620000"/>
            <a:ext cx="8280000" cy="36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latin typeface="맑은 고딕"/>
              </a:rPr>
              <a:t>사업명: 청년 마음건강 바우처 안내 캠페인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2160000"/>
            <a:ext cx="8280000" cy="216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latin typeface="맑은 고딕"/>
              </a:rPr>
              <a:t>각 슬라이드는 다음 다섯 칸으로 구성됩니다.</a:t>
            </a:r>
          </a:p>
          <a:p>
            <a:pPr algn="l"/>
            <a:r>
              <a:rPr sz="1400" b="0">
                <a:latin typeface="맑은 고딕"/>
              </a:rPr>
              <a:t>  1) 슬라이드 번호와 역할</a:t>
            </a:r>
          </a:p>
          <a:p>
            <a:pPr algn="l"/>
            <a:r>
              <a:rPr sz="1400" b="0">
                <a:latin typeface="맑은 고딕"/>
              </a:rPr>
              <a:t>  2) 카드 제목 후보</a:t>
            </a:r>
          </a:p>
          <a:p>
            <a:pPr algn="l"/>
            <a:r>
              <a:rPr sz="1400" b="0">
                <a:latin typeface="맑은 고딕"/>
              </a:rPr>
              <a:t>  3) 핵심 문장 (한 문장)</a:t>
            </a:r>
          </a:p>
          <a:p>
            <a:pPr algn="l"/>
            <a:r>
              <a:rPr sz="1400" b="0">
                <a:latin typeface="맑은 고딕"/>
              </a:rPr>
              <a:t>  4) 보조 설명 (두 문장 이내)</a:t>
            </a:r>
          </a:p>
          <a:p>
            <a:pPr algn="l"/>
            <a:r>
              <a:rPr sz="1400" b="0">
                <a:latin typeface="맑은 고딕"/>
              </a:rPr>
              <a:t>  5) 이미지 아이디어와 담당자 확인사항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4536000"/>
            <a:ext cx="8280000" cy="28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808080"/>
                </a:solidFill>
                <a:latin typeface="맑은 고딕"/>
              </a:rPr>
              <a:t>교육용 가상 더미자료 — 100% 가상 데이터, 실제 기관자료 아님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0000" y="216000"/>
            <a:ext cx="8424000" cy="36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맑은 고딕"/>
              </a:rPr>
              <a:t>카드 1 — 표지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0000" y="720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카드 제목 후보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92000" y="720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예시: 청년 마음건강, 바우처로 시작하세요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0000" y="1512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핵심 문장 (한 문장)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2000" y="1512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캠페인 슬로건 + 신청 기간을 한 줄로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0000" y="2304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보조 설명 (두 문장 이내)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2000" y="2304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대상자가 바로 본인 사업임을 인지하도록 슬로건은 14자 이내, 기간은 카드 우상단에 표시한다.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0000" y="3096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이미지 아이디어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92000" y="3096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베이지+블루 2색, 청년 일상 컷 (특정 인물 미식별)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0000" y="3888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담당자 확인사항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92000" y="3888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슬로건의 의미가 정책 안내 톤과 어긋나지 않는지 확인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0000" y="216000"/>
            <a:ext cx="8424000" cy="36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맑은 고딕"/>
              </a:rPr>
              <a:t>카드 2 — 사업 소개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0000" y="720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카드 제목 후보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92000" y="720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예시: 어떤 사업인가요?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0000" y="1512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핵심 문장 (한 문장)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2000" y="1512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사업 한 줄 정의를 평이한 어휘로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0000" y="2304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보조 설명 (두 문장 이내)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2000" y="2304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이 사업이 무엇이고 왜 있는지 한 문장으로 안내한다. 행정 용어는 풀어쓴다.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0000" y="3096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이미지 아이디어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92000" y="3096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마음건강 상담 장면을 표현하는 일러스트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0000" y="3888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담당자 확인사항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92000" y="3888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사업명 정식 명칭과 약식 명칭의 표기 통일 확인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0000" y="216000"/>
            <a:ext cx="8424000" cy="36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맑은 고딕"/>
              </a:rPr>
              <a:t>카드 3 — 대상자 조건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0000" y="720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카드 제목 후보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92000" y="720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예시: 누가 신청할 수 있나요?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0000" y="1512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핵심 문장 (한 문장)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2000" y="1512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연령·소득 기준 한 줄, 추가 조건은 두 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0000" y="2304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보조 설명 (두 문장 이내)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2000" y="2304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본인 해당 여부를 빠르게 판단할 수 있도록 항목별 글머리표로 분리한다.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0000" y="3096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이미지 아이디어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92000" y="3096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체크박스 아이콘으로 자가 확인 흐름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0000" y="3888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담당자 확인사항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92000" y="3888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기준 중위소득 120% 이하 등 수치 표현이 행정 안내문과 일치하는지 확인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0000" y="216000"/>
            <a:ext cx="8424000" cy="36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맑은 고딕"/>
              </a:rPr>
              <a:t>카드 4 — 혜택과 절차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0000" y="720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카드 제목 후보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92000" y="720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예시: 어떤 도움을 받나요?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0000" y="1512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핵심 문장 (한 문장)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2000" y="1512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주요 혜택 한 줄 + 절차 흐름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0000" y="2304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보조 설명 (두 문장 이내)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2000" y="2304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전문 상담 회기 수, 본인 부담금 상한, 매칭 절차를 단계별로 정리한다.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0000" y="3096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이미지 아이디어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92000" y="3096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1-2-3 단계 아이콘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0000" y="3888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담당자 확인사항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92000" y="3888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본인 부담금 상한, 회기 수가 사업 공고와 일치하는지 확인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0000" y="216000"/>
            <a:ext cx="8424000" cy="36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맑은 고딕"/>
              </a:rPr>
              <a:t>카드 5 — 유의 사항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0000" y="720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카드 제목 후보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92000" y="720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예시: 신청 전 꼭 확인하세요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0000" y="1512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핵심 문장 (한 문장)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2000" y="1512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법정 안내 + 의료 치료 대체 불가 안내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0000" y="2304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보조 설명 (두 문장 이내)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2000" y="2304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부정 수급·환수 안내, 비밀유지 의무, 예산 소진 시 조기 마감 가능성을 짧게 다룬다.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0000" y="3096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이미지 아이디어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92000" y="3096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주의 표지 아이콘 + 안내 문구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0000" y="3888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담당자 확인사항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92000" y="3888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법정 용어와 출처 조문 번호가 본문과 일치하는지 확인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0000" y="216000"/>
            <a:ext cx="8424000" cy="36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F3A68"/>
                </a:solidFill>
                <a:latin typeface="맑은 고딕"/>
              </a:rPr>
              <a:t>카드 6 — 신청 채널과 문의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0000" y="720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카드 제목 후보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92000" y="720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예시: 지금 신청하세요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0000" y="1512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핵심 문장 (한 문장)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2000" y="1512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신청 채널·문의처를 한 카드에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0000" y="2304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보조 설명 (두 문장 이내)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2000" y="2304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대표 누리집 주소, 부서 전화, 운영 시간을 함께 노출한다.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0000" y="3096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이미지 아이디어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92000" y="3096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QR 코드 자리 + 화살표 강조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0000" y="3888000"/>
            <a:ext cx="216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>
                <a:solidFill>
                  <a:srgbClr val="404040"/>
                </a:solidFill>
                <a:latin typeface="맑은 고딕"/>
              </a:rPr>
              <a:t>담당자 확인사항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92000" y="3888000"/>
            <a:ext cx="6192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latin typeface="맑은 고딕"/>
              </a:rPr>
              <a:t>전화 번호와 부서명, 운영 시간 표기가 안내 자료와 일치하는지 확인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0000" y="288000"/>
            <a:ext cx="8424000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>
                <a:solidFill>
                  <a:srgbClr val="1F3A68"/>
                </a:solidFill>
                <a:latin typeface="맑은 고딕"/>
              </a:rPr>
              <a:t>정리 후 점검 체크리스트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0000" y="1007999"/>
            <a:ext cx="8424000" cy="36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latin typeface="맑은 고딕"/>
              </a:rPr>
              <a:t>  • 표지 카드에 캠페인 슬로건과 신청 기간이 모두 노출되어 있는가?</a:t>
            </a:r>
          </a:p>
          <a:p>
            <a:pPr algn="l"/>
            <a:r>
              <a:rPr sz="1400" b="0">
                <a:latin typeface="맑은 고딕"/>
              </a:rPr>
              <a:t>  • 법정 용어(바우처·환수·정신건강증진법·예산 소진 등)가 카드뉴스 본문에서 누락되지 않았는가?</a:t>
            </a:r>
          </a:p>
          <a:p>
            <a:pPr algn="l"/>
            <a:r>
              <a:rPr sz="1400" b="0">
                <a:latin typeface="맑은 고딕"/>
              </a:rPr>
              <a:t>  • 대상자 조건(연령·소득 기준·중복 이용 여부)이 한 카드에 명확히 정리되어 있는가?</a:t>
            </a:r>
          </a:p>
          <a:p>
            <a:pPr algn="l"/>
            <a:r>
              <a:rPr sz="1400" b="0">
                <a:latin typeface="맑은 고딕"/>
              </a:rPr>
              <a:t>  • 신청 절차가 시간 순서대로 한눈에 보이는가?</a:t>
            </a:r>
          </a:p>
          <a:p>
            <a:pPr algn="l"/>
            <a:r>
              <a:rPr sz="1400" b="0">
                <a:latin typeface="맑은 고딕"/>
              </a:rPr>
              <a:t>  • 마지막 카드에 신청 채널과 문의처가 표시되어 있는가?</a:t>
            </a:r>
          </a:p>
          <a:p>
            <a:pPr algn="l"/>
            <a:r>
              <a:rPr sz="1400" b="0">
                <a:latin typeface="맑은 고딕"/>
              </a:rPr>
              <a:t>  • 이미지·아이콘 사용에 초상권·저작권 점검이 끝났는가?</a:t>
            </a:r>
          </a:p>
          <a:p>
            <a:pPr algn="l"/>
            <a:r>
              <a:rPr sz="1400" b="0">
                <a:latin typeface="맑은 고딕"/>
              </a:rPr>
              <a:t>  • AI가 만든 표현 중 단정 표현이나 과장 표현은 객관 표현으로 교체했는가?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