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charts/chart1.xml" ContentType="application/vnd.openxmlformats-officedocument.drawingml.chart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charts/chart2.xml" ContentType="application/vnd.openxmlformats-officedocument.drawingml.chart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charts/chart3.xml" ContentType="application/vnd.openxmlformats-officedocument.drawingml.chart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notesMasterIdLst>
    <p:notesMasterId r:id="rId9"/>
  </p:notesMasterIdLst>
  <p:sldSz cx="12191695" cy="6858000"/>
  <p:notesSz cx="6858000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presProps" Target="presProps.xml"/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100" u="none">
                    <a:solidFill>
                      <a:srgbClr val="1E2761"/>
                    </a:solidFill>
                    <a:latin typeface="Malgun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Sheet1!$A$2:$A$3</c:f>
              <c:multiLvlStrCache>
                <c:ptCount val="2"/>
                <c:lvl>
                  <c:pt idx="0">
                    <c:v>1월</c:v>
                  </c:pt>
                  <c:pt idx="1">
                    <c:v>2월</c:v>
                  </c:pt>
                </c:lvl>
              </c:multiLvlStrCache>
            </c:multiLvl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15273200</c:v>
                </c:pt>
                <c:pt idx="1">
                  <c:v>15463480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100" u="none">
                  <a:solidFill>
                    <a:srgbClr val="1E2761"/>
                  </a:solidFill>
                  <a:latin typeface="Malgun Gothic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9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300" b="0" i="0" u="none" strike="noStrike">
                <a:solidFill>
                  <a:srgbClr val="6A7285"/>
                </a:solidFill>
                <a:latin typeface="Malgun Gothic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300" u="none">
                    <a:solidFill>
                      <a:srgbClr val="1E2761"/>
                    </a:solidFill>
                    <a:latin typeface="Malgun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1E2761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1E2761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CADCFC"/>
              </a:solidFill>
              <a:effectLst/>
            </c:spPr>
          </c:dPt>
          <c:cat>
            <c:multiLvlStrRef>
              <c:f>Sheet1!$A$2:$A$4</c:f>
              <c:multiLvlStrCache>
                <c:ptCount val="3"/>
                <c:lvl>
                  <c:pt idx="0">
                    <c:v>서울</c:v>
                  </c:pt>
                  <c:pt idx="1">
                    <c:v>부산</c:v>
                  </c:pt>
                  <c:pt idx="2">
                    <c:v>광주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12869900</c:v>
                </c:pt>
                <c:pt idx="1">
                  <c:v>11176160</c:v>
                </c:pt>
                <c:pt idx="2">
                  <c:v>6690620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300" u="none">
                  <a:solidFill>
                    <a:srgbClr val="1E2761"/>
                  </a:solidFill>
                  <a:latin typeface="Malgun Gothic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8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600" b="0" i="0" u="none" strike="noStrike">
                <a:solidFill>
                  <a:srgbClr val="1E2761"/>
                </a:solidFill>
                <a:latin typeface="Malgun Gothic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매출</c:v>
                </c:pt>
              </c:strCache>
            </c:strRef>
          </c:tx>
          <c:spPr>
            <a:solidFill>
              <a:srgbClr val="1E2761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200" u="none">
                    <a:solidFill>
                      <a:srgbClr val="1E2761"/>
                    </a:solidFill>
                    <a:latin typeface="Malgun Gothic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티셔츠</c:v>
                  </c:pt>
                  <c:pt idx="1">
                    <c:v>스커트</c:v>
                  </c:pt>
                  <c:pt idx="2">
                    <c:v>팬츠</c:v>
                  </c:pt>
                  <c:pt idx="3">
                    <c:v>드레스</c:v>
                  </c:pt>
                  <c:pt idx="4">
                    <c:v>액세서리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10394300</c:v>
                </c:pt>
                <c:pt idx="1">
                  <c:v>8404400</c:v>
                </c:pt>
                <c:pt idx="2">
                  <c:v>6060520</c:v>
                </c:pt>
                <c:pt idx="3">
                  <c:v>5498260</c:v>
                </c:pt>
                <c:pt idx="4">
                  <c:v>379200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200" u="none">
                  <a:solidFill>
                    <a:srgbClr val="1E2761"/>
                  </a:solidFill>
                  <a:latin typeface="Malgun Gothic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55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500" b="0" i="0" u="none" strike="noStrike">
                <a:solidFill>
                  <a:srgbClr val="1E2761"/>
                </a:solidFill>
                <a:latin typeface="Malgun Gothic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1"/>
        <c:axPos val="b"/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200" b="0" i="0" u="none" strike="noStrike">
                <a:solidFill>
                  <a:srgbClr val="000000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noFill/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2026년 1~2월 여성복 쇼핑몰 매출 현황 보고입니다. 매장별, 분류별 매출을 중심으로 분석했습니다.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총 매출 3,073만원, 64건. 월별로는 1월 1,527만원, 2월 1,546만원으로 거의 동일합니다. 서울·부산이 전체의 78%를 차지하고, 티셔츠·스커트가 매출의 61%를 견인합니다.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서울이 41.9%로 매출 1위지만, 건당 객단가는 부산이 53.2만원으로 가장 높습니다. 광주는 21.8%로 두 매장 대비 낮은 편입니다.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서울·부산은 티셔츠 중심, 광주는 스커트가 절반을 차지합니다. 액세서리는 광주에서만 판매되고 서울은 취급하지 않습니다. 매장별 상품 구성 전략을 점검할 필요가 있습니다.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티셔츠 33.8%, 스커트 27.3%로 두 분류가 전체의 61%를 차지합니다. 액세서리는 1.2%로 구색 상품 수준입니다.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1위 핀턱프릴 블라우스가 663만원으로 2위 대비 2.6배 매출을 냅니다. 다만 분류가 티셔츠로 등록돼 있지만 실제로는 블라우스라 태깅 점검이 필요합니다.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정리하면, 매출은 안정적이나 서울·부산 집중도가 높고, 티셔츠·스커트 편중이 뚜렷합니다. 광주 매장과 액세서리 상품군은 개선 여지가 있으며, 분류 태깅 정합성을 점검하면 분석 정확도가 높아집니다.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2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3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692640" y="-1463040"/>
            <a:ext cx="3840480" cy="3840480"/>
          </a:xfrm>
          <a:prstGeom prst="ellipse">
            <a:avLst/>
          </a:prstGeom>
          <a:solidFill>
            <a:srgbClr val="2C3A7A"/>
          </a:solidFill>
          <a:ln/>
        </p:spPr>
      </p:sp>
      <p:sp>
        <p:nvSpPr>
          <p:cNvPr id="3" name="Shape 1"/>
          <p:cNvSpPr/>
          <p:nvPr/>
        </p:nvSpPr>
        <p:spPr>
          <a:xfrm>
            <a:off x="10698480" y="-548640"/>
            <a:ext cx="2011680" cy="201168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4" name="Text 2"/>
          <p:cNvSpPr/>
          <p:nvPr/>
        </p:nvSpPr>
        <p:spPr>
          <a:xfrm>
            <a:off x="822960" y="2011680"/>
            <a:ext cx="7315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spc="200" kern="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2026년 1–2월</a:t>
            </a:r>
            <a:endParaRPr lang="en-US" sz="1800" dirty="0"/>
          </a:p>
        </p:txBody>
      </p:sp>
      <p:sp>
        <p:nvSpPr>
          <p:cNvPr id="5" name="Text 3"/>
          <p:cNvSpPr/>
          <p:nvPr/>
        </p:nvSpPr>
        <p:spPr>
          <a:xfrm>
            <a:off x="822960" y="2514600"/>
            <a:ext cx="10058400" cy="12801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4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여성복 쇼핑몰 매출 현황 보고</a:t>
            </a:r>
            <a:endParaRPr lang="en-US" sz="4400" dirty="0"/>
          </a:p>
        </p:txBody>
      </p:sp>
      <p:sp>
        <p:nvSpPr>
          <p:cNvPr id="6" name="Text 4"/>
          <p:cNvSpPr/>
          <p:nvPr/>
        </p:nvSpPr>
        <p:spPr>
          <a:xfrm>
            <a:off x="841248" y="3794760"/>
            <a:ext cx="9144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매장별 · 분류별 매출 분석</a:t>
            </a:r>
            <a:endParaRPr lang="en-US" sz="2000" dirty="0"/>
          </a:p>
        </p:txBody>
      </p:sp>
      <p:sp>
        <p:nvSpPr>
          <p:cNvPr id="7" name="Shape 5"/>
          <p:cNvSpPr/>
          <p:nvPr/>
        </p:nvSpPr>
        <p:spPr>
          <a:xfrm>
            <a:off x="868680" y="5943600"/>
            <a:ext cx="502920" cy="54864"/>
          </a:xfrm>
          <a:prstGeom prst="rect">
            <a:avLst/>
          </a:prstGeom>
          <a:solidFill>
            <a:srgbClr val="F2A65A"/>
          </a:solidFill>
          <a:ln/>
        </p:spPr>
      </p:sp>
      <p:sp>
        <p:nvSpPr>
          <p:cNvPr id="8" name="Text 6"/>
          <p:cNvSpPr/>
          <p:nvPr/>
        </p:nvSpPr>
        <p:spPr>
          <a:xfrm>
            <a:off x="822960" y="608076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300" dirty="0">
                <a:solidFill>
                  <a:srgbClr val="9AA6C4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마케팅팀 · 매출 리뷰</a:t>
            </a:r>
            <a:endParaRPr lang="en-US" sz="13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전체 매출 요약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658368" y="1097280"/>
            <a:ext cx="73152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2026년 1월 1일 – 2월 28일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3538728" cy="1737360"/>
          </a:xfrm>
          <a:prstGeom prst="roundRect">
            <a:avLst>
              <a:gd name="adj" fmla="val 5263"/>
            </a:avLst>
          </a:prstGeom>
          <a:solidFill>
            <a:srgbClr val="E8F0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5" name="Text 3"/>
          <p:cNvSpPr/>
          <p:nvPr/>
        </p:nvSpPr>
        <p:spPr>
          <a:xfrm>
            <a:off x="914400" y="205740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총 매출</a:t>
            </a:r>
            <a:endParaRPr lang="en-US" sz="1500" dirty="0"/>
          </a:p>
        </p:txBody>
      </p:sp>
      <p:sp>
        <p:nvSpPr>
          <p:cNvPr id="6" name="Text 4"/>
          <p:cNvSpPr/>
          <p:nvPr/>
        </p:nvSpPr>
        <p:spPr>
          <a:xfrm>
            <a:off x="914400" y="2468880"/>
            <a:ext cx="3017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30,736,680원</a:t>
            </a:r>
            <a:endParaRPr lang="en-US" sz="3000" dirty="0"/>
          </a:p>
        </p:txBody>
      </p:sp>
      <p:sp>
        <p:nvSpPr>
          <p:cNvPr id="7" name="Text 5"/>
          <p:cNvSpPr/>
          <p:nvPr/>
        </p:nvSpPr>
        <p:spPr>
          <a:xfrm>
            <a:off x="914400" y="3200400"/>
            <a:ext cx="3017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2개월 누적</a:t>
            </a:r>
            <a:endParaRPr lang="en-US" sz="1200" dirty="0"/>
          </a:p>
        </p:txBody>
      </p:sp>
      <p:sp>
        <p:nvSpPr>
          <p:cNvPr id="8" name="Shape 6"/>
          <p:cNvSpPr/>
          <p:nvPr/>
        </p:nvSpPr>
        <p:spPr>
          <a:xfrm>
            <a:off x="4361688" y="1828800"/>
            <a:ext cx="3538728" cy="1737360"/>
          </a:xfrm>
          <a:prstGeom prst="roundRect">
            <a:avLst>
              <a:gd name="adj" fmla="val 5263"/>
            </a:avLst>
          </a:prstGeom>
          <a:solidFill>
            <a:srgbClr val="E8F0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4636008" y="205740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주문 건수</a:t>
            </a:r>
            <a:endParaRPr lang="en-US" sz="1500" dirty="0"/>
          </a:p>
        </p:txBody>
      </p:sp>
      <p:sp>
        <p:nvSpPr>
          <p:cNvPr id="10" name="Text 8"/>
          <p:cNvSpPr/>
          <p:nvPr/>
        </p:nvSpPr>
        <p:spPr>
          <a:xfrm>
            <a:off x="4636008" y="2468880"/>
            <a:ext cx="3017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64건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4636008" y="3200400"/>
            <a:ext cx="3017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일 평균 약 1.1건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8083296" y="1828800"/>
            <a:ext cx="3538728" cy="1737360"/>
          </a:xfrm>
          <a:prstGeom prst="roundRect">
            <a:avLst>
              <a:gd name="adj" fmla="val 5263"/>
            </a:avLst>
          </a:prstGeom>
          <a:solidFill>
            <a:srgbClr val="E8F0FC"/>
          </a:solidFill>
          <a:ln w="12700">
            <a:solidFill>
              <a:srgbClr val="CADCFC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8357616" y="2057400"/>
            <a:ext cx="30175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평균 객단가</a:t>
            </a:r>
            <a:endParaRPr lang="en-US" sz="1500" dirty="0"/>
          </a:p>
        </p:txBody>
      </p:sp>
      <p:sp>
        <p:nvSpPr>
          <p:cNvPr id="14" name="Text 12"/>
          <p:cNvSpPr/>
          <p:nvPr/>
        </p:nvSpPr>
        <p:spPr>
          <a:xfrm>
            <a:off x="8357616" y="2468880"/>
            <a:ext cx="30175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480,261원</a:t>
            </a:r>
            <a:endParaRPr lang="en-US" sz="3000" dirty="0"/>
          </a:p>
        </p:txBody>
      </p:sp>
      <p:sp>
        <p:nvSpPr>
          <p:cNvPr id="15" name="Text 13"/>
          <p:cNvSpPr/>
          <p:nvPr/>
        </p:nvSpPr>
        <p:spPr>
          <a:xfrm>
            <a:off x="8357616" y="3200400"/>
            <a:ext cx="301752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건당 매출</a:t>
            </a:r>
            <a:endParaRPr lang="en-US" sz="1200" dirty="0"/>
          </a:p>
        </p:txBody>
      </p:sp>
      <p:sp>
        <p:nvSpPr>
          <p:cNvPr id="16" name="Text 14"/>
          <p:cNvSpPr/>
          <p:nvPr/>
        </p:nvSpPr>
        <p:spPr>
          <a:xfrm>
            <a:off x="640080" y="3931920"/>
            <a:ext cx="5486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월별 매출</a:t>
            </a:r>
            <a:endParaRPr lang="en-US" sz="1600" dirty="0"/>
          </a:p>
        </p:txBody>
      </p:sp>
      <p:graphicFrame>
        <p:nvGraphicFramePr>
          <p:cNvPr id="17" name="Chart 0" descr=""/>
          <p:cNvGraphicFramePr/>
          <p:nvPr/>
        </p:nvGraphicFramePr>
        <p:xfrm>
          <a:off x="640080" y="4343400"/>
          <a:ext cx="5486400" cy="210312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18" name="Shape 15"/>
          <p:cNvSpPr/>
          <p:nvPr/>
        </p:nvSpPr>
        <p:spPr>
          <a:xfrm>
            <a:off x="6492240" y="4343400"/>
            <a:ext cx="5029200" cy="2103120"/>
          </a:xfrm>
          <a:prstGeom prst="roundRect">
            <a:avLst>
              <a:gd name="adj" fmla="val 3478"/>
            </a:avLst>
          </a:prstGeom>
          <a:solidFill>
            <a:srgbClr val="1E2761"/>
          </a:solidFill>
          <a:ln/>
        </p:spPr>
      </p:sp>
      <p:sp>
        <p:nvSpPr>
          <p:cNvPr id="19" name="Text 16"/>
          <p:cNvSpPr/>
          <p:nvPr/>
        </p:nvSpPr>
        <p:spPr>
          <a:xfrm>
            <a:off x="6766560" y="4572000"/>
            <a:ext cx="4572000" cy="1691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1500" b="1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핵심 요약
</a:t>
            </a:r>
            <a:endParaRPr lang="en-US" sz="1500" dirty="0"/>
          </a:p>
          <a:p>
            <a:pPr indent="0" marL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1월과 2월 매출이 거의 동일 — 안정적 흐름
</a:t>
            </a:r>
            <a:endParaRPr lang="en-US" sz="1500" dirty="0"/>
          </a:p>
          <a:p>
            <a:pPr indent="0" marL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서울·부산 두 매장이 전체의 78% 차지
</a:t>
            </a:r>
            <a:endParaRPr lang="en-US" sz="1500" dirty="0"/>
          </a:p>
          <a:p>
            <a:pPr indent="0" marL="0">
              <a:lnSpc>
                <a:spcPct val="110000"/>
              </a:lnSpc>
              <a:spcAft>
                <a:spcPts val="600"/>
              </a:spcAft>
              <a:buNone/>
            </a:pPr>
            <a:r>
              <a:rPr lang="en-US" sz="1400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· 티셔츠·스커트가 매출의 61% 견인</a:t>
            </a:r>
            <a:endParaRPr lang="en-US" sz="15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매장별 매출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658368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서울이 매출 1위, 부산은 객단가 1위</a:t>
            </a:r>
            <a:endParaRPr lang="en-US" sz="14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640080" y="1737360"/>
          <a:ext cx="6675120" cy="4572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Shape 2"/>
          <p:cNvSpPr/>
          <p:nvPr/>
        </p:nvSpPr>
        <p:spPr>
          <a:xfrm>
            <a:off x="7589520" y="1783080"/>
            <a:ext cx="3977640" cy="1371600"/>
          </a:xfrm>
          <a:prstGeom prst="roundRect">
            <a:avLst>
              <a:gd name="adj" fmla="val 5333"/>
            </a:avLst>
          </a:prstGeom>
          <a:solidFill>
            <a:srgbClr val="E8F0FC"/>
          </a:solidFill>
          <a:ln/>
        </p:spPr>
      </p:sp>
      <p:sp>
        <p:nvSpPr>
          <p:cNvPr id="6" name="Text 3"/>
          <p:cNvSpPr/>
          <p:nvPr/>
        </p:nvSpPr>
        <p:spPr>
          <a:xfrm>
            <a:off x="7818120" y="1947672"/>
            <a:ext cx="146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서울</a:t>
            </a:r>
            <a:endParaRPr lang="en-US" sz="1800" dirty="0"/>
          </a:p>
        </p:txBody>
      </p:sp>
      <p:sp>
        <p:nvSpPr>
          <p:cNvPr id="7" name="Text 4"/>
          <p:cNvSpPr/>
          <p:nvPr/>
        </p:nvSpPr>
        <p:spPr>
          <a:xfrm>
            <a:off x="9144000" y="1947672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F2A65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41.9%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7818120" y="2404872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1,286만원</a:t>
            </a:r>
            <a:endParaRPr lang="en-US" sz="1500" dirty="0"/>
          </a:p>
        </p:txBody>
      </p:sp>
      <p:sp>
        <p:nvSpPr>
          <p:cNvPr id="9" name="Text 6"/>
          <p:cNvSpPr/>
          <p:nvPr/>
        </p:nvSpPr>
        <p:spPr>
          <a:xfrm>
            <a:off x="7818120" y="2743200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25건 · 객단가 51.5만원</a:t>
            </a:r>
            <a:endParaRPr lang="en-US" sz="1100" dirty="0"/>
          </a:p>
        </p:txBody>
      </p:sp>
      <p:sp>
        <p:nvSpPr>
          <p:cNvPr id="10" name="Shape 7"/>
          <p:cNvSpPr/>
          <p:nvPr/>
        </p:nvSpPr>
        <p:spPr>
          <a:xfrm>
            <a:off x="7589520" y="3273552"/>
            <a:ext cx="3977640" cy="1371600"/>
          </a:xfrm>
          <a:prstGeom prst="roundRect">
            <a:avLst>
              <a:gd name="adj" fmla="val 5333"/>
            </a:avLst>
          </a:prstGeom>
          <a:solidFill>
            <a:srgbClr val="E8F0FC"/>
          </a:solidFill>
          <a:ln/>
        </p:spPr>
      </p:sp>
      <p:sp>
        <p:nvSpPr>
          <p:cNvPr id="11" name="Text 8"/>
          <p:cNvSpPr/>
          <p:nvPr/>
        </p:nvSpPr>
        <p:spPr>
          <a:xfrm>
            <a:off x="7818120" y="3438144"/>
            <a:ext cx="146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부산</a:t>
            </a:r>
            <a:endParaRPr lang="en-US" sz="1800" dirty="0"/>
          </a:p>
        </p:txBody>
      </p:sp>
      <p:sp>
        <p:nvSpPr>
          <p:cNvPr id="12" name="Text 9"/>
          <p:cNvSpPr/>
          <p:nvPr/>
        </p:nvSpPr>
        <p:spPr>
          <a:xfrm>
            <a:off x="9144000" y="3438144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F2A65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36.4%</a:t>
            </a:r>
            <a:endParaRPr lang="en-US" sz="1800" dirty="0"/>
          </a:p>
        </p:txBody>
      </p:sp>
      <p:sp>
        <p:nvSpPr>
          <p:cNvPr id="13" name="Text 10"/>
          <p:cNvSpPr/>
          <p:nvPr/>
        </p:nvSpPr>
        <p:spPr>
          <a:xfrm>
            <a:off x="7818120" y="3895344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1,117만원</a:t>
            </a:r>
            <a:endParaRPr lang="en-US" sz="1500" dirty="0"/>
          </a:p>
        </p:txBody>
      </p:sp>
      <p:sp>
        <p:nvSpPr>
          <p:cNvPr id="14" name="Text 11"/>
          <p:cNvSpPr/>
          <p:nvPr/>
        </p:nvSpPr>
        <p:spPr>
          <a:xfrm>
            <a:off x="7818120" y="4233672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21건 · 객단가 53.2만원 (최고)</a:t>
            </a:r>
            <a:endParaRPr lang="en-US" sz="1100" dirty="0"/>
          </a:p>
        </p:txBody>
      </p:sp>
      <p:sp>
        <p:nvSpPr>
          <p:cNvPr id="15" name="Shape 12"/>
          <p:cNvSpPr/>
          <p:nvPr/>
        </p:nvSpPr>
        <p:spPr>
          <a:xfrm>
            <a:off x="7589520" y="4764024"/>
            <a:ext cx="3977640" cy="1371600"/>
          </a:xfrm>
          <a:prstGeom prst="roundRect">
            <a:avLst>
              <a:gd name="adj" fmla="val 5333"/>
            </a:avLst>
          </a:prstGeom>
          <a:solidFill>
            <a:srgbClr val="E8F0FC"/>
          </a:solidFill>
          <a:ln/>
        </p:spPr>
      </p:sp>
      <p:sp>
        <p:nvSpPr>
          <p:cNvPr id="16" name="Text 13"/>
          <p:cNvSpPr/>
          <p:nvPr/>
        </p:nvSpPr>
        <p:spPr>
          <a:xfrm>
            <a:off x="7818120" y="4928616"/>
            <a:ext cx="146304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광주</a:t>
            </a:r>
            <a:endParaRPr lang="en-US" sz="1800" dirty="0"/>
          </a:p>
        </p:txBody>
      </p:sp>
      <p:sp>
        <p:nvSpPr>
          <p:cNvPr id="17" name="Text 14"/>
          <p:cNvSpPr/>
          <p:nvPr/>
        </p:nvSpPr>
        <p:spPr>
          <a:xfrm>
            <a:off x="9144000" y="4928616"/>
            <a:ext cx="21945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800" b="1" dirty="0">
                <a:solidFill>
                  <a:srgbClr val="F2A65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21.8%</a:t>
            </a:r>
            <a:endParaRPr lang="en-US" sz="1800" dirty="0"/>
          </a:p>
        </p:txBody>
      </p:sp>
      <p:sp>
        <p:nvSpPr>
          <p:cNvPr id="18" name="Text 15"/>
          <p:cNvSpPr/>
          <p:nvPr/>
        </p:nvSpPr>
        <p:spPr>
          <a:xfrm>
            <a:off x="7818120" y="5385816"/>
            <a:ext cx="347472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669만원</a:t>
            </a:r>
            <a:endParaRPr lang="en-US" sz="1500" dirty="0"/>
          </a:p>
        </p:txBody>
      </p:sp>
      <p:sp>
        <p:nvSpPr>
          <p:cNvPr id="19" name="Text 16"/>
          <p:cNvSpPr/>
          <p:nvPr/>
        </p:nvSpPr>
        <p:spPr>
          <a:xfrm>
            <a:off x="7818120" y="5724144"/>
            <a:ext cx="3566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18건 · 객단가 37.2만원</a:t>
            </a:r>
            <a:endParaRPr lang="en-US" sz="11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매장별 상품 구성 특징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658368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같은 브랜드지만 매장마다 주력 상품이 다름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3538728" cy="3291840"/>
          </a:xfrm>
          <a:prstGeom prst="roundRect">
            <a:avLst>
              <a:gd name="adj" fmla="val 2778"/>
            </a:avLst>
          </a:prstGeom>
          <a:solidFill>
            <a:srgbClr val="1E2761"/>
          </a:solidFill>
          <a:ln/>
        </p:spPr>
      </p:sp>
      <p:sp>
        <p:nvSpPr>
          <p:cNvPr id="5" name="Shape 3"/>
          <p:cNvSpPr/>
          <p:nvPr/>
        </p:nvSpPr>
        <p:spPr>
          <a:xfrm>
            <a:off x="960120" y="214884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6" name="Text 4"/>
          <p:cNvSpPr/>
          <p:nvPr/>
        </p:nvSpPr>
        <p:spPr>
          <a:xfrm>
            <a:off x="960120" y="2313432"/>
            <a:ext cx="822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서울</a:t>
            </a:r>
            <a:endParaRPr lang="en-US" sz="1700" dirty="0"/>
          </a:p>
        </p:txBody>
      </p:sp>
      <p:sp>
        <p:nvSpPr>
          <p:cNvPr id="7" name="Text 5"/>
          <p:cNvSpPr/>
          <p:nvPr/>
        </p:nvSpPr>
        <p:spPr>
          <a:xfrm>
            <a:off x="960120" y="320040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 중심</a:t>
            </a:r>
            <a:endParaRPr lang="en-US" sz="2000" dirty="0"/>
          </a:p>
        </p:txBody>
      </p:sp>
      <p:sp>
        <p:nvSpPr>
          <p:cNvPr id="8" name="Text 6"/>
          <p:cNvSpPr/>
          <p:nvPr/>
        </p:nvSpPr>
        <p:spPr>
          <a:xfrm>
            <a:off x="960120" y="3794760"/>
            <a:ext cx="297180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티셔츠가 매출의 41.7%. 액세서리는 판매 0건으로 취급하지 않음.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4361688" y="1828800"/>
            <a:ext cx="3538728" cy="3291840"/>
          </a:xfrm>
          <a:prstGeom prst="roundRect">
            <a:avLst>
              <a:gd name="adj" fmla="val 2778"/>
            </a:avLst>
          </a:prstGeom>
          <a:solidFill>
            <a:srgbClr val="1E2761"/>
          </a:solidFill>
          <a:ln/>
        </p:spPr>
      </p:sp>
      <p:sp>
        <p:nvSpPr>
          <p:cNvPr id="10" name="Shape 8"/>
          <p:cNvSpPr/>
          <p:nvPr/>
        </p:nvSpPr>
        <p:spPr>
          <a:xfrm>
            <a:off x="4681728" y="214884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1" name="Text 9"/>
          <p:cNvSpPr/>
          <p:nvPr/>
        </p:nvSpPr>
        <p:spPr>
          <a:xfrm>
            <a:off x="4681728" y="2313432"/>
            <a:ext cx="822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부산</a:t>
            </a:r>
            <a:endParaRPr lang="en-US" sz="1700" dirty="0"/>
          </a:p>
        </p:txBody>
      </p:sp>
      <p:sp>
        <p:nvSpPr>
          <p:cNvPr id="12" name="Text 10"/>
          <p:cNvSpPr/>
          <p:nvPr/>
        </p:nvSpPr>
        <p:spPr>
          <a:xfrm>
            <a:off x="4681728" y="320040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 강세</a:t>
            </a:r>
            <a:endParaRPr lang="en-US" sz="2000" dirty="0"/>
          </a:p>
        </p:txBody>
      </p:sp>
      <p:sp>
        <p:nvSpPr>
          <p:cNvPr id="13" name="Text 11"/>
          <p:cNvSpPr/>
          <p:nvPr/>
        </p:nvSpPr>
        <p:spPr>
          <a:xfrm>
            <a:off x="4681728" y="3794760"/>
            <a:ext cx="297180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 40.4%로 서울과 유사한 구성. 객단가가 가장 높음.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8083296" y="1828800"/>
            <a:ext cx="3538728" cy="3291840"/>
          </a:xfrm>
          <a:prstGeom prst="roundRect">
            <a:avLst>
              <a:gd name="adj" fmla="val 2778"/>
            </a:avLst>
          </a:prstGeom>
          <a:solidFill>
            <a:srgbClr val="1E2761"/>
          </a:solidFill>
          <a:ln/>
        </p:spPr>
      </p:sp>
      <p:sp>
        <p:nvSpPr>
          <p:cNvPr id="15" name="Shape 13"/>
          <p:cNvSpPr/>
          <p:nvPr/>
        </p:nvSpPr>
        <p:spPr>
          <a:xfrm>
            <a:off x="8403336" y="2148840"/>
            <a:ext cx="822960" cy="82296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6" name="Text 14"/>
          <p:cNvSpPr/>
          <p:nvPr/>
        </p:nvSpPr>
        <p:spPr>
          <a:xfrm>
            <a:off x="8403336" y="2313432"/>
            <a:ext cx="82296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광주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8403336" y="3200400"/>
            <a:ext cx="2926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스커트 편중</a:t>
            </a:r>
            <a:endParaRPr lang="en-US" sz="2000" dirty="0"/>
          </a:p>
        </p:txBody>
      </p:sp>
      <p:sp>
        <p:nvSpPr>
          <p:cNvPr id="18" name="Text 16"/>
          <p:cNvSpPr/>
          <p:nvPr/>
        </p:nvSpPr>
        <p:spPr>
          <a:xfrm>
            <a:off x="8403336" y="3794760"/>
            <a:ext cx="2971800" cy="11887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indent="0" marL="0">
              <a:lnSpc>
                <a:spcPct val="115000"/>
              </a:lnSpc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스커트가 매출의 49.4%로 절반. 액세서리는 광주에서만 판매.</a:t>
            </a:r>
            <a:endParaRPr lang="en-US" sz="1400" dirty="0"/>
          </a:p>
        </p:txBody>
      </p:sp>
      <p:sp>
        <p:nvSpPr>
          <p:cNvPr id="19" name="Text 17"/>
          <p:cNvSpPr/>
          <p:nvPr/>
        </p:nvSpPr>
        <p:spPr>
          <a:xfrm>
            <a:off x="640080" y="5440680"/>
            <a:ext cx="1828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시사점</a:t>
            </a:r>
            <a:endParaRPr lang="en-US" sz="1500" dirty="0"/>
          </a:p>
        </p:txBody>
      </p:sp>
      <p:sp>
        <p:nvSpPr>
          <p:cNvPr id="20" name="Text 18"/>
          <p:cNvSpPr/>
          <p:nvPr/>
        </p:nvSpPr>
        <p:spPr>
          <a:xfrm>
            <a:off x="1737360" y="5440680"/>
            <a:ext cx="9784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광주의 스커트 편중과 매장별 액세서리 취급 차이는 재고·상품 구성 전략 점검 포인트</a:t>
            </a:r>
            <a:endParaRPr lang="en-US" sz="1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분류별 매출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658368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티셔츠·스커트가 전체 매출의 61% 차지</a:t>
            </a:r>
            <a:endParaRPr lang="en-US" sz="1400" dirty="0"/>
          </a:p>
        </p:txBody>
      </p:sp>
      <p:graphicFrame>
        <p:nvGraphicFramePr>
          <p:cNvPr id="4" name="Chart 0" descr=""/>
          <p:cNvGraphicFramePr/>
          <p:nvPr/>
        </p:nvGraphicFramePr>
        <p:xfrm>
          <a:off x="640080" y="1783080"/>
          <a:ext cx="6858000" cy="457200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5" name="Shape 2"/>
          <p:cNvSpPr/>
          <p:nvPr/>
        </p:nvSpPr>
        <p:spPr>
          <a:xfrm>
            <a:off x="7772400" y="1783080"/>
            <a:ext cx="3794760" cy="4572000"/>
          </a:xfrm>
          <a:prstGeom prst="roundRect">
            <a:avLst>
              <a:gd name="adj" fmla="val 1928"/>
            </a:avLst>
          </a:prstGeom>
          <a:solidFill>
            <a:srgbClr val="E8F0FC"/>
          </a:solidFill>
          <a:ln/>
        </p:spPr>
      </p:sp>
      <p:sp>
        <p:nvSpPr>
          <p:cNvPr id="6" name="Text 3"/>
          <p:cNvSpPr/>
          <p:nvPr/>
        </p:nvSpPr>
        <p:spPr>
          <a:xfrm>
            <a:off x="8046720" y="2011680"/>
            <a:ext cx="32004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매출 비중</a:t>
            </a:r>
            <a:endParaRPr lang="en-US" sz="1500" dirty="0"/>
          </a:p>
        </p:txBody>
      </p:sp>
      <p:sp>
        <p:nvSpPr>
          <p:cNvPr id="7" name="Text 4"/>
          <p:cNvSpPr/>
          <p:nvPr/>
        </p:nvSpPr>
        <p:spPr>
          <a:xfrm>
            <a:off x="8046720" y="2514600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</a:t>
            </a:r>
            <a:endParaRPr lang="en-US" sz="1600" dirty="0"/>
          </a:p>
        </p:txBody>
      </p:sp>
      <p:sp>
        <p:nvSpPr>
          <p:cNvPr id="8" name="Text 5"/>
          <p:cNvSpPr/>
          <p:nvPr/>
        </p:nvSpPr>
        <p:spPr>
          <a:xfrm>
            <a:off x="9601200" y="2514600"/>
            <a:ext cx="1737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F2A65A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33.8%</a:t>
            </a:r>
            <a:endParaRPr lang="en-US" sz="1600" dirty="0"/>
          </a:p>
        </p:txBody>
      </p:sp>
      <p:sp>
        <p:nvSpPr>
          <p:cNvPr id="9" name="Text 6"/>
          <p:cNvSpPr/>
          <p:nvPr/>
        </p:nvSpPr>
        <p:spPr>
          <a:xfrm>
            <a:off x="8046720" y="3264408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스커트</a:t>
            </a:r>
            <a:endParaRPr lang="en-US" sz="1600" dirty="0"/>
          </a:p>
        </p:txBody>
      </p:sp>
      <p:sp>
        <p:nvSpPr>
          <p:cNvPr id="10" name="Text 7"/>
          <p:cNvSpPr/>
          <p:nvPr/>
        </p:nvSpPr>
        <p:spPr>
          <a:xfrm>
            <a:off x="9601200" y="3264408"/>
            <a:ext cx="1737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27.3%</a:t>
            </a:r>
            <a:endParaRPr lang="en-US" sz="1600" dirty="0"/>
          </a:p>
        </p:txBody>
      </p:sp>
      <p:sp>
        <p:nvSpPr>
          <p:cNvPr id="11" name="Text 8"/>
          <p:cNvSpPr/>
          <p:nvPr/>
        </p:nvSpPr>
        <p:spPr>
          <a:xfrm>
            <a:off x="8046720" y="4014216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팬츠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9601200" y="4014216"/>
            <a:ext cx="1737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19.7%</a:t>
            </a:r>
            <a:endParaRPr lang="en-US" sz="1600" dirty="0"/>
          </a:p>
        </p:txBody>
      </p:sp>
      <p:sp>
        <p:nvSpPr>
          <p:cNvPr id="13" name="Text 10"/>
          <p:cNvSpPr/>
          <p:nvPr/>
        </p:nvSpPr>
        <p:spPr>
          <a:xfrm>
            <a:off x="8046720" y="4764024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드레스</a:t>
            </a:r>
            <a:endParaRPr lang="en-US" sz="1600" dirty="0"/>
          </a:p>
        </p:txBody>
      </p:sp>
      <p:sp>
        <p:nvSpPr>
          <p:cNvPr id="14" name="Text 11"/>
          <p:cNvSpPr/>
          <p:nvPr/>
        </p:nvSpPr>
        <p:spPr>
          <a:xfrm>
            <a:off x="9601200" y="4764024"/>
            <a:ext cx="1737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17.9%</a:t>
            </a:r>
            <a:endParaRPr lang="en-US" sz="1600" dirty="0"/>
          </a:p>
        </p:txBody>
      </p:sp>
      <p:sp>
        <p:nvSpPr>
          <p:cNvPr id="15" name="Text 12"/>
          <p:cNvSpPr/>
          <p:nvPr/>
        </p:nvSpPr>
        <p:spPr>
          <a:xfrm>
            <a:off x="8046720" y="5513832"/>
            <a:ext cx="18288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액세서리</a:t>
            </a:r>
            <a:endParaRPr lang="en-US" sz="1600" dirty="0"/>
          </a:p>
        </p:txBody>
      </p:sp>
      <p:sp>
        <p:nvSpPr>
          <p:cNvPr id="16" name="Text 13"/>
          <p:cNvSpPr/>
          <p:nvPr/>
        </p:nvSpPr>
        <p:spPr>
          <a:xfrm>
            <a:off x="9601200" y="5513832"/>
            <a:ext cx="173736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600" b="1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1.2%</a:t>
            </a:r>
            <a:endParaRPr 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640080" y="457200"/>
            <a:ext cx="10058400" cy="640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인기 제품 TOP 5</a:t>
            </a:r>
            <a:endParaRPr lang="en-US" sz="3200" dirty="0"/>
          </a:p>
        </p:txBody>
      </p:sp>
      <p:sp>
        <p:nvSpPr>
          <p:cNvPr id="3" name="Text 1"/>
          <p:cNvSpPr/>
          <p:nvPr/>
        </p:nvSpPr>
        <p:spPr>
          <a:xfrm>
            <a:off x="658368" y="1097280"/>
            <a:ext cx="91440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매출 기준 상위 5개 제품</a:t>
            </a:r>
            <a:endParaRPr lang="en-US" sz="1400" dirty="0"/>
          </a:p>
        </p:txBody>
      </p:sp>
      <p:sp>
        <p:nvSpPr>
          <p:cNvPr id="4" name="Shape 2"/>
          <p:cNvSpPr/>
          <p:nvPr/>
        </p:nvSpPr>
        <p:spPr>
          <a:xfrm>
            <a:off x="640080" y="1828800"/>
            <a:ext cx="10927080" cy="786384"/>
          </a:xfrm>
          <a:prstGeom prst="roundRect">
            <a:avLst>
              <a:gd name="adj" fmla="val 6977"/>
            </a:avLst>
          </a:prstGeom>
          <a:solidFill>
            <a:srgbClr val="1E2761"/>
          </a:solidFill>
          <a:ln/>
        </p:spPr>
      </p:sp>
      <p:sp>
        <p:nvSpPr>
          <p:cNvPr id="5" name="Shape 3"/>
          <p:cNvSpPr/>
          <p:nvPr/>
        </p:nvSpPr>
        <p:spPr>
          <a:xfrm>
            <a:off x="868680" y="1984248"/>
            <a:ext cx="475488" cy="475488"/>
          </a:xfrm>
          <a:prstGeom prst="ellipse">
            <a:avLst/>
          </a:prstGeom>
          <a:solidFill>
            <a:srgbClr val="F2A65A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1984248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1554480" y="1947672"/>
            <a:ext cx="4754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핀턱프릴 블라우스</a:t>
            </a:r>
            <a:endParaRPr lang="en-US" sz="1800" dirty="0"/>
          </a:p>
        </p:txBody>
      </p:sp>
      <p:sp>
        <p:nvSpPr>
          <p:cNvPr id="8" name="Text 6"/>
          <p:cNvSpPr/>
          <p:nvPr/>
        </p:nvSpPr>
        <p:spPr>
          <a:xfrm>
            <a:off x="6400800" y="1947672"/>
            <a:ext cx="1645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</a:t>
            </a:r>
            <a:endParaRPr lang="en-US" sz="1400" dirty="0"/>
          </a:p>
        </p:txBody>
      </p:sp>
      <p:sp>
        <p:nvSpPr>
          <p:cNvPr id="9" name="Text 7"/>
          <p:cNvSpPr/>
          <p:nvPr/>
        </p:nvSpPr>
        <p:spPr>
          <a:xfrm>
            <a:off x="7955280" y="1947672"/>
            <a:ext cx="2377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6,634,800원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10424160" y="1947672"/>
            <a:ext cx="1005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97개</a:t>
            </a:r>
            <a:endParaRPr lang="en-US" sz="1400" dirty="0"/>
          </a:p>
        </p:txBody>
      </p:sp>
      <p:sp>
        <p:nvSpPr>
          <p:cNvPr id="11" name="Shape 9"/>
          <p:cNvSpPr/>
          <p:nvPr/>
        </p:nvSpPr>
        <p:spPr>
          <a:xfrm>
            <a:off x="640080" y="2724912"/>
            <a:ext cx="10927080" cy="786384"/>
          </a:xfrm>
          <a:prstGeom prst="roundRect">
            <a:avLst>
              <a:gd name="adj" fmla="val 6977"/>
            </a:avLst>
          </a:prstGeom>
          <a:solidFill>
            <a:srgbClr val="E8F0FC"/>
          </a:solidFill>
          <a:ln/>
        </p:spPr>
      </p:sp>
      <p:sp>
        <p:nvSpPr>
          <p:cNvPr id="12" name="Shape 10"/>
          <p:cNvSpPr/>
          <p:nvPr/>
        </p:nvSpPr>
        <p:spPr>
          <a:xfrm>
            <a:off x="868680" y="2880360"/>
            <a:ext cx="475488" cy="475488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13" name="Text 11"/>
          <p:cNvSpPr/>
          <p:nvPr/>
        </p:nvSpPr>
        <p:spPr>
          <a:xfrm>
            <a:off x="868680" y="2880360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</a:t>
            </a:r>
            <a:endParaRPr lang="en-US" sz="1800" dirty="0"/>
          </a:p>
        </p:txBody>
      </p:sp>
      <p:sp>
        <p:nvSpPr>
          <p:cNvPr id="14" name="Text 12"/>
          <p:cNvSpPr/>
          <p:nvPr/>
        </p:nvSpPr>
        <p:spPr>
          <a:xfrm>
            <a:off x="1554480" y="2843784"/>
            <a:ext cx="4754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아이스데님진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6400800" y="2843784"/>
            <a:ext cx="1645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팬츠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7955280" y="2843784"/>
            <a:ext cx="2377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2,500,400원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10424160" y="2843784"/>
            <a:ext cx="1005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70개</a:t>
            </a:r>
            <a:endParaRPr lang="en-US" sz="1400" dirty="0"/>
          </a:p>
        </p:txBody>
      </p:sp>
      <p:sp>
        <p:nvSpPr>
          <p:cNvPr id="18" name="Shape 16"/>
          <p:cNvSpPr/>
          <p:nvPr/>
        </p:nvSpPr>
        <p:spPr>
          <a:xfrm>
            <a:off x="640080" y="3621024"/>
            <a:ext cx="10927080" cy="786384"/>
          </a:xfrm>
          <a:prstGeom prst="roundRect">
            <a:avLst>
              <a:gd name="adj" fmla="val 6977"/>
            </a:avLst>
          </a:prstGeom>
          <a:solidFill>
            <a:srgbClr val="E8F0FC"/>
          </a:solidFill>
          <a:ln/>
        </p:spPr>
      </p:sp>
      <p:sp>
        <p:nvSpPr>
          <p:cNvPr id="19" name="Shape 17"/>
          <p:cNvSpPr/>
          <p:nvPr/>
        </p:nvSpPr>
        <p:spPr>
          <a:xfrm>
            <a:off x="868680" y="3776472"/>
            <a:ext cx="475488" cy="475488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20" name="Text 18"/>
          <p:cNvSpPr/>
          <p:nvPr/>
        </p:nvSpPr>
        <p:spPr>
          <a:xfrm>
            <a:off x="868680" y="3776472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1554480" y="3739896"/>
            <a:ext cx="4754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프릴 랩스커트</a:t>
            </a:r>
            <a:endParaRPr lang="en-US" sz="1800" dirty="0"/>
          </a:p>
        </p:txBody>
      </p:sp>
      <p:sp>
        <p:nvSpPr>
          <p:cNvPr id="22" name="Text 20"/>
          <p:cNvSpPr/>
          <p:nvPr/>
        </p:nvSpPr>
        <p:spPr>
          <a:xfrm>
            <a:off x="6400800" y="3739896"/>
            <a:ext cx="1645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스커트</a:t>
            </a:r>
            <a:endParaRPr lang="en-US" sz="1400" dirty="0"/>
          </a:p>
        </p:txBody>
      </p:sp>
      <p:sp>
        <p:nvSpPr>
          <p:cNvPr id="23" name="Text 21"/>
          <p:cNvSpPr/>
          <p:nvPr/>
        </p:nvSpPr>
        <p:spPr>
          <a:xfrm>
            <a:off x="7955280" y="3739896"/>
            <a:ext cx="2377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2,350,000원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10424160" y="3739896"/>
            <a:ext cx="1005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50개</a:t>
            </a:r>
            <a:endParaRPr lang="en-US" sz="1400" dirty="0"/>
          </a:p>
        </p:txBody>
      </p:sp>
      <p:sp>
        <p:nvSpPr>
          <p:cNvPr id="25" name="Shape 23"/>
          <p:cNvSpPr/>
          <p:nvPr/>
        </p:nvSpPr>
        <p:spPr>
          <a:xfrm>
            <a:off x="640080" y="4517136"/>
            <a:ext cx="10927080" cy="786384"/>
          </a:xfrm>
          <a:prstGeom prst="roundRect">
            <a:avLst>
              <a:gd name="adj" fmla="val 6977"/>
            </a:avLst>
          </a:prstGeom>
          <a:solidFill>
            <a:srgbClr val="E8F0FC"/>
          </a:solidFill>
          <a:ln/>
        </p:spPr>
      </p:sp>
      <p:sp>
        <p:nvSpPr>
          <p:cNvPr id="26" name="Shape 24"/>
          <p:cNvSpPr/>
          <p:nvPr/>
        </p:nvSpPr>
        <p:spPr>
          <a:xfrm>
            <a:off x="868680" y="4672584"/>
            <a:ext cx="475488" cy="475488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27" name="Text 25"/>
          <p:cNvSpPr/>
          <p:nvPr/>
        </p:nvSpPr>
        <p:spPr>
          <a:xfrm>
            <a:off x="868680" y="4672584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</a:t>
            </a:r>
            <a:endParaRPr lang="en-US" sz="1800" dirty="0"/>
          </a:p>
        </p:txBody>
      </p:sp>
      <p:sp>
        <p:nvSpPr>
          <p:cNvPr id="28" name="Text 26"/>
          <p:cNvSpPr/>
          <p:nvPr/>
        </p:nvSpPr>
        <p:spPr>
          <a:xfrm>
            <a:off x="1554480" y="4636008"/>
            <a:ext cx="4754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벨트스커트</a:t>
            </a:r>
            <a:endParaRPr lang="en-US" sz="1800" dirty="0"/>
          </a:p>
        </p:txBody>
      </p:sp>
      <p:sp>
        <p:nvSpPr>
          <p:cNvPr id="29" name="Text 27"/>
          <p:cNvSpPr/>
          <p:nvPr/>
        </p:nvSpPr>
        <p:spPr>
          <a:xfrm>
            <a:off x="6400800" y="4636008"/>
            <a:ext cx="1645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스커트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7955280" y="4636008"/>
            <a:ext cx="2377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2,236,800원</a:t>
            </a:r>
            <a:endParaRPr lang="en-US" sz="1700" dirty="0"/>
          </a:p>
        </p:txBody>
      </p:sp>
      <p:sp>
        <p:nvSpPr>
          <p:cNvPr id="31" name="Text 29"/>
          <p:cNvSpPr/>
          <p:nvPr/>
        </p:nvSpPr>
        <p:spPr>
          <a:xfrm>
            <a:off x="10424160" y="4636008"/>
            <a:ext cx="1005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72개</a:t>
            </a:r>
            <a:endParaRPr lang="en-US" sz="1400" dirty="0"/>
          </a:p>
        </p:txBody>
      </p:sp>
      <p:sp>
        <p:nvSpPr>
          <p:cNvPr id="32" name="Shape 30"/>
          <p:cNvSpPr/>
          <p:nvPr/>
        </p:nvSpPr>
        <p:spPr>
          <a:xfrm>
            <a:off x="640080" y="5413248"/>
            <a:ext cx="10927080" cy="786384"/>
          </a:xfrm>
          <a:prstGeom prst="roundRect">
            <a:avLst>
              <a:gd name="adj" fmla="val 6977"/>
            </a:avLst>
          </a:prstGeom>
          <a:solidFill>
            <a:srgbClr val="E8F0FC"/>
          </a:solidFill>
          <a:ln/>
        </p:spPr>
      </p:sp>
      <p:sp>
        <p:nvSpPr>
          <p:cNvPr id="33" name="Shape 31"/>
          <p:cNvSpPr/>
          <p:nvPr/>
        </p:nvSpPr>
        <p:spPr>
          <a:xfrm>
            <a:off x="868680" y="5568696"/>
            <a:ext cx="475488" cy="475488"/>
          </a:xfrm>
          <a:prstGeom prst="ellipse">
            <a:avLst/>
          </a:prstGeom>
          <a:solidFill>
            <a:srgbClr val="1E2761"/>
          </a:solidFill>
          <a:ln/>
        </p:spPr>
      </p:sp>
      <p:sp>
        <p:nvSpPr>
          <p:cNvPr id="34" name="Text 32"/>
          <p:cNvSpPr/>
          <p:nvPr/>
        </p:nvSpPr>
        <p:spPr>
          <a:xfrm>
            <a:off x="868680" y="5568696"/>
            <a:ext cx="475488" cy="47548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8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5</a:t>
            </a:r>
            <a:endParaRPr lang="en-US" sz="1800" dirty="0"/>
          </a:p>
        </p:txBody>
      </p:sp>
      <p:sp>
        <p:nvSpPr>
          <p:cNvPr id="35" name="Text 33"/>
          <p:cNvSpPr/>
          <p:nvPr/>
        </p:nvSpPr>
        <p:spPr>
          <a:xfrm>
            <a:off x="1554480" y="5532120"/>
            <a:ext cx="47548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실키드롭 원피스</a:t>
            </a:r>
            <a:endParaRPr lang="en-US" sz="1800" dirty="0"/>
          </a:p>
        </p:txBody>
      </p:sp>
      <p:sp>
        <p:nvSpPr>
          <p:cNvPr id="36" name="Text 34"/>
          <p:cNvSpPr/>
          <p:nvPr/>
        </p:nvSpPr>
        <p:spPr>
          <a:xfrm>
            <a:off x="6400800" y="5532120"/>
            <a:ext cx="164592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드레스</a:t>
            </a:r>
            <a:endParaRPr lang="en-US" sz="1400" dirty="0"/>
          </a:p>
        </p:txBody>
      </p:sp>
      <p:sp>
        <p:nvSpPr>
          <p:cNvPr id="37" name="Text 35"/>
          <p:cNvSpPr/>
          <p:nvPr/>
        </p:nvSpPr>
        <p:spPr>
          <a:xfrm>
            <a:off x="7955280" y="5532120"/>
            <a:ext cx="2377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7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1,944,000원</a:t>
            </a:r>
            <a:endParaRPr lang="en-US" sz="1700" dirty="0"/>
          </a:p>
        </p:txBody>
      </p:sp>
      <p:sp>
        <p:nvSpPr>
          <p:cNvPr id="38" name="Text 36"/>
          <p:cNvSpPr/>
          <p:nvPr/>
        </p:nvSpPr>
        <p:spPr>
          <a:xfrm>
            <a:off x="10424160" y="5532120"/>
            <a:ext cx="1005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400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48개</a:t>
            </a:r>
            <a:endParaRPr lang="en-US" sz="1400" dirty="0"/>
          </a:p>
        </p:txBody>
      </p:sp>
      <p:sp>
        <p:nvSpPr>
          <p:cNvPr id="39" name="Text 37"/>
          <p:cNvSpPr/>
          <p:nvPr/>
        </p:nvSpPr>
        <p:spPr>
          <a:xfrm>
            <a:off x="640080" y="6355080"/>
            <a:ext cx="109728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6A7285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※ 1위 핀턱프릴 블라우스는 2위 대비 매출 2.6배. 분류가 '티셔츠'로 등록돼 있으나 실제 블라우스로, 태깅 점검 필요</a:t>
            </a:r>
            <a:endParaRPr lang="en-US" sz="12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1E276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9966960" y="4480560"/>
            <a:ext cx="3657600" cy="3657600"/>
          </a:xfrm>
          <a:prstGeom prst="ellipse">
            <a:avLst/>
          </a:prstGeom>
          <a:solidFill>
            <a:srgbClr val="2C3A7A"/>
          </a:solidFill>
          <a:ln/>
        </p:spPr>
      </p:sp>
      <p:sp>
        <p:nvSpPr>
          <p:cNvPr id="3" name="Text 1"/>
          <p:cNvSpPr/>
          <p:nvPr/>
        </p:nvSpPr>
        <p:spPr>
          <a:xfrm>
            <a:off x="822960" y="640080"/>
            <a:ext cx="1005840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4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정리 및 제언</a:t>
            </a:r>
            <a:endParaRPr lang="en-US" sz="3400" dirty="0"/>
          </a:p>
        </p:txBody>
      </p:sp>
      <p:sp>
        <p:nvSpPr>
          <p:cNvPr id="4" name="Shape 2"/>
          <p:cNvSpPr/>
          <p:nvPr/>
        </p:nvSpPr>
        <p:spPr>
          <a:xfrm>
            <a:off x="868680" y="1417320"/>
            <a:ext cx="502920" cy="54864"/>
          </a:xfrm>
          <a:prstGeom prst="rect">
            <a:avLst/>
          </a:prstGeom>
          <a:solidFill>
            <a:srgbClr val="F2A65A"/>
          </a:solidFill>
          <a:ln/>
        </p:spPr>
      </p:sp>
      <p:sp>
        <p:nvSpPr>
          <p:cNvPr id="5" name="Shape 3"/>
          <p:cNvSpPr/>
          <p:nvPr/>
        </p:nvSpPr>
        <p:spPr>
          <a:xfrm>
            <a:off x="868680" y="1856232"/>
            <a:ext cx="457200" cy="45720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6" name="Text 4"/>
          <p:cNvSpPr/>
          <p:nvPr/>
        </p:nvSpPr>
        <p:spPr>
          <a:xfrm>
            <a:off x="868680" y="1856232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</a:t>
            </a:r>
            <a:endParaRPr lang="en-US" sz="1600" dirty="0"/>
          </a:p>
        </p:txBody>
      </p:sp>
      <p:sp>
        <p:nvSpPr>
          <p:cNvPr id="7" name="Text 5"/>
          <p:cNvSpPr/>
          <p:nvPr/>
        </p:nvSpPr>
        <p:spPr>
          <a:xfrm>
            <a:off x="1554480" y="1783080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안정적인 매출 흐름</a:t>
            </a:r>
            <a:endParaRPr lang="en-US" sz="1900" dirty="0"/>
          </a:p>
        </p:txBody>
      </p:sp>
      <p:sp>
        <p:nvSpPr>
          <p:cNvPr id="8" name="Text 6"/>
          <p:cNvSpPr/>
          <p:nvPr/>
        </p:nvSpPr>
        <p:spPr>
          <a:xfrm>
            <a:off x="1554480" y="2212848"/>
            <a:ext cx="9784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1–2월 매출이 균등(1,527만 / 1,546만원). 시즌 급변 없이 안정적</a:t>
            </a:r>
            <a:endParaRPr lang="en-US" sz="1400" dirty="0"/>
          </a:p>
        </p:txBody>
      </p:sp>
      <p:sp>
        <p:nvSpPr>
          <p:cNvPr id="9" name="Shape 7"/>
          <p:cNvSpPr/>
          <p:nvPr/>
        </p:nvSpPr>
        <p:spPr>
          <a:xfrm>
            <a:off x="868680" y="2935224"/>
            <a:ext cx="457200" cy="45720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0" name="Text 8"/>
          <p:cNvSpPr/>
          <p:nvPr/>
        </p:nvSpPr>
        <p:spPr>
          <a:xfrm>
            <a:off x="868680" y="2935224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2</a:t>
            </a:r>
            <a:endParaRPr lang="en-US" sz="1600" dirty="0"/>
          </a:p>
        </p:txBody>
      </p:sp>
      <p:sp>
        <p:nvSpPr>
          <p:cNvPr id="11" name="Text 9"/>
          <p:cNvSpPr/>
          <p:nvPr/>
        </p:nvSpPr>
        <p:spPr>
          <a:xfrm>
            <a:off x="1554480" y="2862072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매장 집중도</a:t>
            </a:r>
            <a:endParaRPr lang="en-US" sz="1900" dirty="0"/>
          </a:p>
        </p:txBody>
      </p:sp>
      <p:sp>
        <p:nvSpPr>
          <p:cNvPr id="12" name="Text 10"/>
          <p:cNvSpPr/>
          <p:nvPr/>
        </p:nvSpPr>
        <p:spPr>
          <a:xfrm>
            <a:off x="1554480" y="3291840"/>
            <a:ext cx="9784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서울·부산이 전체의 78%. 광주는 객단가·매출 모두 개선 여지</a:t>
            </a:r>
            <a:endParaRPr lang="en-US" sz="1400" dirty="0"/>
          </a:p>
        </p:txBody>
      </p:sp>
      <p:sp>
        <p:nvSpPr>
          <p:cNvPr id="13" name="Shape 11"/>
          <p:cNvSpPr/>
          <p:nvPr/>
        </p:nvSpPr>
        <p:spPr>
          <a:xfrm>
            <a:off x="868680" y="4014216"/>
            <a:ext cx="457200" cy="45720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4" name="Text 12"/>
          <p:cNvSpPr/>
          <p:nvPr/>
        </p:nvSpPr>
        <p:spPr>
          <a:xfrm>
            <a:off x="868680" y="4014216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3</a:t>
            </a:r>
            <a:endParaRPr lang="en-US" sz="1600" dirty="0"/>
          </a:p>
        </p:txBody>
      </p:sp>
      <p:sp>
        <p:nvSpPr>
          <p:cNvPr id="15" name="Text 13"/>
          <p:cNvSpPr/>
          <p:nvPr/>
        </p:nvSpPr>
        <p:spPr>
          <a:xfrm>
            <a:off x="1554480" y="3941064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분류 편중</a:t>
            </a:r>
            <a:endParaRPr lang="en-US" sz="1900" dirty="0"/>
          </a:p>
        </p:txBody>
      </p:sp>
      <p:sp>
        <p:nvSpPr>
          <p:cNvPr id="16" name="Text 14"/>
          <p:cNvSpPr/>
          <p:nvPr/>
        </p:nvSpPr>
        <p:spPr>
          <a:xfrm>
            <a:off x="1554480" y="4370832"/>
            <a:ext cx="9784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티셔츠·스커트가 61% 견인. 액세서리(1.2%)는 상품군 재검토 대상</a:t>
            </a:r>
            <a:endParaRPr lang="en-US" sz="1400" dirty="0"/>
          </a:p>
        </p:txBody>
      </p:sp>
      <p:sp>
        <p:nvSpPr>
          <p:cNvPr id="17" name="Shape 15"/>
          <p:cNvSpPr/>
          <p:nvPr/>
        </p:nvSpPr>
        <p:spPr>
          <a:xfrm>
            <a:off x="868680" y="5093208"/>
            <a:ext cx="457200" cy="457200"/>
          </a:xfrm>
          <a:prstGeom prst="ellipse">
            <a:avLst/>
          </a:prstGeom>
          <a:solidFill>
            <a:srgbClr val="CADCFC"/>
          </a:solidFill>
          <a:ln/>
        </p:spPr>
      </p:sp>
      <p:sp>
        <p:nvSpPr>
          <p:cNvPr id="18" name="Text 16"/>
          <p:cNvSpPr/>
          <p:nvPr/>
        </p:nvSpPr>
        <p:spPr>
          <a:xfrm>
            <a:off x="868680" y="5093208"/>
            <a:ext cx="457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1E2761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4</a:t>
            </a:r>
            <a:endParaRPr lang="en-US" sz="1600" dirty="0"/>
          </a:p>
        </p:txBody>
      </p:sp>
      <p:sp>
        <p:nvSpPr>
          <p:cNvPr id="19" name="Text 17"/>
          <p:cNvSpPr/>
          <p:nvPr/>
        </p:nvSpPr>
        <p:spPr>
          <a:xfrm>
            <a:off x="1554480" y="5020056"/>
            <a:ext cx="960120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FFFFFF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데이터 정합성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1554480" y="5449824"/>
            <a:ext cx="978408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CADCFC"/>
                </a:solidFill>
                <a:latin typeface="Malgun Gothic" pitchFamily="34" charset="0"/>
                <a:ea typeface="Malgun Gothic" pitchFamily="34" charset="-122"/>
                <a:cs typeface="Malgun Gothic" pitchFamily="34" charset="-120"/>
              </a:rPr>
              <a:t>'핀턱프릴 블라우스' 등 분류 태깅 오류 점검으로 분석 정확도 향상</a:t>
            </a:r>
            <a:endParaRPr lang="en-US" sz="1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2026-07-10T06:22:12Z</dcterms:created>
  <dcterms:modified xsi:type="dcterms:W3CDTF">2026-07-10T06:22:12Z</dcterms:modified>
</cp:coreProperties>
</file>